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85" r:id="rId4"/>
    <p:sldMasterId id="2147484039" r:id="rId5"/>
    <p:sldMasterId id="2147484051" r:id="rId6"/>
    <p:sldMasterId id="2147484063" r:id="rId7"/>
    <p:sldMasterId id="2147484395" r:id="rId8"/>
    <p:sldMasterId id="2147484408" r:id="rId9"/>
    <p:sldMasterId id="2147484447" r:id="rId10"/>
    <p:sldMasterId id="2147484473" r:id="rId11"/>
    <p:sldMasterId id="2147485030" r:id="rId12"/>
  </p:sldMasterIdLst>
  <p:notesMasterIdLst>
    <p:notesMasterId r:id="rId123"/>
  </p:notesMasterIdLst>
  <p:handoutMasterIdLst>
    <p:handoutMasterId r:id="rId124"/>
  </p:handoutMasterIdLst>
  <p:sldIdLst>
    <p:sldId id="593" r:id="rId13"/>
    <p:sldId id="343" r:id="rId14"/>
    <p:sldId id="387" r:id="rId15"/>
    <p:sldId id="334" r:id="rId16"/>
    <p:sldId id="345" r:id="rId17"/>
    <p:sldId id="350" r:id="rId18"/>
    <p:sldId id="410" r:id="rId19"/>
    <p:sldId id="469" r:id="rId20"/>
    <p:sldId id="353" r:id="rId21"/>
    <p:sldId id="282" r:id="rId22"/>
    <p:sldId id="265" r:id="rId23"/>
    <p:sldId id="638" r:id="rId24"/>
    <p:sldId id="273" r:id="rId25"/>
    <p:sldId id="339" r:id="rId26"/>
    <p:sldId id="340" r:id="rId27"/>
    <p:sldId id="266" r:id="rId28"/>
    <p:sldId id="661" r:id="rId29"/>
    <p:sldId id="299" r:id="rId30"/>
    <p:sldId id="284" r:id="rId31"/>
    <p:sldId id="449" r:id="rId32"/>
    <p:sldId id="298" r:id="rId33"/>
    <p:sldId id="287" r:id="rId34"/>
    <p:sldId id="479" r:id="rId35"/>
    <p:sldId id="560" r:id="rId36"/>
    <p:sldId id="641" r:id="rId37"/>
    <p:sldId id="562" r:id="rId38"/>
    <p:sldId id="564" r:id="rId39"/>
    <p:sldId id="565" r:id="rId40"/>
    <p:sldId id="567" r:id="rId41"/>
    <p:sldId id="568" r:id="rId42"/>
    <p:sldId id="570" r:id="rId43"/>
    <p:sldId id="571" r:id="rId44"/>
    <p:sldId id="572" r:id="rId45"/>
    <p:sldId id="573" r:id="rId46"/>
    <p:sldId id="574" r:id="rId47"/>
    <p:sldId id="575" r:id="rId48"/>
    <p:sldId id="576" r:id="rId49"/>
    <p:sldId id="577" r:id="rId50"/>
    <p:sldId id="480" r:id="rId51"/>
    <p:sldId id="481" r:id="rId52"/>
    <p:sldId id="487" r:id="rId53"/>
    <p:sldId id="489" r:id="rId54"/>
    <p:sldId id="486" r:id="rId55"/>
    <p:sldId id="642" r:id="rId56"/>
    <p:sldId id="485" r:id="rId57"/>
    <p:sldId id="412" r:id="rId58"/>
    <p:sldId id="490" r:id="rId59"/>
    <p:sldId id="655" r:id="rId60"/>
    <p:sldId id="652" r:id="rId61"/>
    <p:sldId id="653" r:id="rId62"/>
    <p:sldId id="656" r:id="rId63"/>
    <p:sldId id="579" r:id="rId64"/>
    <p:sldId id="580" r:id="rId65"/>
    <p:sldId id="581" r:id="rId66"/>
    <p:sldId id="583" r:id="rId67"/>
    <p:sldId id="494" r:id="rId68"/>
    <p:sldId id="495" r:id="rId69"/>
    <p:sldId id="643" r:id="rId70"/>
    <p:sldId id="644" r:id="rId71"/>
    <p:sldId id="645" r:id="rId72"/>
    <p:sldId id="646" r:id="rId73"/>
    <p:sldId id="647" r:id="rId74"/>
    <p:sldId id="594" r:id="rId75"/>
    <p:sldId id="595" r:id="rId76"/>
    <p:sldId id="617" r:id="rId77"/>
    <p:sldId id="619" r:id="rId78"/>
    <p:sldId id="621" r:id="rId79"/>
    <p:sldId id="622" r:id="rId80"/>
    <p:sldId id="623" r:id="rId81"/>
    <p:sldId id="649" r:id="rId82"/>
    <p:sldId id="650" r:id="rId83"/>
    <p:sldId id="625" r:id="rId84"/>
    <p:sldId id="626" r:id="rId85"/>
    <p:sldId id="627" r:id="rId86"/>
    <p:sldId id="628" r:id="rId87"/>
    <p:sldId id="629" r:id="rId88"/>
    <p:sldId id="535" r:id="rId89"/>
    <p:sldId id="497" r:id="rId90"/>
    <p:sldId id="536" r:id="rId91"/>
    <p:sldId id="524" r:id="rId92"/>
    <p:sldId id="525" r:id="rId93"/>
    <p:sldId id="537" r:id="rId94"/>
    <p:sldId id="669" r:id="rId95"/>
    <p:sldId id="670" r:id="rId96"/>
    <p:sldId id="671" r:id="rId97"/>
    <p:sldId id="600" r:id="rId98"/>
    <p:sldId id="664" r:id="rId99"/>
    <p:sldId id="601" r:id="rId100"/>
    <p:sldId id="602" r:id="rId101"/>
    <p:sldId id="605" r:id="rId102"/>
    <p:sldId id="658" r:id="rId103"/>
    <p:sldId id="659" r:id="rId104"/>
    <p:sldId id="667" r:id="rId105"/>
    <p:sldId id="668" r:id="rId106"/>
    <p:sldId id="634" r:id="rId107"/>
    <p:sldId id="540" r:id="rId108"/>
    <p:sldId id="544" r:id="rId109"/>
    <p:sldId id="674" r:id="rId110"/>
    <p:sldId id="672" r:id="rId111"/>
    <p:sldId id="548" r:id="rId112"/>
    <p:sldId id="549" r:id="rId113"/>
    <p:sldId id="551" r:id="rId114"/>
    <p:sldId id="552" r:id="rId115"/>
    <p:sldId id="554" r:id="rId116"/>
    <p:sldId id="660" r:id="rId117"/>
    <p:sldId id="609" r:id="rId118"/>
    <p:sldId id="559" r:id="rId119"/>
    <p:sldId id="558" r:id="rId120"/>
    <p:sldId id="666" r:id="rId121"/>
    <p:sldId id="662" r:id="rId122"/>
  </p:sldIdLst>
  <p:sldSz cx="9144000" cy="6858000" type="screen4x3"/>
  <p:notesSz cx="6858000" cy="9144000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2400" b="1" kern="1200">
        <a:solidFill>
          <a:srgbClr val="CCFF33"/>
        </a:solidFill>
        <a:latin typeface="Lucida Console" panose="020B0609040504020204" pitchFamily="49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rgbClr val="CCFF33"/>
        </a:solidFill>
        <a:latin typeface="Lucida Console" panose="020B0609040504020204" pitchFamily="49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rgbClr val="CCFF33"/>
        </a:solidFill>
        <a:latin typeface="Lucida Console" panose="020B0609040504020204" pitchFamily="49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rgbClr val="CCFF33"/>
        </a:solidFill>
        <a:latin typeface="Lucida Console" panose="020B0609040504020204" pitchFamily="49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rgbClr val="CCFF33"/>
        </a:solidFill>
        <a:latin typeface="Lucida Console" panose="020B0609040504020204" pitchFamily="49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CCFF33"/>
        </a:solidFill>
        <a:latin typeface="Lucida Console" panose="020B0609040504020204" pitchFamily="49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CCFF33"/>
        </a:solidFill>
        <a:latin typeface="Lucida Console" panose="020B0609040504020204" pitchFamily="49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CCFF33"/>
        </a:solidFill>
        <a:latin typeface="Lucida Console" panose="020B0609040504020204" pitchFamily="49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CCFF33"/>
        </a:solidFill>
        <a:latin typeface="Lucida Console" panose="020B0609040504020204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>
          <p15:clr>
            <a:srgbClr val="A4A3A4"/>
          </p15:clr>
        </p15:guide>
        <p15:guide id="2" pos="37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CC"/>
    <a:srgbClr val="CC0000"/>
    <a:srgbClr val="6699FF"/>
    <a:srgbClr val="3399FF"/>
    <a:srgbClr val="66FF33"/>
    <a:srgbClr val="FF3300"/>
    <a:srgbClr val="FF00FF"/>
    <a:srgbClr val="99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23" autoAdjust="0"/>
    <p:restoredTop sz="77907" autoAdjust="0"/>
  </p:normalViewPr>
  <p:slideViewPr>
    <p:cSldViewPr>
      <p:cViewPr varScale="1">
        <p:scale>
          <a:sx n="64" d="100"/>
          <a:sy n="64" d="100"/>
        </p:scale>
        <p:origin x="702" y="72"/>
      </p:cViewPr>
      <p:guideLst>
        <p:guide orient="horz" pos="1162"/>
        <p:guide pos="374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117" Type="http://schemas.openxmlformats.org/officeDocument/2006/relationships/slide" Target="slides/slide105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84" Type="http://schemas.openxmlformats.org/officeDocument/2006/relationships/slide" Target="slides/slide72.xml"/><Relationship Id="rId89" Type="http://schemas.openxmlformats.org/officeDocument/2006/relationships/slide" Target="slides/slide77.xml"/><Relationship Id="rId112" Type="http://schemas.openxmlformats.org/officeDocument/2006/relationships/slide" Target="slides/slide100.xml"/><Relationship Id="rId16" Type="http://schemas.openxmlformats.org/officeDocument/2006/relationships/slide" Target="slides/slide4.xml"/><Relationship Id="rId107" Type="http://schemas.openxmlformats.org/officeDocument/2006/relationships/slide" Target="slides/slide95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102" Type="http://schemas.openxmlformats.org/officeDocument/2006/relationships/slide" Target="slides/slide90.xml"/><Relationship Id="rId123" Type="http://schemas.openxmlformats.org/officeDocument/2006/relationships/notesMaster" Target="notesMasters/notesMaster1.xml"/><Relationship Id="rId12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8.xml"/><Relationship Id="rId95" Type="http://schemas.openxmlformats.org/officeDocument/2006/relationships/slide" Target="slides/slide83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113" Type="http://schemas.openxmlformats.org/officeDocument/2006/relationships/slide" Target="slides/slide101.xml"/><Relationship Id="rId118" Type="http://schemas.openxmlformats.org/officeDocument/2006/relationships/slide" Target="slides/slide106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59" Type="http://schemas.openxmlformats.org/officeDocument/2006/relationships/slide" Target="slides/slide47.xml"/><Relationship Id="rId103" Type="http://schemas.openxmlformats.org/officeDocument/2006/relationships/slide" Target="slides/slide91.xml"/><Relationship Id="rId108" Type="http://schemas.openxmlformats.org/officeDocument/2006/relationships/slide" Target="slides/slide96.xml"/><Relationship Id="rId124" Type="http://schemas.openxmlformats.org/officeDocument/2006/relationships/handoutMaster" Target="handoutMasters/handoutMaster1.xml"/><Relationship Id="rId54" Type="http://schemas.openxmlformats.org/officeDocument/2006/relationships/slide" Target="slides/slide42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91" Type="http://schemas.openxmlformats.org/officeDocument/2006/relationships/slide" Target="slides/slide79.xml"/><Relationship Id="rId96" Type="http://schemas.openxmlformats.org/officeDocument/2006/relationships/slide" Target="slides/slide8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49" Type="http://schemas.openxmlformats.org/officeDocument/2006/relationships/slide" Target="slides/slide37.xml"/><Relationship Id="rId114" Type="http://schemas.openxmlformats.org/officeDocument/2006/relationships/slide" Target="slides/slide102.xml"/><Relationship Id="rId119" Type="http://schemas.openxmlformats.org/officeDocument/2006/relationships/slide" Target="slides/slide107.xml"/><Relationship Id="rId44" Type="http://schemas.openxmlformats.org/officeDocument/2006/relationships/slide" Target="slides/slide32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81" Type="http://schemas.openxmlformats.org/officeDocument/2006/relationships/slide" Target="slides/slide69.xml"/><Relationship Id="rId86" Type="http://schemas.openxmlformats.org/officeDocument/2006/relationships/slide" Target="slides/slide74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109" Type="http://schemas.openxmlformats.org/officeDocument/2006/relationships/slide" Target="slides/slide9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slide" Target="slides/slide64.xml"/><Relationship Id="rId97" Type="http://schemas.openxmlformats.org/officeDocument/2006/relationships/slide" Target="slides/slide85.xml"/><Relationship Id="rId104" Type="http://schemas.openxmlformats.org/officeDocument/2006/relationships/slide" Target="slides/slide92.xml"/><Relationship Id="rId120" Type="http://schemas.openxmlformats.org/officeDocument/2006/relationships/slide" Target="slides/slide108.xml"/><Relationship Id="rId12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92" Type="http://schemas.openxmlformats.org/officeDocument/2006/relationships/slide" Target="slides/slide8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4" Type="http://schemas.openxmlformats.org/officeDocument/2006/relationships/slide" Target="slides/slide12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66" Type="http://schemas.openxmlformats.org/officeDocument/2006/relationships/slide" Target="slides/slide54.xml"/><Relationship Id="rId87" Type="http://schemas.openxmlformats.org/officeDocument/2006/relationships/slide" Target="slides/slide75.xml"/><Relationship Id="rId110" Type="http://schemas.openxmlformats.org/officeDocument/2006/relationships/slide" Target="slides/slide98.xml"/><Relationship Id="rId115" Type="http://schemas.openxmlformats.org/officeDocument/2006/relationships/slide" Target="slides/slide103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56" Type="http://schemas.openxmlformats.org/officeDocument/2006/relationships/slide" Target="slides/slide44.xml"/><Relationship Id="rId77" Type="http://schemas.openxmlformats.org/officeDocument/2006/relationships/slide" Target="slides/slide65.xml"/><Relationship Id="rId100" Type="http://schemas.openxmlformats.org/officeDocument/2006/relationships/slide" Target="slides/slide88.xml"/><Relationship Id="rId105" Type="http://schemas.openxmlformats.org/officeDocument/2006/relationships/slide" Target="slides/slide93.xml"/><Relationship Id="rId12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93" Type="http://schemas.openxmlformats.org/officeDocument/2006/relationships/slide" Target="slides/slide81.xml"/><Relationship Id="rId98" Type="http://schemas.openxmlformats.org/officeDocument/2006/relationships/slide" Target="slides/slide86.xml"/><Relationship Id="rId121" Type="http://schemas.openxmlformats.org/officeDocument/2006/relationships/slide" Target="slides/slide109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3.xml"/><Relationship Id="rId46" Type="http://schemas.openxmlformats.org/officeDocument/2006/relationships/slide" Target="slides/slide34.xml"/><Relationship Id="rId67" Type="http://schemas.openxmlformats.org/officeDocument/2006/relationships/slide" Target="slides/slide55.xml"/><Relationship Id="rId116" Type="http://schemas.openxmlformats.org/officeDocument/2006/relationships/slide" Target="slides/slide10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62" Type="http://schemas.openxmlformats.org/officeDocument/2006/relationships/slide" Target="slides/slide50.xml"/><Relationship Id="rId83" Type="http://schemas.openxmlformats.org/officeDocument/2006/relationships/slide" Target="slides/slide71.xml"/><Relationship Id="rId88" Type="http://schemas.openxmlformats.org/officeDocument/2006/relationships/slide" Target="slides/slide76.xml"/><Relationship Id="rId111" Type="http://schemas.openxmlformats.org/officeDocument/2006/relationships/slide" Target="slides/slide99.xml"/><Relationship Id="rId15" Type="http://schemas.openxmlformats.org/officeDocument/2006/relationships/slide" Target="slides/slide3.xml"/><Relationship Id="rId36" Type="http://schemas.openxmlformats.org/officeDocument/2006/relationships/slide" Target="slides/slide24.xml"/><Relationship Id="rId57" Type="http://schemas.openxmlformats.org/officeDocument/2006/relationships/slide" Target="slides/slide45.xml"/><Relationship Id="rId106" Type="http://schemas.openxmlformats.org/officeDocument/2006/relationships/slide" Target="slides/slide94.xml"/><Relationship Id="rId12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52" Type="http://schemas.openxmlformats.org/officeDocument/2006/relationships/slide" Target="slides/slide40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94" Type="http://schemas.openxmlformats.org/officeDocument/2006/relationships/slide" Target="slides/slide82.xml"/><Relationship Id="rId99" Type="http://schemas.openxmlformats.org/officeDocument/2006/relationships/slide" Target="slides/slide87.xml"/><Relationship Id="rId101" Type="http://schemas.openxmlformats.org/officeDocument/2006/relationships/slide" Target="slides/slide89.xml"/><Relationship Id="rId122" Type="http://schemas.openxmlformats.org/officeDocument/2006/relationships/slide" Target="slides/slide1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3.xml"/><Relationship Id="rId2" Type="http://schemas.openxmlformats.org/officeDocument/2006/relationships/slide" Target="slides/slide15.xml"/><Relationship Id="rId1" Type="http://schemas.openxmlformats.org/officeDocument/2006/relationships/slide" Target="slides/slide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Relationship Id="rId4" Type="http://schemas.openxmlformats.org/officeDocument/2006/relationships/image" Target="../media/image4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fld id="{859A293C-B692-4D66-98E5-193310AD4944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7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CF6582C2-CD45-410A-88EF-6F7539FD3515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4C9D1BE-26D4-4765-A1E8-41FFE2F95A07}" type="slidenum">
              <a:rPr lang="it-IT" altLang="it-IT"/>
              <a:pPr algn="r" eaLnBrk="1" hangingPunct="1">
                <a:spcBef>
                  <a:spcPct val="0"/>
                </a:spcBef>
              </a:pPr>
              <a:t>2</a:t>
            </a:fld>
            <a:endParaRPr lang="it-IT" altLang="it-IT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82C2-CD45-410A-88EF-6F7539FD3515}" type="slidenum">
              <a:rPr lang="it-IT" altLang="it-IT" smtClean="0"/>
              <a:pPr/>
              <a:t>75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00015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82C2-CD45-410A-88EF-6F7539FD3515}" type="slidenum">
              <a:rPr lang="it-IT" altLang="it-IT" smtClean="0"/>
              <a:pPr/>
              <a:t>77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08326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82C2-CD45-410A-88EF-6F7539FD3515}" type="slidenum">
              <a:rPr lang="it-IT" altLang="it-IT" smtClean="0"/>
              <a:pPr/>
              <a:t>78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38061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82C2-CD45-410A-88EF-6F7539FD3515}" type="slidenum">
              <a:rPr lang="it-IT" altLang="it-IT" smtClean="0"/>
              <a:pPr/>
              <a:t>79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88363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82C2-CD45-410A-88EF-6F7539FD3515}" type="slidenum">
              <a:rPr lang="it-IT" altLang="it-IT" smtClean="0"/>
              <a:pPr/>
              <a:t>80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43643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82C2-CD45-410A-88EF-6F7539FD3515}" type="slidenum">
              <a:rPr lang="it-IT" altLang="it-IT" smtClean="0"/>
              <a:pPr/>
              <a:t>81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3685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82C2-CD45-410A-88EF-6F7539FD3515}" type="slidenum">
              <a:rPr lang="it-IT" altLang="it-IT" smtClean="0"/>
              <a:pPr/>
              <a:t>82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3979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82C2-CD45-410A-88EF-6F7539FD3515}" type="slidenum">
              <a:rPr lang="it-IT" altLang="it-IT" smtClean="0"/>
              <a:pPr/>
              <a:t>83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62523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82C2-CD45-410A-88EF-6F7539FD3515}" type="slidenum">
              <a:rPr lang="it-IT" altLang="it-IT" smtClean="0"/>
              <a:pPr/>
              <a:t>84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168419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82C2-CD45-410A-88EF-6F7539FD3515}" type="slidenum">
              <a:rPr lang="it-IT" altLang="it-IT" smtClean="0"/>
              <a:pPr/>
              <a:t>85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34412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52C475C-9541-4284-9020-C5D8B821774E}" type="slidenum">
              <a:rPr lang="it-IT" altLang="it-IT"/>
              <a:pPr algn="r" eaLnBrk="1" hangingPunct="1">
                <a:spcBef>
                  <a:spcPct val="0"/>
                </a:spcBef>
              </a:pPr>
              <a:t>3</a:t>
            </a:fld>
            <a:endParaRPr lang="it-IT" altLang="it-IT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733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2273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35054BE-B3BF-4D4D-80A6-B547072F8A0B}" type="slidenum">
              <a:rPr lang="it-IT" altLang="it-IT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86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835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22835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9706DA0-33AC-4C26-B1EF-41AE5686E406}" type="slidenum">
              <a:rPr lang="it-IT" altLang="it-IT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88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937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22938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6AE998C-D4B0-40BC-AD58-AAEBB4F13E39}" type="slidenum">
              <a:rPr lang="it-IT" altLang="it-IT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89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040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23040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D10E13-B5E8-4B2B-8C3C-645888A3194F}" type="slidenum">
              <a:rPr lang="it-IT" altLang="it-IT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90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10138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/>
            <a:fld id="{D0F961A9-D59E-462D-B6F0-40DA8FBEB09A}" type="slidenum">
              <a:rPr lang="it-IT" altLang="it-IT" sz="12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95</a:t>
            </a:fld>
            <a:endParaRPr lang="it-IT" altLang="it-IT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2453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82C2-CD45-410A-88EF-6F7539FD3515}" type="slidenum">
              <a:rPr lang="it-IT" altLang="it-IT" smtClean="0"/>
              <a:pPr/>
              <a:t>110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71130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E292F90-23A5-479D-94D9-869E0469A79F}" type="slidenum">
              <a:rPr lang="it-IT" altLang="it-IT"/>
              <a:pPr algn="r" eaLnBrk="1" hangingPunct="1">
                <a:spcBef>
                  <a:spcPct val="0"/>
                </a:spcBef>
              </a:pPr>
              <a:t>10</a:t>
            </a:fld>
            <a:endParaRPr lang="it-IT" altLang="it-IT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93DE48A-116F-478A-85FF-F5538432812E}" type="slidenum">
              <a:rPr lang="it-IT" altLang="it-IT"/>
              <a:pPr algn="r" eaLnBrk="1" hangingPunct="1">
                <a:spcBef>
                  <a:spcPct val="0"/>
                </a:spcBef>
              </a:pPr>
              <a:t>11</a:t>
            </a:fld>
            <a:endParaRPr lang="it-IT" altLang="it-IT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82C2-CD45-410A-88EF-6F7539FD3515}" type="slidenum">
              <a:rPr lang="it-IT" altLang="it-IT" smtClean="0"/>
              <a:pPr/>
              <a:t>35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27409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82C2-CD45-410A-88EF-6F7539FD3515}" type="slidenum">
              <a:rPr lang="it-IT" altLang="it-IT" smtClean="0"/>
              <a:pPr/>
              <a:t>38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95743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9421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/>
            <a:fld id="{2389B66A-69C8-42E6-B52B-B410DD3A80C3}" type="slidenum">
              <a:rPr lang="it-IT" altLang="it-IT" sz="12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67</a:t>
            </a:fld>
            <a:endParaRPr lang="it-IT" altLang="it-IT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439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82C2-CD45-410A-88EF-6F7539FD3515}" type="slidenum">
              <a:rPr lang="it-IT" altLang="it-IT" smtClean="0"/>
              <a:pPr/>
              <a:t>72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89279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82C2-CD45-410A-88EF-6F7539FD3515}" type="slidenum">
              <a:rPr lang="it-IT" altLang="it-IT" smtClean="0"/>
              <a:pPr/>
              <a:t>73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05237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50129-8EC9-47CF-A31D-7079E0875F2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2812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4D0DB2-FC2D-4012-8423-B66670A273E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974575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9AC9E-DA22-469B-8D7D-73BDC87EDA2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230800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D15BF1-852D-4280-8CCD-ADB43756671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566845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D7CCF-FC64-45DA-8E44-089E0D0DA9E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708899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EF713F-37E8-468B-B6F9-B8039E56897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6392778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F01CA-53EB-484A-9A05-604BADFDA06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631393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6FC004-0BC3-4BE5-9A88-440094A7CBE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83704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C841BF-0D0C-457F-AB89-874AF159D28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8393906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34BBA-1688-4496-928A-91F44AFA465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857869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EB61C1-8FA4-4A62-914B-D52048E2481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765288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75914-8A31-41F2-AC9F-3DCFCB080C8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73759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04C89-0423-447E-9DA8-9ADBE21AFC7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39285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0B1A53-10E6-4545-AA57-CC59BEF1252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434512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6A5154-9442-4115-B86D-2009F4E2571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281427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64C6CE-EB39-4BE7-B71E-049ED55BB20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9181593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D23D3-C835-453E-BA3F-E64DC065B62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9360030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6C2AF5-A399-4F59-8C1C-2E95FE615C8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1579796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78B561-EB67-4316-BCD4-7C439D8123D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115265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3716FA7-8A98-433E-9572-5A7B3FBF385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5416229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785320C-E33B-4EB0-8D7C-EFDD21D36B0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2077561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223EF4D-D0E6-4E6D-907B-D7D3C99CBC3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6002936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2C6B79-EBDF-4563-864D-DC5D55DB994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84489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EDEDEF-2A08-4C71-85AB-335141FEB85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777468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80BD9FE-B43D-4C99-A66B-97E36CF1E5A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4502815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395A01A-38F6-4A52-A0BB-DE4D3676E5C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4307866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44741231-F2A9-4615-8A88-AB007E40AC9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40583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E1306E5-4D57-4CF6-9A83-7A50F86D1A9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5733632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652A2C3A-52A3-4DED-9E44-857A577D82E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261787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7A5A1A5B-C42A-4A75-8980-11B3EAFB6B6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042667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B80BF7C-C931-4DA2-B01A-E8791C481E7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3686102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FF363D-8182-42ED-AD83-C4772F81A3B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57668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658CA2-0429-4B0D-A6CC-13BF82DD620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400925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C41877-3A82-430B-95D8-0E8F5A25171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4573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7D2DA-29DB-433A-8A32-F44AD8F3A4C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1872203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A838F-C007-485B-AAA3-ECB06F9EB12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1093438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39B5CC-DAF3-4E89-9225-B1EA19DBBA5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711805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991CA1-9DC7-48F7-9DA0-E98394F0401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3067879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EEC64-40DA-4780-9BE4-B488E3958D4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016349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3B769B-77B5-4508-BC85-8DB9738B342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3752593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4BF1B4-5E84-4D02-804E-7009FCC1BE8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125624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40935-AAD4-4417-A19C-D3A6869FB3C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9237316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6BB7EB-D37C-4AEE-BB39-2CD553A6664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029708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ED55C6-33D2-4B29-9470-692C5B72F89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08705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9CE4F7-0CC8-4660-8080-64060B88C2F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30172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6628F4-2BC5-4DB6-8814-EF696DC8D24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39170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A4054-7F65-400B-BC06-8FE2EF633F9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35959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9A555-B697-4308-A605-72C9B952938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80117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755831-5346-40B0-A02F-DC2209220EA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66066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C81B24-6784-4A6E-85BD-F54ECCEA941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8917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7B813B-9093-42F6-966A-618D579CA6A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67271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5C01E1-5202-47D8-9282-1D27C001D13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72599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FD9B51-E1E3-4E49-9852-6BF3950FAC7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99210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91A33-29EF-4761-BD8D-F76D3EEC277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9033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855C5E-09E0-4B2A-9F91-49C9CD731B6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12343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D11EB7-195B-4F5F-B9BC-8877E865937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15239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ADEA5-9C4C-4C0B-8DCB-267B8283305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405539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53DF80-5C27-4795-BF9C-CC78D6B7DD8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49926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07F7E-9765-461A-A25D-8B9487339B4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413461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A0D9E-7555-491B-8A29-53301B003B0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759632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3B10B-7765-4A6D-9677-C3B0511926A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9791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F56CC-26DD-4003-A1C4-8FEA586932E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10872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052A69-3BB5-4659-AD9B-65E397A9EA6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69102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CA53D5-9F49-4342-AF9E-C7183427207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281492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AD1BFE-34C2-4C22-9AF7-65BEEB06CE8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059306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908CA7-DDDE-4DFF-8C3A-FC1269BB284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2976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37B51B-9047-4CA0-9512-A5850F06FF3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08924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C610235B-D549-4750-ACA9-D0F0EA66C75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124457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3477B7F0-8052-4BD6-B82A-049C6D808D8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615453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AAAC6732-5492-4617-8646-D3354F8BC27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02182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32EFACCC-0293-4804-9758-E2EB9F3CF71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157348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4453D4E-C21F-4D46-BCB1-F8EB3DBB540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89134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9F743F-F4E8-4195-95B0-12E73650E05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519731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A28DAF27-39DD-4DC1-852F-68692141F8A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651801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71C57B41-3557-4729-B494-B522C440B49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291176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1D2FFDB8-7DB5-4E3E-B95B-F21845676AE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16553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55C5276-5822-4743-B998-F0B0BC0640A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10813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6633FDA-BA9C-418B-B47B-D9769699BEE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544770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4479DF46-5D5A-4927-A682-F7A9F329795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117342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712C8825-A3A9-47C0-AECB-982A57F1DB7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79297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AFA99-11DB-45B7-AF7B-2A6D845B537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52738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123EE5-2F18-4596-B975-708BEB8EEB1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252698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480F98-02BB-4BCA-B551-F6C1A223BF4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1424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F7609C-859F-44FD-A6DF-0D742B8ED35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902947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CD48DA-74BF-4F06-B408-2C775D1BF0B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830749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5E8163-1E5D-4AFF-BEDE-3B80B0CD93C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091322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7DEAE9-3945-4B98-B362-400130E7DCF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680778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ADD0BE-9149-4887-8A74-1D40EC38358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774746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1B789-10B0-4111-9291-2D4A5ED5435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733857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8BBAB-6815-44DD-942D-769610B1EA0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29332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74AB9-2AFC-455D-8C20-0D673254316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882822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9FF8D-170F-46EA-8D70-050B7C03404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210136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521C11-5228-413E-988C-DC7293DC09E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717943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31BEDF-2D0C-4B86-8B78-E4479229AFE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22977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289445-50DC-48F5-8B5D-7AF4A141C5D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990543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06164-38C6-4CB1-AFE2-4E32A54759C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630353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235CE-6574-45B6-82D9-21CBE35D2F9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029578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F5AEB6-89B2-4F15-982F-8A4085981BF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844357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E59AA7-EF68-4820-96DE-7FB60DE443C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38108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46E069-77E5-4D7B-B52A-CE7DAA8382C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111600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196FE-5362-49B6-B334-C1D12920F67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882349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CCD2A-B745-4154-B7A6-CC358AB9225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604087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2B1C2C-778C-4EDF-8ED3-2AAD757B330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2048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0571DB-FEA6-4C55-8329-E897FADBFEC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57753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49D700-318C-4F20-931B-A53392DC484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6914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32A7C6-BA8B-460D-9722-40B4C051BD9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954558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ACB7F-A5F3-42A8-AE8F-175C437E35C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361766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3DF0B-8BD4-4B0D-9A98-C69CDB0295C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077846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B1EF57-477A-4E4B-BED1-C864CB070B6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653821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67CC46-EC36-4435-8F27-CAA6154B1F8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952643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61EF8-5129-433E-8955-574153CCDD8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127060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510657-B0A5-4A61-B817-9E9486A3DF8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811356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7AE112-F7F5-48FD-B7AB-3FED5435DFC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327861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B251A2-1480-4ACD-A7DD-5A3B3B0392D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758756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90714-50B8-4F4A-B628-5677ED8228D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448175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B8CFE-0721-462B-8EEE-7D6B875D9BC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6581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D89714-B5A3-43E9-BFB8-D26B1BED88A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006534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3A63F7-05D7-484C-9083-9D3F34C6070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671195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16D4F-273A-4444-967B-909CDA9F04A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188823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495FF-1FF6-40F3-929A-68DEDD12AF0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680183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45621-3C91-4DDA-AD07-B13138DB096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389727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FC1918-75A9-4F6A-921B-664CDB979A5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051412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9CC580-AF85-4731-A321-85E0AEFEE81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206033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76759-9084-4FF6-8273-C28992E445C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379310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241B81-615E-4F0B-8396-9C52DE6F92C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372732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007A3-69E8-460C-A657-48E8615B74A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613151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AC05B1-272E-4BF3-AAE7-49A80463904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787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558801-67F7-4606-B186-2D080F23BB7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8458551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AFE7FC-4EDB-48F1-8E1C-AF690569012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511293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3D5495-72ED-4B14-8853-AA8C22F3987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64670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07E1A9-400B-42A3-8916-32C64BC6994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7224954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530E6-91B8-44BB-A13D-D473333A6C3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831147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E19571-6B0B-4251-817D-1D84DCB0F35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14410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7993A-639C-4EBA-882D-5705E8D277F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974351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DB645-D434-45F7-BA6F-DE011D34268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255254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A0FCA1-A886-4DE0-B8F5-CDDF1B56CAA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544355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4D3F47-1A7C-46E1-A762-432F493C72A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495419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BD2AE7-070B-4C2C-AEBD-5DFBA04568B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9820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8BE7F1F2-D789-4FC2-B1E4-DCECF81A8E94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1" r:id="rId1"/>
    <p:sldLayoutId id="2147485102" r:id="rId2"/>
    <p:sldLayoutId id="2147485103" r:id="rId3"/>
    <p:sldLayoutId id="2147485104" r:id="rId4"/>
    <p:sldLayoutId id="2147485105" r:id="rId5"/>
    <p:sldLayoutId id="2147485106" r:id="rId6"/>
    <p:sldLayoutId id="2147485107" r:id="rId7"/>
    <p:sldLayoutId id="2147485108" r:id="rId8"/>
    <p:sldLayoutId id="2147485109" r:id="rId9"/>
    <p:sldLayoutId id="2147485110" r:id="rId10"/>
    <p:sldLayoutId id="21474851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F950E699-E0D5-452F-ACCC-E88E45582CA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7" r:id="rId1"/>
    <p:sldLayoutId id="2147485228" r:id="rId2"/>
    <p:sldLayoutId id="2147485229" r:id="rId3"/>
    <p:sldLayoutId id="2147485230" r:id="rId4"/>
    <p:sldLayoutId id="2147485231" r:id="rId5"/>
    <p:sldLayoutId id="2147485232" r:id="rId6"/>
    <p:sldLayoutId id="2147485233" r:id="rId7"/>
    <p:sldLayoutId id="2147485234" r:id="rId8"/>
    <p:sldLayoutId id="2147485235" r:id="rId9"/>
    <p:sldLayoutId id="2147485236" r:id="rId10"/>
    <p:sldLayoutId id="2147485237" r:id="rId11"/>
    <p:sldLayoutId id="21474852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20DE7046-B859-452A-8253-8725891DB07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8" r:id="rId1"/>
    <p:sldLayoutId id="2147485299" r:id="rId2"/>
    <p:sldLayoutId id="2147485300" r:id="rId3"/>
    <p:sldLayoutId id="2147485301" r:id="rId4"/>
    <p:sldLayoutId id="2147485302" r:id="rId5"/>
    <p:sldLayoutId id="2147485303" r:id="rId6"/>
    <p:sldLayoutId id="2147485304" r:id="rId7"/>
    <p:sldLayoutId id="2147485305" r:id="rId8"/>
    <p:sldLayoutId id="2147485306" r:id="rId9"/>
    <p:sldLayoutId id="2147485307" r:id="rId10"/>
    <p:sldLayoutId id="21474853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C78396F5-4387-4BDF-99A8-5D5FD3EBA4F2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1" r:id="rId1"/>
    <p:sldLayoutId id="2147485252" r:id="rId2"/>
    <p:sldLayoutId id="2147485253" r:id="rId3"/>
    <p:sldLayoutId id="2147485254" r:id="rId4"/>
    <p:sldLayoutId id="2147485255" r:id="rId5"/>
    <p:sldLayoutId id="2147485256" r:id="rId6"/>
    <p:sldLayoutId id="2147485257" r:id="rId7"/>
    <p:sldLayoutId id="2147485258" r:id="rId8"/>
    <p:sldLayoutId id="2147485259" r:id="rId9"/>
    <p:sldLayoutId id="2147485260" r:id="rId10"/>
    <p:sldLayoutId id="2147485261" r:id="rId11"/>
    <p:sldLayoutId id="21474852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24487A08-11D0-482F-AC55-8C9D8BB31FA2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2" r:id="rId1"/>
    <p:sldLayoutId id="2147485113" r:id="rId2"/>
    <p:sldLayoutId id="2147485114" r:id="rId3"/>
    <p:sldLayoutId id="2147485115" r:id="rId4"/>
    <p:sldLayoutId id="2147485116" r:id="rId5"/>
    <p:sldLayoutId id="2147485117" r:id="rId6"/>
    <p:sldLayoutId id="2147485118" r:id="rId7"/>
    <p:sldLayoutId id="2147485119" r:id="rId8"/>
    <p:sldLayoutId id="2147485120" r:id="rId9"/>
    <p:sldLayoutId id="2147485121" r:id="rId10"/>
    <p:sldLayoutId id="2147485122" r:id="rId11"/>
    <p:sldLayoutId id="21474851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31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31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31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B852F0F2-C9F6-43FE-B0DB-BF6B6D27258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4" r:id="rId1"/>
    <p:sldLayoutId id="2147485125" r:id="rId2"/>
    <p:sldLayoutId id="2147485126" r:id="rId3"/>
    <p:sldLayoutId id="2147485127" r:id="rId4"/>
    <p:sldLayoutId id="2147485128" r:id="rId5"/>
    <p:sldLayoutId id="2147485129" r:id="rId6"/>
    <p:sldLayoutId id="2147485130" r:id="rId7"/>
    <p:sldLayoutId id="2147485131" r:id="rId8"/>
    <p:sldLayoutId id="2147485132" r:id="rId9"/>
    <p:sldLayoutId id="2147485133" r:id="rId10"/>
    <p:sldLayoutId id="21474851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BDC49A78-768F-47D4-9367-9AC90371ACA7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3" r:id="rId1"/>
    <p:sldLayoutId id="2147485264" r:id="rId2"/>
    <p:sldLayoutId id="2147485265" r:id="rId3"/>
    <p:sldLayoutId id="2147485266" r:id="rId4"/>
    <p:sldLayoutId id="2147485267" r:id="rId5"/>
    <p:sldLayoutId id="2147485268" r:id="rId6"/>
    <p:sldLayoutId id="2147485269" r:id="rId7"/>
    <p:sldLayoutId id="2147485270" r:id="rId8"/>
    <p:sldLayoutId id="2147485271" r:id="rId9"/>
    <p:sldLayoutId id="2147485272" r:id="rId10"/>
    <p:sldLayoutId id="2147485273" r:id="rId11"/>
    <p:sldLayoutId id="21474852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A5FB29CD-241A-4544-B6AC-A8930F3CD951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5" r:id="rId1"/>
    <p:sldLayoutId id="2147485136" r:id="rId2"/>
    <p:sldLayoutId id="2147485137" r:id="rId3"/>
    <p:sldLayoutId id="2147485138" r:id="rId4"/>
    <p:sldLayoutId id="2147485139" r:id="rId5"/>
    <p:sldLayoutId id="2147485140" r:id="rId6"/>
    <p:sldLayoutId id="2147485141" r:id="rId7"/>
    <p:sldLayoutId id="2147485142" r:id="rId8"/>
    <p:sldLayoutId id="2147485143" r:id="rId9"/>
    <p:sldLayoutId id="2147485144" r:id="rId10"/>
    <p:sldLayoutId id="21474851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A9877536-72B0-4FE0-9BF6-A58DF3AB306E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6" r:id="rId1"/>
    <p:sldLayoutId id="2147485147" r:id="rId2"/>
    <p:sldLayoutId id="2147485148" r:id="rId3"/>
    <p:sldLayoutId id="2147485149" r:id="rId4"/>
    <p:sldLayoutId id="2147485150" r:id="rId5"/>
    <p:sldLayoutId id="2147485151" r:id="rId6"/>
    <p:sldLayoutId id="2147485152" r:id="rId7"/>
    <p:sldLayoutId id="2147485153" r:id="rId8"/>
    <p:sldLayoutId id="2147485154" r:id="rId9"/>
    <p:sldLayoutId id="2147485155" r:id="rId10"/>
    <p:sldLayoutId id="21474851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4774C571-053F-465D-82EA-65F752BB1F5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7" r:id="rId1"/>
    <p:sldLayoutId id="2147485158" r:id="rId2"/>
    <p:sldLayoutId id="2147485159" r:id="rId3"/>
    <p:sldLayoutId id="2147485160" r:id="rId4"/>
    <p:sldLayoutId id="2147485161" r:id="rId5"/>
    <p:sldLayoutId id="2147485162" r:id="rId6"/>
    <p:sldLayoutId id="2147485163" r:id="rId7"/>
    <p:sldLayoutId id="2147485164" r:id="rId8"/>
    <p:sldLayoutId id="2147485165" r:id="rId9"/>
    <p:sldLayoutId id="2147485166" r:id="rId10"/>
    <p:sldLayoutId id="21474851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C0507873-4244-44BE-8366-DDF4139E263E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9" r:id="rId1"/>
    <p:sldLayoutId id="2147485180" r:id="rId2"/>
    <p:sldLayoutId id="2147485181" r:id="rId3"/>
    <p:sldLayoutId id="2147485182" r:id="rId4"/>
    <p:sldLayoutId id="2147485183" r:id="rId5"/>
    <p:sldLayoutId id="2147485184" r:id="rId6"/>
    <p:sldLayoutId id="2147485185" r:id="rId7"/>
    <p:sldLayoutId id="2147485186" r:id="rId8"/>
    <p:sldLayoutId id="2147485187" r:id="rId9"/>
    <p:sldLayoutId id="2147485188" r:id="rId10"/>
    <p:sldLayoutId id="2147485189" r:id="rId11"/>
    <p:sldLayoutId id="21474851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E958F55F-3EFD-4A5C-99B2-C34FB08BA762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1" r:id="rId1"/>
    <p:sldLayoutId id="2147485192" r:id="rId2"/>
    <p:sldLayoutId id="2147485193" r:id="rId3"/>
    <p:sldLayoutId id="2147485194" r:id="rId4"/>
    <p:sldLayoutId id="2147485195" r:id="rId5"/>
    <p:sldLayoutId id="2147485196" r:id="rId6"/>
    <p:sldLayoutId id="2147485197" r:id="rId7"/>
    <p:sldLayoutId id="2147485198" r:id="rId8"/>
    <p:sldLayoutId id="2147485199" r:id="rId9"/>
    <p:sldLayoutId id="2147485200" r:id="rId10"/>
    <p:sldLayoutId id="2147485201" r:id="rId11"/>
    <p:sldLayoutId id="21474852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8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8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18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8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5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35.jpeg"/><Relationship Id="rId4" Type="http://schemas.openxmlformats.org/officeDocument/2006/relationships/hyperlink" Target="http://www.anatidi.it/img/fischione2.jp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64.xml"/><Relationship Id="rId1" Type="http://schemas.openxmlformats.org/officeDocument/2006/relationships/video" Target="file:///F:\strage3.avi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5.jpeg"/><Relationship Id="rId7" Type="http://schemas.openxmlformats.org/officeDocument/2006/relationships/hyperlink" Target="http://www.anatidi.it/img/codone1.jpg" TargetMode="External"/><Relationship Id="rId2" Type="http://schemas.openxmlformats.org/officeDocument/2006/relationships/hyperlink" Target="http://www.anatidi.it/img/fischione2.jpg" TargetMode="Externa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40.jpeg"/><Relationship Id="rId11" Type="http://schemas.openxmlformats.org/officeDocument/2006/relationships/image" Target="../media/image20.jpeg"/><Relationship Id="rId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hyperlink" Target="http://www.anatidi.it/img/mestolone.jpg" TargetMode="External"/><Relationship Id="rId9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hyperlink" Target="http://www.ittiofauna.org/provinciarezzo/caccia/tabelle_specie/caradriformi/beccaccino/index_big.htm" TargetMode="External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47.jpeg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png"/><Relationship Id="rId11" Type="http://schemas.openxmlformats.org/officeDocument/2006/relationships/image" Target="../media/image20.jpe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37.jpeg"/><Relationship Id="rId5" Type="http://schemas.openxmlformats.org/officeDocument/2006/relationships/image" Target="../media/image51.jpeg"/><Relationship Id="rId4" Type="http://schemas.openxmlformats.org/officeDocument/2006/relationships/hyperlink" Target="http://animaldiversity.ummz.umich.edu/site/resources/h_c_kyllingstad/Turkeysdomesticated_a.jpg/view.html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3.png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7.gif"/><Relationship Id="rId4" Type="http://schemas.openxmlformats.org/officeDocument/2006/relationships/image" Target="http://www.codacons.it/pics/gallo.gif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jpeg"/><Relationship Id="rId4" Type="http://schemas.openxmlformats.org/officeDocument/2006/relationships/image" Target="../media/image61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6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9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9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73.png"/><Relationship Id="rId5" Type="http://schemas.openxmlformats.org/officeDocument/2006/relationships/image" Target="../media/image72.jpeg"/><Relationship Id="rId4" Type="http://schemas.openxmlformats.org/officeDocument/2006/relationships/image" Target="../media/image71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0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9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0.xml"/><Relationship Id="rId4" Type="http://schemas.openxmlformats.org/officeDocument/2006/relationships/image" Target="../media/image80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10.xml"/><Relationship Id="rId4" Type="http://schemas.openxmlformats.org/officeDocument/2006/relationships/image" Target="../media/image8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10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7.wmf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 bwMode="auto">
          <a:xfrm>
            <a:off x="3956650" y="3284984"/>
            <a:ext cx="5007838" cy="172888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smtClean="0">
              <a:ln>
                <a:noFill/>
              </a:ln>
              <a:solidFill>
                <a:srgbClr val="CCFF33"/>
              </a:solidFill>
              <a:effectLst/>
              <a:latin typeface="Lucida Console" pitchFamily="49" charset="0"/>
            </a:endParaRP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1403648" y="1895131"/>
            <a:ext cx="6829759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it-IT" sz="3600" kern="10" cap="small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Influenza Equina</a:t>
            </a: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4005064"/>
            <a:ext cx="3491880" cy="266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3956650" y="3573016"/>
            <a:ext cx="5007838" cy="52322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Fam</a:t>
            </a:r>
            <a:r>
              <a:rPr lang="it-IT" altLang="it-IT" sz="2800" b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r>
              <a:rPr lang="it-IT" altLang="it-IT" sz="2800" b="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ORTHOMIXOVIRIDAE</a:t>
            </a:r>
            <a:endParaRPr lang="it-IT" altLang="it-IT" sz="2800" b="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4085803" y="4365104"/>
            <a:ext cx="4806677" cy="52322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Genere </a:t>
            </a:r>
            <a:r>
              <a:rPr lang="it-IT" altLang="it-IT" sz="2800" b="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INFLUENZAVIRUS</a:t>
            </a:r>
            <a:endParaRPr lang="it-IT" altLang="it-IT" sz="2800" b="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319021" y="6372036"/>
            <a:ext cx="2717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Prof.ssa Annamaria Pratelli</a:t>
            </a:r>
            <a:endParaRPr lang="it-IT" sz="18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7"/>
          <p:cNvSpPr txBox="1">
            <a:spLocks noChangeArrowheads="1"/>
          </p:cNvSpPr>
          <p:nvPr/>
        </p:nvSpPr>
        <p:spPr bwMode="auto">
          <a:xfrm>
            <a:off x="360040" y="5079554"/>
            <a:ext cx="8460432" cy="120032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Clr>
                <a:srgbClr val="FF99FF"/>
              </a:buClr>
              <a:buFont typeface="Wingdings" panose="05000000000000000000" pitchFamily="2" charset="2"/>
              <a:buNone/>
            </a:pPr>
            <a:r>
              <a:rPr lang="it-IT" altLang="it-IT" sz="3600" b="0" dirty="0">
                <a:latin typeface="Calibri" panose="020F0502020204030204" pitchFamily="34" charset="0"/>
                <a:cs typeface="Calibri" panose="020F0502020204030204" pitchFamily="34" charset="0"/>
              </a:rPr>
              <a:t>GIUSTIFICA </a:t>
            </a:r>
            <a:r>
              <a:rPr lang="it-IT" altLang="it-IT" sz="3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ANDAMENTO          EPIDEMIOLOGICO DELL’INFLUENZA</a:t>
            </a:r>
            <a:endParaRPr lang="it-IT" altLang="it-IT" sz="3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211" name="Text Box 11"/>
          <p:cNvSpPr txBox="1">
            <a:spLocks noChangeArrowheads="1"/>
          </p:cNvSpPr>
          <p:nvPr/>
        </p:nvSpPr>
        <p:spPr bwMode="auto">
          <a:xfrm>
            <a:off x="2124075" y="2806700"/>
            <a:ext cx="35237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99FF"/>
              </a:buClr>
              <a:buFont typeface="Wingdings" panose="05000000000000000000" pitchFamily="2" charset="2"/>
              <a:buNone/>
            </a:pPr>
            <a:r>
              <a:rPr lang="it-IT" altLang="it-IT" sz="36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 DI SUPERFICIE</a:t>
            </a:r>
            <a:endParaRPr lang="it-IT" altLang="it-IT" sz="3600" i="1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212" name="AutoShape 12"/>
          <p:cNvSpPr>
            <a:spLocks noChangeArrowheads="1"/>
          </p:cNvSpPr>
          <p:nvPr/>
        </p:nvSpPr>
        <p:spPr bwMode="auto">
          <a:xfrm>
            <a:off x="468313" y="3068638"/>
            <a:ext cx="1582737" cy="865187"/>
          </a:xfrm>
          <a:prstGeom prst="curvedRightArrow">
            <a:avLst>
              <a:gd name="adj1" fmla="val 20000"/>
              <a:gd name="adj2" fmla="val 40000"/>
              <a:gd name="adj3" fmla="val 60979"/>
            </a:avLst>
          </a:prstGeom>
          <a:gradFill rotWithShape="0">
            <a:gsLst>
              <a:gs pos="0">
                <a:srgbClr val="CCCCFF"/>
              </a:gs>
              <a:gs pos="100000">
                <a:srgbClr val="9999FF"/>
              </a:gs>
            </a:gsLst>
            <a:path path="rect">
              <a:fillToRect r="100000" b="100000"/>
            </a:path>
          </a:gradFill>
          <a:ln w="1905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213" name="Text Box 13"/>
          <p:cNvSpPr txBox="1">
            <a:spLocks noChangeArrowheads="1"/>
          </p:cNvSpPr>
          <p:nvPr/>
        </p:nvSpPr>
        <p:spPr bwMode="auto">
          <a:xfrm>
            <a:off x="2195513" y="3625850"/>
            <a:ext cx="2232471" cy="64135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0" dirty="0">
                <a:latin typeface="Calibri" panose="020F0502020204030204" pitchFamily="34" charset="0"/>
                <a:cs typeface="Calibri" panose="020F0502020204030204" pitchFamily="34" charset="0"/>
              </a:rPr>
              <a:t>SOTTOTIPI</a:t>
            </a:r>
          </a:p>
        </p:txBody>
      </p:sp>
      <p:sp>
        <p:nvSpPr>
          <p:cNvPr id="94214" name="Text Box 14"/>
          <p:cNvSpPr txBox="1">
            <a:spLocks noChangeArrowheads="1"/>
          </p:cNvSpPr>
          <p:nvPr/>
        </p:nvSpPr>
        <p:spPr bwMode="auto">
          <a:xfrm>
            <a:off x="5797550" y="3652838"/>
            <a:ext cx="1966372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0">
                <a:latin typeface="Calibri" panose="020F0502020204030204" pitchFamily="34" charset="0"/>
                <a:cs typeface="Calibri" panose="020F0502020204030204" pitchFamily="34" charset="0"/>
              </a:rPr>
              <a:t>VARIANTI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4590256" y="3719731"/>
            <a:ext cx="835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</a:p>
        </p:txBody>
      </p:sp>
      <p:sp>
        <p:nvSpPr>
          <p:cNvPr id="94216" name="Text Box 3"/>
          <p:cNvSpPr txBox="1">
            <a:spLocks noChangeArrowheads="1"/>
          </p:cNvSpPr>
          <p:nvPr/>
        </p:nvSpPr>
        <p:spPr bwMode="auto">
          <a:xfrm>
            <a:off x="1908175" y="1577975"/>
            <a:ext cx="4311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99FF"/>
              </a:buClr>
              <a:buFont typeface="Wingdings" panose="05000000000000000000" pitchFamily="2" charset="2"/>
              <a:buNone/>
            </a:pPr>
            <a:r>
              <a:rPr lang="it-IT" altLang="it-IT" sz="3600" i="1"/>
              <a:t>INFLUENZAVIRUS </a:t>
            </a:r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1226106" y="530226"/>
            <a:ext cx="70296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 dirty="0" smtClean="0">
                <a:solidFill>
                  <a:srgbClr val="CC0000"/>
                </a:solidFill>
                <a:latin typeface="Times New Roman" pitchFamily="18" charset="0"/>
              </a:rPr>
              <a:t>VARIABILITÀ </a:t>
            </a:r>
            <a:r>
              <a:rPr lang="it-IT" sz="4000" dirty="0">
                <a:solidFill>
                  <a:srgbClr val="CC0000"/>
                </a:solidFill>
                <a:latin typeface="Times New Roman" pitchFamily="18" charset="0"/>
              </a:rPr>
              <a:t>ANTIGENICA</a:t>
            </a:r>
          </a:p>
        </p:txBody>
      </p:sp>
      <p:sp>
        <p:nvSpPr>
          <p:cNvPr id="38943" name="Text Box 31"/>
          <p:cNvSpPr txBox="1">
            <a:spLocks noChangeArrowheads="1"/>
          </p:cNvSpPr>
          <p:nvPr/>
        </p:nvSpPr>
        <p:spPr bwMode="auto">
          <a:xfrm>
            <a:off x="6084888" y="1341438"/>
            <a:ext cx="792162" cy="9144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5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3"/>
          <p:cNvSpPr txBox="1">
            <a:spLocks noChangeArrowheads="1"/>
          </p:cNvSpPr>
          <p:nvPr/>
        </p:nvSpPr>
        <p:spPr bwMode="auto">
          <a:xfrm>
            <a:off x="5867400" y="188913"/>
            <a:ext cx="3163888" cy="336550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66"/>
                </a:solidFill>
                <a:latin typeface="Times New Roman" panose="02020603050405020304" pitchFamily="18" charset="0"/>
              </a:rPr>
              <a:t>TRASMISSIONE INTERSPECIE</a:t>
            </a:r>
          </a:p>
        </p:txBody>
      </p:sp>
      <p:pic>
        <p:nvPicPr>
          <p:cNvPr id="196612" name="Picture 13" descr="chic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389063"/>
            <a:ext cx="10064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3" name="Line 15"/>
          <p:cNvSpPr>
            <a:spLocks noChangeShapeType="1"/>
          </p:cNvSpPr>
          <p:nvPr/>
        </p:nvSpPr>
        <p:spPr bwMode="auto">
          <a:xfrm>
            <a:off x="1435100" y="1812925"/>
            <a:ext cx="17795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196614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035A5"/>
              </a:clrFrom>
              <a:clrTo>
                <a:srgbClr val="1035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1" t="2271" r="8315" b="5513"/>
          <a:stretch>
            <a:fillRect/>
          </a:stretch>
        </p:blipFill>
        <p:spPr bwMode="auto">
          <a:xfrm>
            <a:off x="3059113" y="1593850"/>
            <a:ext cx="874712" cy="1171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5" name="WordArt 17"/>
          <p:cNvSpPr>
            <a:spLocks noChangeArrowheads="1" noChangeShapeType="1" noTextEdit="1"/>
          </p:cNvSpPr>
          <p:nvPr/>
        </p:nvSpPr>
        <p:spPr bwMode="auto">
          <a:xfrm>
            <a:off x="2033588" y="1052513"/>
            <a:ext cx="36195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96616" name="Text Box 19"/>
          <p:cNvSpPr txBox="1">
            <a:spLocks noChangeArrowheads="1"/>
          </p:cNvSpPr>
          <p:nvPr/>
        </p:nvSpPr>
        <p:spPr bwMode="auto">
          <a:xfrm>
            <a:off x="3810000" y="1162050"/>
            <a:ext cx="4995863" cy="8223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CONTATTO OSPITE NATURALE/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OSPITE RECETTIVO</a:t>
            </a:r>
          </a:p>
        </p:txBody>
      </p:sp>
      <p:sp>
        <p:nvSpPr>
          <p:cNvPr id="196617" name="Text Box 65"/>
          <p:cNvSpPr txBox="1">
            <a:spLocks noChangeArrowheads="1"/>
          </p:cNvSpPr>
          <p:nvPr/>
        </p:nvSpPr>
        <p:spPr bwMode="auto">
          <a:xfrm>
            <a:off x="0" y="2924175"/>
            <a:ext cx="65309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FOXHOUND IN INGHITERRA ALIMENTATI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CON CARNE EQUINA</a:t>
            </a:r>
          </a:p>
        </p:txBody>
      </p:sp>
      <p:sp>
        <p:nvSpPr>
          <p:cNvPr id="196618" name="Text Box 65"/>
          <p:cNvSpPr txBox="1">
            <a:spLocks noChangeArrowheads="1"/>
          </p:cNvSpPr>
          <p:nvPr/>
        </p:nvSpPr>
        <p:spPr bwMode="auto">
          <a:xfrm>
            <a:off x="3912673" y="3494087"/>
            <a:ext cx="50847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Times New Roman" panose="02020603050405020304" pitchFamily="18" charset="0"/>
              </a:rPr>
              <a:t>INALAZIONE DEL VIRUS DALLE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Times New Roman" panose="02020603050405020304" pitchFamily="18" charset="0"/>
              </a:rPr>
              <a:t>FRATTAGLIE?</a:t>
            </a:r>
          </a:p>
        </p:txBody>
      </p:sp>
      <p:sp>
        <p:nvSpPr>
          <p:cNvPr id="196619" name="Line 15"/>
          <p:cNvSpPr>
            <a:spLocks noChangeShapeType="1"/>
          </p:cNvSpPr>
          <p:nvPr/>
        </p:nvSpPr>
        <p:spPr bwMode="auto">
          <a:xfrm>
            <a:off x="1435100" y="3911651"/>
            <a:ext cx="2303463" cy="0"/>
          </a:xfrm>
          <a:prstGeom prst="line">
            <a:avLst/>
          </a:prstGeom>
          <a:noFill/>
          <a:ln w="38100">
            <a:solidFill>
              <a:srgbClr val="CCFF33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6620" name="Text Box 65"/>
          <p:cNvSpPr txBox="1">
            <a:spLocks noChangeArrowheads="1"/>
          </p:cNvSpPr>
          <p:nvPr/>
        </p:nvSpPr>
        <p:spPr bwMode="auto">
          <a:xfrm>
            <a:off x="116249" y="5187950"/>
            <a:ext cx="89813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Times New Roman" panose="02020603050405020304" pitchFamily="18" charset="0"/>
              </a:rPr>
              <a:t>SPERIMENTALMENTE INFEZIONE POSSIBILE DA CAVALLI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Times New Roman" panose="02020603050405020304" pitchFamily="18" charset="0"/>
              </a:rPr>
              <a:t>INFETTI A CANI CHE COABITANO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3"/>
          <p:cNvSpPr txBox="1">
            <a:spLocks noChangeArrowheads="1"/>
          </p:cNvSpPr>
          <p:nvPr/>
        </p:nvSpPr>
        <p:spPr bwMode="auto">
          <a:xfrm>
            <a:off x="5867400" y="188913"/>
            <a:ext cx="3163888" cy="336550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66"/>
                </a:solidFill>
                <a:latin typeface="Times New Roman" panose="02020603050405020304" pitchFamily="18" charset="0"/>
              </a:rPr>
              <a:t>TRASMISSIONE INTERSPECIE</a:t>
            </a:r>
          </a:p>
        </p:txBody>
      </p:sp>
      <p:pic>
        <p:nvPicPr>
          <p:cNvPr id="197636" name="Picture 2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1035A5"/>
              </a:clrFrom>
              <a:clrTo>
                <a:srgbClr val="1035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1" t="2271" r="8315" b="5513"/>
          <a:stretch>
            <a:fillRect/>
          </a:stretch>
        </p:blipFill>
        <p:spPr bwMode="auto">
          <a:xfrm>
            <a:off x="1260475" y="692150"/>
            <a:ext cx="874713" cy="1171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7" name="WordArt 26"/>
          <p:cNvSpPr>
            <a:spLocks noChangeArrowheads="1" noChangeShapeType="1" noTextEdit="1"/>
          </p:cNvSpPr>
          <p:nvPr/>
        </p:nvSpPr>
        <p:spPr bwMode="auto">
          <a:xfrm>
            <a:off x="754063" y="706438"/>
            <a:ext cx="361950" cy="674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197638" name="Text Box 27"/>
          <p:cNvSpPr txBox="1">
            <a:spLocks noChangeArrowheads="1"/>
          </p:cNvSpPr>
          <p:nvPr/>
        </p:nvSpPr>
        <p:spPr bwMode="auto">
          <a:xfrm>
            <a:off x="2279650" y="1119188"/>
            <a:ext cx="4583113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INTERAZIONE VIRUS/OSPITE</a:t>
            </a:r>
          </a:p>
        </p:txBody>
      </p:sp>
      <p:grpSp>
        <p:nvGrpSpPr>
          <p:cNvPr id="197639" name="Group 7"/>
          <p:cNvGrpSpPr>
            <a:grpSpLocks/>
          </p:cNvGrpSpPr>
          <p:nvPr/>
        </p:nvGrpSpPr>
        <p:grpSpPr bwMode="auto">
          <a:xfrm>
            <a:off x="4211638" y="2781300"/>
            <a:ext cx="2100262" cy="1025525"/>
            <a:chOff x="2101" y="2177"/>
            <a:chExt cx="1323" cy="646"/>
          </a:xfrm>
        </p:grpSpPr>
        <p:sp>
          <p:nvSpPr>
            <p:cNvPr id="197648" name="Oval 30"/>
            <p:cNvSpPr>
              <a:spLocks noChangeArrowheads="1"/>
            </p:cNvSpPr>
            <p:nvPr/>
          </p:nvSpPr>
          <p:spPr bwMode="auto">
            <a:xfrm>
              <a:off x="2648" y="2218"/>
              <a:ext cx="306" cy="281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 b="0"/>
            </a:p>
          </p:txBody>
        </p:sp>
        <p:sp>
          <p:nvSpPr>
            <p:cNvPr id="197649" name="Text Box 31"/>
            <p:cNvSpPr txBox="1">
              <a:spLocks noChangeArrowheads="1"/>
            </p:cNvSpPr>
            <p:nvPr/>
          </p:nvSpPr>
          <p:spPr bwMode="auto">
            <a:xfrm>
              <a:off x="2101" y="2177"/>
              <a:ext cx="132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FF3300"/>
                </a:buClr>
                <a:buFont typeface="Wingdings" panose="05000000000000000000" pitchFamily="2" charset="2"/>
                <a:buNone/>
              </a:pPr>
              <a:r>
                <a:rPr lang="it-IT" altLang="it-IT">
                  <a:latin typeface="Times New Roman" panose="02020603050405020304" pitchFamily="18" charset="0"/>
                </a:rPr>
                <a:t>SA</a:t>
              </a:r>
              <a:r>
                <a:rPr lang="it-IT" altLang="it-IT">
                  <a:latin typeface="Times New Roman" panose="02020603050405020304" pitchFamily="18" charset="0"/>
                  <a:sym typeface="Symbol" panose="05050102010706020507" pitchFamily="18" charset="2"/>
                </a:rPr>
                <a:t>2,3Gal</a:t>
              </a:r>
              <a:endParaRPr lang="it-IT" altLang="it-IT">
                <a:latin typeface="Times New Roman" panose="02020603050405020304" pitchFamily="18" charset="0"/>
              </a:endParaRPr>
            </a:p>
          </p:txBody>
        </p:sp>
        <p:grpSp>
          <p:nvGrpSpPr>
            <p:cNvPr id="197650" name="Group 10"/>
            <p:cNvGrpSpPr>
              <a:grpSpLocks/>
            </p:cNvGrpSpPr>
            <p:nvPr/>
          </p:nvGrpSpPr>
          <p:grpSpPr bwMode="auto">
            <a:xfrm>
              <a:off x="2310" y="2459"/>
              <a:ext cx="430" cy="364"/>
              <a:chOff x="2310" y="2459"/>
              <a:chExt cx="430" cy="364"/>
            </a:xfrm>
          </p:grpSpPr>
          <p:sp>
            <p:nvSpPr>
              <p:cNvPr id="197651" name="AutoShape 33"/>
              <p:cNvSpPr>
                <a:spLocks noChangeArrowheads="1"/>
              </p:cNvSpPr>
              <p:nvPr/>
            </p:nvSpPr>
            <p:spPr bwMode="auto">
              <a:xfrm>
                <a:off x="2505" y="2459"/>
                <a:ext cx="235" cy="364"/>
              </a:xfrm>
              <a:prstGeom prst="chevron">
                <a:avLst>
                  <a:gd name="adj" fmla="val 25000"/>
                </a:avLst>
              </a:prstGeom>
              <a:solidFill>
                <a:srgbClr val="FF00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 b="0"/>
              </a:p>
            </p:txBody>
          </p:sp>
          <p:grpSp>
            <p:nvGrpSpPr>
              <p:cNvPr id="197652" name="Group 34"/>
              <p:cNvGrpSpPr>
                <a:grpSpLocks/>
              </p:cNvGrpSpPr>
              <p:nvPr/>
            </p:nvGrpSpPr>
            <p:grpSpPr bwMode="auto">
              <a:xfrm rot="5400000">
                <a:off x="2451" y="2597"/>
                <a:ext cx="240" cy="101"/>
                <a:chOff x="2154" y="845"/>
                <a:chExt cx="508" cy="816"/>
              </a:xfrm>
            </p:grpSpPr>
            <p:sp>
              <p:nvSpPr>
                <p:cNvPr id="197657" name="AutoShape 35"/>
                <p:cNvSpPr>
                  <a:spLocks noChangeArrowheads="1"/>
                </p:cNvSpPr>
                <p:nvPr/>
              </p:nvSpPr>
              <p:spPr bwMode="auto">
                <a:xfrm>
                  <a:off x="2154" y="845"/>
                  <a:ext cx="182" cy="816"/>
                </a:xfrm>
                <a:prstGeom prst="upArrow">
                  <a:avLst>
                    <a:gd name="adj1" fmla="val 94972"/>
                    <a:gd name="adj2" fmla="val 100796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dist="35921" dir="2700000" algn="ctr" rotWithShape="0">
                    <a:schemeClr val="tx1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 b="0"/>
                </a:p>
              </p:txBody>
            </p:sp>
            <p:sp>
              <p:nvSpPr>
                <p:cNvPr id="197658" name="AutoShape 36"/>
                <p:cNvSpPr>
                  <a:spLocks noChangeArrowheads="1"/>
                </p:cNvSpPr>
                <p:nvPr/>
              </p:nvSpPr>
              <p:spPr bwMode="auto">
                <a:xfrm>
                  <a:off x="2317" y="845"/>
                  <a:ext cx="182" cy="816"/>
                </a:xfrm>
                <a:prstGeom prst="upArrow">
                  <a:avLst>
                    <a:gd name="adj1" fmla="val 94972"/>
                    <a:gd name="adj2" fmla="val 100796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dist="35921" dir="2700000" algn="ctr" rotWithShape="0">
                    <a:schemeClr val="tx1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 b="0"/>
                </a:p>
              </p:txBody>
            </p:sp>
            <p:sp>
              <p:nvSpPr>
                <p:cNvPr id="197659" name="AutoShape 37"/>
                <p:cNvSpPr>
                  <a:spLocks noChangeArrowheads="1"/>
                </p:cNvSpPr>
                <p:nvPr/>
              </p:nvSpPr>
              <p:spPr bwMode="auto">
                <a:xfrm>
                  <a:off x="2480" y="845"/>
                  <a:ext cx="182" cy="816"/>
                </a:xfrm>
                <a:prstGeom prst="upArrow">
                  <a:avLst>
                    <a:gd name="adj1" fmla="val 94972"/>
                    <a:gd name="adj2" fmla="val 100796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dist="35921" dir="2700000" algn="ctr" rotWithShape="0">
                    <a:schemeClr val="tx1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 b="0"/>
                </a:p>
              </p:txBody>
            </p:sp>
          </p:grpSp>
          <p:grpSp>
            <p:nvGrpSpPr>
              <p:cNvPr id="197653" name="Group 38"/>
              <p:cNvGrpSpPr>
                <a:grpSpLocks/>
              </p:cNvGrpSpPr>
              <p:nvPr/>
            </p:nvGrpSpPr>
            <p:grpSpPr bwMode="auto">
              <a:xfrm rot="5400000">
                <a:off x="2304" y="2534"/>
                <a:ext cx="240" cy="228"/>
                <a:chOff x="2154" y="845"/>
                <a:chExt cx="508" cy="816"/>
              </a:xfrm>
            </p:grpSpPr>
            <p:sp>
              <p:nvSpPr>
                <p:cNvPr id="197654" name="AutoShape 39"/>
                <p:cNvSpPr>
                  <a:spLocks noChangeArrowheads="1"/>
                </p:cNvSpPr>
                <p:nvPr/>
              </p:nvSpPr>
              <p:spPr bwMode="auto">
                <a:xfrm>
                  <a:off x="2154" y="845"/>
                  <a:ext cx="182" cy="816"/>
                </a:xfrm>
                <a:prstGeom prst="upArrow">
                  <a:avLst>
                    <a:gd name="adj1" fmla="val 94972"/>
                    <a:gd name="adj2" fmla="val 100796"/>
                  </a:avLst>
                </a:prstGeom>
                <a:gradFill rotWithShape="1">
                  <a:gsLst>
                    <a:gs pos="0">
                      <a:srgbClr val="99CC00"/>
                    </a:gs>
                    <a:gs pos="100000">
                      <a:srgbClr val="475E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 b="0"/>
                </a:p>
              </p:txBody>
            </p:sp>
            <p:sp>
              <p:nvSpPr>
                <p:cNvPr id="197655" name="AutoShape 40"/>
                <p:cNvSpPr>
                  <a:spLocks noChangeArrowheads="1"/>
                </p:cNvSpPr>
                <p:nvPr/>
              </p:nvSpPr>
              <p:spPr bwMode="auto">
                <a:xfrm>
                  <a:off x="2317" y="845"/>
                  <a:ext cx="182" cy="816"/>
                </a:xfrm>
                <a:prstGeom prst="upArrow">
                  <a:avLst>
                    <a:gd name="adj1" fmla="val 94972"/>
                    <a:gd name="adj2" fmla="val 100796"/>
                  </a:avLst>
                </a:prstGeom>
                <a:gradFill rotWithShape="1">
                  <a:gsLst>
                    <a:gs pos="0">
                      <a:srgbClr val="99CC00"/>
                    </a:gs>
                    <a:gs pos="100000">
                      <a:srgbClr val="475E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 b="0"/>
                </a:p>
              </p:txBody>
            </p:sp>
            <p:sp>
              <p:nvSpPr>
                <p:cNvPr id="197656" name="AutoShape 41"/>
                <p:cNvSpPr>
                  <a:spLocks noChangeArrowheads="1"/>
                </p:cNvSpPr>
                <p:nvPr/>
              </p:nvSpPr>
              <p:spPr bwMode="auto">
                <a:xfrm>
                  <a:off x="2480" y="845"/>
                  <a:ext cx="182" cy="816"/>
                </a:xfrm>
                <a:prstGeom prst="upArrow">
                  <a:avLst>
                    <a:gd name="adj1" fmla="val 94972"/>
                    <a:gd name="adj2" fmla="val 100796"/>
                  </a:avLst>
                </a:prstGeom>
                <a:gradFill rotWithShape="1">
                  <a:gsLst>
                    <a:gs pos="0">
                      <a:srgbClr val="99CC00"/>
                    </a:gs>
                    <a:gs pos="100000">
                      <a:srgbClr val="475E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 b="0"/>
                </a:p>
              </p:txBody>
            </p:sp>
          </p:grpSp>
        </p:grpSp>
      </p:grpSp>
      <p:sp>
        <p:nvSpPr>
          <p:cNvPr id="197640" name="Text Box 29"/>
          <p:cNvSpPr txBox="1">
            <a:spLocks noChangeArrowheads="1"/>
          </p:cNvSpPr>
          <p:nvPr/>
        </p:nvSpPr>
        <p:spPr bwMode="auto">
          <a:xfrm>
            <a:off x="2843436" y="1856362"/>
            <a:ext cx="3761927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RECETTORI IDONEI</a:t>
            </a:r>
          </a:p>
        </p:txBody>
      </p:sp>
      <p:sp>
        <p:nvSpPr>
          <p:cNvPr id="197641" name="Text Box 62"/>
          <p:cNvSpPr txBox="1">
            <a:spLocks noChangeArrowheads="1"/>
          </p:cNvSpPr>
          <p:nvPr/>
        </p:nvSpPr>
        <p:spPr bwMode="auto">
          <a:xfrm>
            <a:off x="808038" y="2924175"/>
            <a:ext cx="343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Times New Roman" panose="02020603050405020304" pitchFamily="18" charset="0"/>
              </a:rPr>
              <a:t>VIRUS INFLUENZALI EQUINI</a:t>
            </a:r>
          </a:p>
        </p:txBody>
      </p:sp>
      <p:sp>
        <p:nvSpPr>
          <p:cNvPr id="197642" name="Line 64"/>
          <p:cNvSpPr>
            <a:spLocks noChangeShapeType="1"/>
          </p:cNvSpPr>
          <p:nvPr/>
        </p:nvSpPr>
        <p:spPr bwMode="auto">
          <a:xfrm>
            <a:off x="179388" y="3427413"/>
            <a:ext cx="3024187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stealth" w="lg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7643" name="WordArt 65"/>
          <p:cNvSpPr>
            <a:spLocks noChangeArrowheads="1" noChangeShapeType="1" noTextEdit="1"/>
          </p:cNvSpPr>
          <p:nvPr/>
        </p:nvSpPr>
        <p:spPr bwMode="auto">
          <a:xfrm>
            <a:off x="93663" y="2708275"/>
            <a:ext cx="733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Arial Black" panose="020B0A04020102020204" pitchFamily="34" charset="0"/>
              </a:rPr>
              <a:t>HA</a:t>
            </a:r>
          </a:p>
        </p:txBody>
      </p:sp>
      <p:sp>
        <p:nvSpPr>
          <p:cNvPr id="197644" name="Text Box 62"/>
          <p:cNvSpPr txBox="1">
            <a:spLocks noChangeArrowheads="1"/>
          </p:cNvSpPr>
          <p:nvPr/>
        </p:nvSpPr>
        <p:spPr bwMode="auto">
          <a:xfrm>
            <a:off x="2051050" y="3722688"/>
            <a:ext cx="6091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PRESENTI ANCHE NELLA TRACHEA DEL CANE</a:t>
            </a:r>
          </a:p>
        </p:txBody>
      </p:sp>
      <p:sp>
        <p:nvSpPr>
          <p:cNvPr id="197645" name="Text Box 62"/>
          <p:cNvSpPr txBox="1">
            <a:spLocks noChangeArrowheads="1"/>
          </p:cNvSpPr>
          <p:nvPr/>
        </p:nvSpPr>
        <p:spPr bwMode="auto">
          <a:xfrm>
            <a:off x="179388" y="4237039"/>
            <a:ext cx="914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sng" dirty="0" smtClean="0">
                <a:latin typeface="Times New Roman" panose="02020603050405020304" pitchFamily="18" charset="0"/>
              </a:rPr>
              <a:t>PERCHÈ </a:t>
            </a:r>
            <a:r>
              <a:rPr lang="it-IT" altLang="it-IT" sz="2400" u="sng" dirty="0">
                <a:latin typeface="Times New Roman" panose="02020603050405020304" pitchFamily="18" charset="0"/>
              </a:rPr>
              <a:t>INFLUENZA NON È COMPARSA PRIMA NEI CANI?</a:t>
            </a:r>
          </a:p>
        </p:txBody>
      </p:sp>
      <p:sp>
        <p:nvSpPr>
          <p:cNvPr id="197646" name="Text Box 62"/>
          <p:cNvSpPr txBox="1">
            <a:spLocks noChangeArrowheads="1"/>
          </p:cNvSpPr>
          <p:nvPr/>
        </p:nvSpPr>
        <p:spPr bwMode="auto">
          <a:xfrm>
            <a:off x="539750" y="5157788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it-IT" altLang="it-IT" sz="2000">
                <a:latin typeface="Times New Roman" panose="02020603050405020304" pitchFamily="18" charset="0"/>
              </a:rPr>
              <a:t>FORME BLANDE NASCOSTE DALLA TOSSE DEI CANILI</a:t>
            </a:r>
          </a:p>
        </p:txBody>
      </p:sp>
      <p:sp>
        <p:nvSpPr>
          <p:cNvPr id="197647" name="Text Box 62"/>
          <p:cNvSpPr txBox="1">
            <a:spLocks noChangeArrowheads="1"/>
          </p:cNvSpPr>
          <p:nvPr/>
        </p:nvSpPr>
        <p:spPr bwMode="auto">
          <a:xfrm>
            <a:off x="539750" y="5661025"/>
            <a:ext cx="8513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it-IT" altLang="it-IT" sz="2000" dirty="0">
                <a:latin typeface="Times New Roman" panose="02020603050405020304" pitchFamily="18" charset="0"/>
              </a:rPr>
              <a:t>SOLO DI RECENTE UN BUON ADATTAMENTO DEL VIRUS EQUINO</a:t>
            </a:r>
          </a:p>
          <a:p>
            <a:pPr eaLnBrk="1" hangingPunct="1"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it-IT" altLang="it-IT" sz="2000" dirty="0">
                <a:latin typeface="Times New Roman" panose="02020603050405020304" pitchFamily="18" charset="0"/>
              </a:rPr>
              <a:t>AL CANE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AutoShape 31"/>
          <p:cNvSpPr>
            <a:spLocks noChangeArrowheads="1"/>
          </p:cNvSpPr>
          <p:nvPr/>
        </p:nvSpPr>
        <p:spPr bwMode="auto">
          <a:xfrm>
            <a:off x="7565817" y="5802199"/>
            <a:ext cx="1151880" cy="804862"/>
          </a:xfrm>
          <a:prstGeom prst="curvedRightArrow">
            <a:avLst>
              <a:gd name="adj1" fmla="val 0"/>
              <a:gd name="adj2" fmla="val 40000"/>
              <a:gd name="adj3" fmla="val 5925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/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6392863" y="188913"/>
            <a:ext cx="2355850" cy="336550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66"/>
                </a:solidFill>
                <a:latin typeface="Times New Roman" panose="02020603050405020304" pitchFamily="18" charset="0"/>
              </a:rPr>
              <a:t>INFLUENZA NEI CANI</a:t>
            </a:r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1006475" y="762000"/>
            <a:ext cx="4070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>
                <a:latin typeface="Times New Roman" panose="02020603050405020304" pitchFamily="18" charset="0"/>
              </a:rPr>
              <a:t>SINTOMATOLOGIA</a:t>
            </a:r>
          </a:p>
        </p:txBody>
      </p:sp>
      <p:sp>
        <p:nvSpPr>
          <p:cNvPr id="199686" name="Text Box 7"/>
          <p:cNvSpPr txBox="1">
            <a:spLocks noChangeArrowheads="1"/>
          </p:cNvSpPr>
          <p:nvPr/>
        </p:nvSpPr>
        <p:spPr bwMode="auto">
          <a:xfrm>
            <a:off x="106858" y="1412875"/>
            <a:ext cx="5329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SENSIBILI I CANI DI OGNI ETÀ E RAZZA</a:t>
            </a:r>
            <a:endParaRPr lang="it-IT" alt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9687" name="Text Box 13"/>
          <p:cNvSpPr txBox="1">
            <a:spLocks noChangeArrowheads="1"/>
          </p:cNvSpPr>
          <p:nvPr/>
        </p:nvSpPr>
        <p:spPr bwMode="auto">
          <a:xfrm>
            <a:off x="323850" y="2205038"/>
            <a:ext cx="2389188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FORMA LIEVE</a:t>
            </a:r>
          </a:p>
        </p:txBody>
      </p:sp>
      <p:pic>
        <p:nvPicPr>
          <p:cNvPr id="199690" name="Picture 18" descr="dog-s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981075"/>
            <a:ext cx="3922713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92" name="Text Box 20"/>
          <p:cNvSpPr txBox="1">
            <a:spLocks noChangeArrowheads="1"/>
          </p:cNvSpPr>
          <p:nvPr/>
        </p:nvSpPr>
        <p:spPr bwMode="auto">
          <a:xfrm>
            <a:off x="395288" y="4437063"/>
            <a:ext cx="2541587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FORMA GRAVE</a:t>
            </a:r>
          </a:p>
        </p:txBody>
      </p:sp>
      <p:sp>
        <p:nvSpPr>
          <p:cNvPr id="199696" name="Text Box 24"/>
          <p:cNvSpPr txBox="1">
            <a:spLocks noChangeArrowheads="1"/>
          </p:cNvSpPr>
          <p:nvPr/>
        </p:nvSpPr>
        <p:spPr bwMode="auto">
          <a:xfrm>
            <a:off x="4932363" y="4389438"/>
            <a:ext cx="3521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Times New Roman" panose="02020603050405020304" pitchFamily="18" charset="0"/>
              </a:rPr>
              <a:t>80% FORMA LIEVE</a:t>
            </a:r>
          </a:p>
        </p:txBody>
      </p:sp>
      <p:sp>
        <p:nvSpPr>
          <p:cNvPr id="199697" name="Text Box 25"/>
          <p:cNvSpPr txBox="1">
            <a:spLocks noChangeArrowheads="1"/>
          </p:cNvSpPr>
          <p:nvPr/>
        </p:nvSpPr>
        <p:spPr bwMode="auto">
          <a:xfrm>
            <a:off x="4932363" y="4929188"/>
            <a:ext cx="37004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Times New Roman" panose="02020603050405020304" pitchFamily="18" charset="0"/>
              </a:rPr>
              <a:t>20% FORMA GRAVE</a:t>
            </a:r>
          </a:p>
        </p:txBody>
      </p:sp>
      <p:sp>
        <p:nvSpPr>
          <p:cNvPr id="199698" name="Text Box 26"/>
          <p:cNvSpPr txBox="1">
            <a:spLocks noChangeArrowheads="1"/>
          </p:cNvSpPr>
          <p:nvPr/>
        </p:nvSpPr>
        <p:spPr bwMode="auto">
          <a:xfrm>
            <a:off x="4932363" y="5465763"/>
            <a:ext cx="3025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Times New Roman" panose="02020603050405020304" pitchFamily="18" charset="0"/>
              </a:rPr>
              <a:t>5% </a:t>
            </a:r>
            <a:r>
              <a:rPr lang="it-IT" altLang="it-IT" sz="2800" dirty="0" smtClean="0">
                <a:latin typeface="Times New Roman" panose="02020603050405020304" pitchFamily="18" charset="0"/>
              </a:rPr>
              <a:t>MORTALITÀ</a:t>
            </a:r>
            <a:endParaRPr lang="it-IT" altLang="it-IT" sz="2800" dirty="0">
              <a:latin typeface="Times New Roman" panose="02020603050405020304" pitchFamily="18" charset="0"/>
            </a:endParaRP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262186" y="2802830"/>
            <a:ext cx="578709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it-IT" altLang="it-IT" sz="2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FEBBRE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it-IT" altLang="it-IT" sz="2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TOSSE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it-IT" altLang="it-IT" sz="2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SCOLO NASALE PURULENTO</a:t>
            </a:r>
            <a:endParaRPr lang="it-IT" altLang="it-IT" sz="28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282730" y="5212655"/>
            <a:ext cx="421801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it-IT" altLang="it-IT" sz="2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FEBBRE ELEVATA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it-IT" altLang="it-IT" sz="2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POLIPNEA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it-IT" altLang="it-IT" sz="2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POLMONITE GRAVE</a:t>
            </a:r>
            <a:endParaRPr lang="it-IT" altLang="it-IT" sz="28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Text Box 9"/>
          <p:cNvSpPr txBox="1">
            <a:spLocks noChangeArrowheads="1"/>
          </p:cNvSpPr>
          <p:nvPr/>
        </p:nvSpPr>
        <p:spPr bwMode="auto">
          <a:xfrm>
            <a:off x="157163" y="822325"/>
            <a:ext cx="59991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latin typeface="Times New Roman" panose="02020603050405020304" pitchFamily="18" charset="0"/>
              </a:rPr>
              <a:t>ESAME ANATOMO-PATOLOGICO</a:t>
            </a:r>
          </a:p>
        </p:txBody>
      </p:sp>
      <p:sp>
        <p:nvSpPr>
          <p:cNvPr id="200708" name="Text Box 10"/>
          <p:cNvSpPr txBox="1">
            <a:spLocks noChangeArrowheads="1"/>
          </p:cNvSpPr>
          <p:nvPr/>
        </p:nvSpPr>
        <p:spPr bwMode="auto">
          <a:xfrm>
            <a:off x="6392863" y="188913"/>
            <a:ext cx="2355850" cy="336550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66"/>
                </a:solidFill>
                <a:latin typeface="Times New Roman" panose="02020603050405020304" pitchFamily="18" charset="0"/>
              </a:rPr>
              <a:t>INFLUENZA NEI CANI</a:t>
            </a:r>
          </a:p>
        </p:txBody>
      </p:sp>
      <p:sp>
        <p:nvSpPr>
          <p:cNvPr id="200710" name="Text Box 12"/>
          <p:cNvSpPr txBox="1">
            <a:spLocks noChangeArrowheads="1"/>
          </p:cNvSpPr>
          <p:nvPr/>
        </p:nvSpPr>
        <p:spPr bwMode="auto">
          <a:xfrm>
            <a:off x="611188" y="2108200"/>
            <a:ext cx="4859337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GRAVE QUADRO EMORRAGICO</a:t>
            </a:r>
          </a:p>
        </p:txBody>
      </p:sp>
      <p:sp>
        <p:nvSpPr>
          <p:cNvPr id="200711" name="WordArt 13"/>
          <p:cNvSpPr>
            <a:spLocks noChangeArrowheads="1" noChangeShapeType="1" noTextEdit="1"/>
          </p:cNvSpPr>
          <p:nvPr/>
        </p:nvSpPr>
        <p:spPr bwMode="auto">
          <a:xfrm>
            <a:off x="611188" y="2900363"/>
            <a:ext cx="184785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POLMONI</a:t>
            </a:r>
          </a:p>
        </p:txBody>
      </p:sp>
      <p:sp>
        <p:nvSpPr>
          <p:cNvPr id="200712" name="WordArt 14"/>
          <p:cNvSpPr>
            <a:spLocks noChangeArrowheads="1" noChangeShapeType="1" noTextEdit="1"/>
          </p:cNvSpPr>
          <p:nvPr/>
        </p:nvSpPr>
        <p:spPr bwMode="auto">
          <a:xfrm>
            <a:off x="611188" y="3557588"/>
            <a:ext cx="25146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MEDIASTINO</a:t>
            </a:r>
          </a:p>
        </p:txBody>
      </p:sp>
      <p:sp>
        <p:nvSpPr>
          <p:cNvPr id="200713" name="WordArt 15"/>
          <p:cNvSpPr>
            <a:spLocks noChangeArrowheads="1" noChangeShapeType="1" noTextEdit="1"/>
          </p:cNvSpPr>
          <p:nvPr/>
        </p:nvSpPr>
        <p:spPr bwMode="auto">
          <a:xfrm>
            <a:off x="568325" y="4191000"/>
            <a:ext cx="371475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CAVITÀ </a:t>
            </a:r>
            <a:r>
              <a:rPr lang="it-IT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PLEURICA</a:t>
            </a:r>
          </a:p>
        </p:txBody>
      </p:sp>
      <p:sp>
        <p:nvSpPr>
          <p:cNvPr id="200714" name="Text Box 17"/>
          <p:cNvSpPr txBox="1">
            <a:spLocks noChangeArrowheads="1"/>
          </p:cNvSpPr>
          <p:nvPr/>
        </p:nvSpPr>
        <p:spPr bwMode="auto">
          <a:xfrm>
            <a:off x="612154" y="5132388"/>
            <a:ext cx="748823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TRACHEITE-BRONCHITE-BRONCOPOLMONITE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ext Box 5"/>
          <p:cNvSpPr txBox="1">
            <a:spLocks noChangeArrowheads="1"/>
          </p:cNvSpPr>
          <p:nvPr/>
        </p:nvSpPr>
        <p:spPr bwMode="auto">
          <a:xfrm>
            <a:off x="1116013" y="476250"/>
            <a:ext cx="4333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latin typeface="Times New Roman" panose="02020603050405020304" pitchFamily="18" charset="0"/>
              </a:rPr>
              <a:t>PROFILASSI E TERAPIA</a:t>
            </a:r>
          </a:p>
        </p:txBody>
      </p:sp>
      <p:sp>
        <p:nvSpPr>
          <p:cNvPr id="202755" name="Text Box 6"/>
          <p:cNvSpPr txBox="1">
            <a:spLocks noChangeArrowheads="1"/>
          </p:cNvSpPr>
          <p:nvPr/>
        </p:nvSpPr>
        <p:spPr bwMode="auto">
          <a:xfrm>
            <a:off x="6392863" y="188913"/>
            <a:ext cx="2355850" cy="336550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66"/>
                </a:solidFill>
                <a:latin typeface="Times New Roman" panose="02020603050405020304" pitchFamily="18" charset="0"/>
              </a:rPr>
              <a:t>INFLUENZA NEI CANI</a:t>
            </a:r>
          </a:p>
        </p:txBody>
      </p:sp>
      <p:sp>
        <p:nvSpPr>
          <p:cNvPr id="202757" name="Text Box 8"/>
          <p:cNvSpPr txBox="1">
            <a:spLocks noChangeArrowheads="1"/>
          </p:cNvSpPr>
          <p:nvPr/>
        </p:nvSpPr>
        <p:spPr bwMode="auto">
          <a:xfrm>
            <a:off x="971550" y="1700213"/>
            <a:ext cx="3600450" cy="5191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latin typeface="Calibri" panose="020F0502020204030204" pitchFamily="34" charset="0"/>
                <a:cs typeface="Calibri" panose="020F0502020204030204" pitchFamily="34" charset="0"/>
              </a:rPr>
              <a:t>ANTIBIOTICI</a:t>
            </a:r>
          </a:p>
        </p:txBody>
      </p:sp>
      <p:sp>
        <p:nvSpPr>
          <p:cNvPr id="202758" name="Text Box 16"/>
          <p:cNvSpPr txBox="1">
            <a:spLocks noChangeArrowheads="1"/>
          </p:cNvSpPr>
          <p:nvPr/>
        </p:nvSpPr>
        <p:spPr bwMode="auto">
          <a:xfrm>
            <a:off x="1652588" y="5301208"/>
            <a:ext cx="6192837" cy="519113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VACCINO INATTIVATO IN USA</a:t>
            </a:r>
          </a:p>
        </p:txBody>
      </p:sp>
      <p:sp>
        <p:nvSpPr>
          <p:cNvPr id="202759" name="Text Box 17"/>
          <p:cNvSpPr txBox="1">
            <a:spLocks noChangeArrowheads="1"/>
          </p:cNvSpPr>
          <p:nvPr/>
        </p:nvSpPr>
        <p:spPr bwMode="auto">
          <a:xfrm>
            <a:off x="896703" y="2508676"/>
            <a:ext cx="4248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Times New Roman" panose="02020603050405020304" pitchFamily="18" charset="0"/>
              </a:rPr>
              <a:t>POSSONO RIDURRE </a:t>
            </a:r>
            <a:r>
              <a:rPr lang="it-IT" altLang="it-IT" sz="2400" dirty="0" smtClean="0">
                <a:latin typeface="Times New Roman" panose="02020603050405020304" pitchFamily="18" charset="0"/>
              </a:rPr>
              <a:t>GRAVITÀ MALATTIA</a:t>
            </a:r>
            <a:endParaRPr lang="it-IT" altLang="it-IT" sz="2400" dirty="0">
              <a:latin typeface="Times New Roman" panose="02020603050405020304" pitchFamily="18" charset="0"/>
            </a:endParaRPr>
          </a:p>
        </p:txBody>
      </p:sp>
      <p:pic>
        <p:nvPicPr>
          <p:cNvPr id="202761" name="Picture 22" descr="doctor-do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908050"/>
            <a:ext cx="27686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2267744" y="331680"/>
            <a:ext cx="20297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C00000"/>
                </a:solidFill>
              </a:rPr>
              <a:t>PROFILASSI</a:t>
            </a:r>
          </a:p>
        </p:txBody>
      </p:sp>
      <p:sp>
        <p:nvSpPr>
          <p:cNvPr id="449539" name="Text Box 3"/>
          <p:cNvSpPr txBox="1">
            <a:spLocks noChangeArrowheads="1"/>
          </p:cNvSpPr>
          <p:nvPr/>
        </p:nvSpPr>
        <p:spPr bwMode="auto">
          <a:xfrm>
            <a:off x="6392863" y="188913"/>
            <a:ext cx="2355850" cy="336550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1600" b="0" dirty="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INFLUENZA NEI CANI</a:t>
            </a:r>
          </a:p>
        </p:txBody>
      </p:sp>
      <p:sp>
        <p:nvSpPr>
          <p:cNvPr id="212997" name="Text Box 6"/>
          <p:cNvSpPr txBox="1">
            <a:spLocks noChangeArrowheads="1"/>
          </p:cNvSpPr>
          <p:nvPr/>
        </p:nvSpPr>
        <p:spPr bwMode="auto">
          <a:xfrm>
            <a:off x="252413" y="3413125"/>
            <a:ext cx="4410075" cy="830997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DUE VACCINI DISPONIBILI IN USA CON LICENZA CONDIZIONATA</a:t>
            </a:r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250825" y="4508500"/>
            <a:ext cx="4248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0">
                <a:solidFill>
                  <a:srgbClr val="000000"/>
                </a:solidFill>
              </a:rPr>
              <a:t>VACCINI H3N2 INATTIVATI</a:t>
            </a:r>
          </a:p>
        </p:txBody>
      </p:sp>
      <p:sp>
        <p:nvSpPr>
          <p:cNvPr id="213000" name="Text Box 7"/>
          <p:cNvSpPr txBox="1">
            <a:spLocks noChangeArrowheads="1"/>
          </p:cNvSpPr>
          <p:nvPr/>
        </p:nvSpPr>
        <p:spPr bwMode="auto">
          <a:xfrm>
            <a:off x="250825" y="5578475"/>
            <a:ext cx="4248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0" dirty="0">
                <a:solidFill>
                  <a:srgbClr val="000000"/>
                </a:solidFill>
              </a:rPr>
              <a:t>GRUPPI A RISCHIO</a:t>
            </a:r>
          </a:p>
        </p:txBody>
      </p:sp>
      <p:sp>
        <p:nvSpPr>
          <p:cNvPr id="213001" name="Text Box 7"/>
          <p:cNvSpPr txBox="1">
            <a:spLocks noChangeArrowheads="1"/>
          </p:cNvSpPr>
          <p:nvPr/>
        </p:nvSpPr>
        <p:spPr bwMode="auto">
          <a:xfrm>
            <a:off x="341313" y="5049838"/>
            <a:ext cx="4248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0" i="1">
                <a:solidFill>
                  <a:srgbClr val="000000"/>
                </a:solidFill>
              </a:rPr>
              <a:t>“NON-CORE”</a:t>
            </a:r>
          </a:p>
        </p:txBody>
      </p:sp>
      <p:pic>
        <p:nvPicPr>
          <p:cNvPr id="21300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3249613"/>
            <a:ext cx="3810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03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908050"/>
            <a:ext cx="39497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4581739" y="1151920"/>
            <a:ext cx="45365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Times New Roman" panose="02020603050405020304" pitchFamily="18" charset="0"/>
              </a:rPr>
              <a:t>NON APPROVATI I VACCINI RICOMBINANTI CON CANARIPOX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Times New Roman" panose="02020603050405020304" pitchFamily="18" charset="0"/>
              </a:rPr>
              <a:t>ED  HERPES EQUINO</a:t>
            </a:r>
          </a:p>
        </p:txBody>
      </p:sp>
    </p:spTree>
    <p:extLst>
      <p:ext uri="{BB962C8B-B14F-4D97-AF65-F5344CB8AC3E}">
        <p14:creationId xmlns:p14="http://schemas.microsoft.com/office/powerpoint/2010/main" val="174497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Text Box 5"/>
          <p:cNvSpPr txBox="1">
            <a:spLocks noChangeArrowheads="1"/>
          </p:cNvSpPr>
          <p:nvPr/>
        </p:nvSpPr>
        <p:spPr bwMode="auto">
          <a:xfrm>
            <a:off x="6516688" y="188913"/>
            <a:ext cx="2355850" cy="336550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66"/>
                </a:solidFill>
              </a:rPr>
              <a:t>INFLUENZA NEI CANI</a:t>
            </a:r>
          </a:p>
        </p:txBody>
      </p:sp>
      <p:sp>
        <p:nvSpPr>
          <p:cNvPr id="206852" name="Text Box 6"/>
          <p:cNvSpPr txBox="1">
            <a:spLocks noChangeArrowheads="1"/>
          </p:cNvSpPr>
          <p:nvPr/>
        </p:nvSpPr>
        <p:spPr bwMode="auto">
          <a:xfrm>
            <a:off x="4528344" y="901857"/>
            <a:ext cx="2890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3600">
                <a:solidFill>
                  <a:srgbClr val="000000"/>
                </a:solidFill>
              </a:rPr>
              <a:t>SUD COREA</a:t>
            </a:r>
          </a:p>
        </p:txBody>
      </p:sp>
      <p:sp>
        <p:nvSpPr>
          <p:cNvPr id="206853" name="WordArt 7"/>
          <p:cNvSpPr>
            <a:spLocks noChangeArrowheads="1" noChangeShapeType="1" noTextEdit="1"/>
          </p:cNvSpPr>
          <p:nvPr/>
        </p:nvSpPr>
        <p:spPr bwMode="auto">
          <a:xfrm>
            <a:off x="1373188" y="369888"/>
            <a:ext cx="2767012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2007</a:t>
            </a:r>
          </a:p>
        </p:txBody>
      </p:sp>
      <p:sp>
        <p:nvSpPr>
          <p:cNvPr id="206854" name="Text Box 6"/>
          <p:cNvSpPr txBox="1">
            <a:spLocks noChangeArrowheads="1"/>
          </p:cNvSpPr>
          <p:nvPr/>
        </p:nvSpPr>
        <p:spPr bwMode="auto">
          <a:xfrm>
            <a:off x="1485900" y="2222499"/>
            <a:ext cx="60848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rgbClr val="000000"/>
                </a:solidFill>
              </a:rPr>
              <a:t>NUOVO CASO DI TRASMISSIONE VIRUS INFLUENZALE AL CANE</a:t>
            </a:r>
          </a:p>
        </p:txBody>
      </p:sp>
      <p:sp>
        <p:nvSpPr>
          <p:cNvPr id="206855" name="Text Box 15"/>
          <p:cNvSpPr txBox="1">
            <a:spLocks noChangeArrowheads="1"/>
          </p:cNvSpPr>
          <p:nvPr/>
        </p:nvSpPr>
        <p:spPr bwMode="auto">
          <a:xfrm>
            <a:off x="107504" y="3644900"/>
            <a:ext cx="2592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0">
                <a:solidFill>
                  <a:srgbClr val="000000"/>
                </a:solidFill>
                <a:latin typeface="Comic Sans MS" panose="030F0702030302020204" pitchFamily="66" charset="0"/>
              </a:rPr>
              <a:t>MAGGIO 2007</a:t>
            </a:r>
          </a:p>
        </p:txBody>
      </p:sp>
      <p:sp>
        <p:nvSpPr>
          <p:cNvPr id="206856" name="Rettangolo 1"/>
          <p:cNvSpPr>
            <a:spLocks noChangeArrowheads="1"/>
          </p:cNvSpPr>
          <p:nvPr/>
        </p:nvSpPr>
        <p:spPr bwMode="auto">
          <a:xfrm>
            <a:off x="2882763" y="3382228"/>
            <a:ext cx="54597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0" dirty="0">
                <a:solidFill>
                  <a:srgbClr val="000000"/>
                </a:solidFill>
                <a:latin typeface="Arial" panose="020B0604020202020204" pitchFamily="34" charset="0"/>
              </a:rPr>
              <a:t>schnauzer nano con sintomi </a:t>
            </a:r>
            <a:r>
              <a:rPr lang="it-IT" altLang="it-IT" sz="24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respiratori </a:t>
            </a:r>
            <a:endParaRPr lang="it-IT" altLang="it-IT" sz="24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0" dirty="0">
                <a:solidFill>
                  <a:srgbClr val="000000"/>
                </a:solidFill>
                <a:latin typeface="Arial" panose="020B0604020202020204" pitchFamily="34" charset="0"/>
              </a:rPr>
              <a:t>guarigione dopo due giorni </a:t>
            </a:r>
          </a:p>
        </p:txBody>
      </p:sp>
      <p:sp>
        <p:nvSpPr>
          <p:cNvPr id="206857" name="Text Box 15"/>
          <p:cNvSpPr txBox="1">
            <a:spLocks noChangeArrowheads="1"/>
          </p:cNvSpPr>
          <p:nvPr/>
        </p:nvSpPr>
        <p:spPr bwMode="auto">
          <a:xfrm>
            <a:off x="35496" y="4459288"/>
            <a:ext cx="2592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0">
                <a:solidFill>
                  <a:srgbClr val="000000"/>
                </a:solidFill>
                <a:latin typeface="Comic Sans MS" panose="030F0702030302020204" pitchFamily="66" charset="0"/>
              </a:rPr>
              <a:t>AGOSTO 2007</a:t>
            </a:r>
          </a:p>
        </p:txBody>
      </p:sp>
      <p:sp>
        <p:nvSpPr>
          <p:cNvPr id="206858" name="Rettangolo 12"/>
          <p:cNvSpPr>
            <a:spLocks noChangeArrowheads="1"/>
          </p:cNvSpPr>
          <p:nvPr/>
        </p:nvSpPr>
        <p:spPr bwMode="auto">
          <a:xfrm>
            <a:off x="2467198" y="4334727"/>
            <a:ext cx="66768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0" dirty="0">
                <a:solidFill>
                  <a:srgbClr val="000000"/>
                </a:solidFill>
                <a:latin typeface="Arial" panose="020B0604020202020204" pitchFamily="34" charset="0"/>
              </a:rPr>
              <a:t>cocker di 3 anni con febbre, tosse, scolo nasale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0" dirty="0">
                <a:solidFill>
                  <a:srgbClr val="000000"/>
                </a:solidFill>
                <a:latin typeface="Arial" panose="020B0604020202020204" pitchFamily="34" charset="0"/>
              </a:rPr>
              <a:t>morte il giorno successivo</a:t>
            </a:r>
          </a:p>
        </p:txBody>
      </p:sp>
      <p:sp>
        <p:nvSpPr>
          <p:cNvPr id="206859" name="Text Box 15"/>
          <p:cNvSpPr txBox="1">
            <a:spLocks noChangeArrowheads="1"/>
          </p:cNvSpPr>
          <p:nvPr/>
        </p:nvSpPr>
        <p:spPr bwMode="auto">
          <a:xfrm>
            <a:off x="35496" y="5273675"/>
            <a:ext cx="2952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0" dirty="0">
                <a:solidFill>
                  <a:srgbClr val="000000"/>
                </a:solidFill>
                <a:latin typeface="Comic Sans MS" panose="030F0702030302020204" pitchFamily="66" charset="0"/>
              </a:rPr>
              <a:t>SETTEMBRE 2007</a:t>
            </a:r>
          </a:p>
        </p:txBody>
      </p:sp>
      <p:sp>
        <p:nvSpPr>
          <p:cNvPr id="206860" name="Rettangolo 14"/>
          <p:cNvSpPr>
            <a:spLocks noChangeArrowheads="1"/>
          </p:cNvSpPr>
          <p:nvPr/>
        </p:nvSpPr>
        <p:spPr bwMode="auto">
          <a:xfrm>
            <a:off x="3165450" y="5304691"/>
            <a:ext cx="56166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0" dirty="0">
                <a:solidFill>
                  <a:srgbClr val="000000"/>
                </a:solidFill>
                <a:latin typeface="Arial" panose="020B0604020202020204" pitchFamily="34" charset="0"/>
              </a:rPr>
              <a:t>2 </a:t>
            </a:r>
            <a:r>
              <a:rPr lang="it-IT" altLang="it-IT" sz="2400" b="0" dirty="0" err="1">
                <a:solidFill>
                  <a:srgbClr val="000000"/>
                </a:solidFill>
                <a:latin typeface="Arial" panose="020B0604020202020204" pitchFamily="34" charset="0"/>
              </a:rPr>
              <a:t>Jingo</a:t>
            </a:r>
            <a:r>
              <a:rPr lang="it-IT" altLang="it-IT" sz="2400" b="0" dirty="0">
                <a:solidFill>
                  <a:srgbClr val="000000"/>
                </a:solidFill>
                <a:latin typeface="Arial" panose="020B0604020202020204" pitchFamily="34" charset="0"/>
              </a:rPr>
              <a:t> a 1 yorkshire con gravi </a:t>
            </a:r>
            <a:r>
              <a:rPr lang="it-IT" altLang="it-IT" sz="24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sintomi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respiratori. Morte </a:t>
            </a:r>
            <a:r>
              <a:rPr lang="it-IT" altLang="it-IT" sz="2400" b="0" dirty="0">
                <a:solidFill>
                  <a:srgbClr val="000000"/>
                </a:solidFill>
                <a:latin typeface="Arial" panose="020B0604020202020204" pitchFamily="34" charset="0"/>
              </a:rPr>
              <a:t>dopo 2 gg. </a:t>
            </a:r>
          </a:p>
        </p:txBody>
      </p:sp>
      <p:sp>
        <p:nvSpPr>
          <p:cNvPr id="206861" name="Text Box 15"/>
          <p:cNvSpPr txBox="1">
            <a:spLocks noChangeArrowheads="1"/>
          </p:cNvSpPr>
          <p:nvPr/>
        </p:nvSpPr>
        <p:spPr bwMode="auto">
          <a:xfrm>
            <a:off x="107504" y="6135688"/>
            <a:ext cx="1943769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0" dirty="0">
                <a:solidFill>
                  <a:srgbClr val="000000"/>
                </a:solidFill>
                <a:latin typeface="Comic Sans MS" panose="030F0702030302020204" pitchFamily="66" charset="0"/>
              </a:rPr>
              <a:t>FINE 2007</a:t>
            </a:r>
          </a:p>
        </p:txBody>
      </p:sp>
      <p:sp>
        <p:nvSpPr>
          <p:cNvPr id="206862" name="Rettangolo 16"/>
          <p:cNvSpPr>
            <a:spLocks noChangeArrowheads="1"/>
          </p:cNvSpPr>
          <p:nvPr/>
        </p:nvSpPr>
        <p:spPr bwMode="auto">
          <a:xfrm>
            <a:off x="2854027" y="6227763"/>
            <a:ext cx="4886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0">
                <a:solidFill>
                  <a:srgbClr val="000000"/>
                </a:solidFill>
                <a:latin typeface="Arial" panose="020B0604020202020204" pitchFamily="34" charset="0"/>
              </a:rPr>
              <a:t>13 cani provenienti da un canile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7" descr="Logo Veterinari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88913"/>
            <a:ext cx="7175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3" name="Text Box 8"/>
          <p:cNvSpPr txBox="1">
            <a:spLocks noChangeArrowheads="1"/>
          </p:cNvSpPr>
          <p:nvPr/>
        </p:nvSpPr>
        <p:spPr bwMode="auto">
          <a:xfrm>
            <a:off x="6516688" y="188913"/>
            <a:ext cx="2489200" cy="338137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66"/>
                </a:solidFill>
                <a:latin typeface="Times New Roman" panose="02020603050405020304" pitchFamily="18" charset="0"/>
              </a:rPr>
              <a:t>INFLUENZA NEI GATTI</a:t>
            </a:r>
          </a:p>
        </p:txBody>
      </p:sp>
      <p:sp>
        <p:nvSpPr>
          <p:cNvPr id="11275" name="WordArt 11" descr="Carta"/>
          <p:cNvSpPr>
            <a:spLocks noChangeArrowheads="1" noChangeShapeType="1" noTextEdit="1"/>
          </p:cNvSpPr>
          <p:nvPr/>
        </p:nvSpPr>
        <p:spPr bwMode="auto">
          <a:xfrm>
            <a:off x="7761288" y="915988"/>
            <a:ext cx="863600" cy="1563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5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467319" dir="13632156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1504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4568825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116013" y="4032250"/>
            <a:ext cx="1741487" cy="5222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2003-2004</a:t>
            </a:r>
            <a:endParaRPr lang="it-IT" altLang="it-IT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51520" y="4869160"/>
            <a:ext cx="6005747" cy="46166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FOCOLAIO DI </a:t>
            </a:r>
            <a:r>
              <a:rPr lang="it-IT" alt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H5N1</a:t>
            </a:r>
            <a:r>
              <a:rPr lang="it-IT" altLang="it-IT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AVIARE IN GATTI</a:t>
            </a:r>
            <a:endParaRPr lang="it-IT" altLang="it-IT" sz="2400" b="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978150" y="4057650"/>
            <a:ext cx="1044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ASIA</a:t>
            </a:r>
            <a:endParaRPr lang="it-IT" altLang="it-IT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96380" y="5430416"/>
            <a:ext cx="8672374" cy="46166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TIGRI E 2 LEOPARDI MORTI PER H5N1 IN THAILANDIA</a:t>
            </a:r>
            <a:endParaRPr lang="it-IT" altLang="it-IT" sz="2400" b="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210050" y="2579688"/>
            <a:ext cx="4826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FINO A POCO TEMPO FA I FELINI ERANO CONSIDERATI RESISTENTI ALL’INFEZIONE INFLUENZALE</a:t>
            </a:r>
            <a:endParaRPr lang="it-IT" altLang="it-IT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689475" y="1268413"/>
            <a:ext cx="2981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3600" dirty="0">
                <a:latin typeface="Comic Sans MS" panose="030F0702030302020204" pitchFamily="66" charset="0"/>
              </a:rPr>
              <a:t>…E I GATTI</a:t>
            </a:r>
            <a:endParaRPr lang="it-IT" altLang="it-IT" sz="3600" i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3" grpId="0"/>
      <p:bldP spid="14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Freccia a destra 1"/>
          <p:cNvSpPr>
            <a:spLocks noChangeArrowheads="1"/>
          </p:cNvSpPr>
          <p:nvPr/>
        </p:nvSpPr>
        <p:spPr bwMode="auto">
          <a:xfrm>
            <a:off x="4711107" y="5114150"/>
            <a:ext cx="593725" cy="917079"/>
          </a:xfrm>
          <a:prstGeom prst="rightArrow">
            <a:avLst>
              <a:gd name="adj1" fmla="val 50000"/>
              <a:gd name="adj2" fmla="val 49903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6070" name="Text Box 8"/>
          <p:cNvSpPr txBox="1">
            <a:spLocks noChangeArrowheads="1"/>
          </p:cNvSpPr>
          <p:nvPr/>
        </p:nvSpPr>
        <p:spPr bwMode="auto">
          <a:xfrm>
            <a:off x="6516688" y="188913"/>
            <a:ext cx="2489200" cy="338137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66"/>
                </a:solidFill>
                <a:latin typeface="Times New Roman" panose="02020603050405020304" pitchFamily="18" charset="0"/>
              </a:rPr>
              <a:t>INFLUENZA NEI GATTI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171189" y="620713"/>
            <a:ext cx="62650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0" dirty="0">
                <a:latin typeface="Calibri" panose="020F0502020204030204" pitchFamily="34" charset="0"/>
                <a:cs typeface="Calibri" panose="020F0502020204030204" pitchFamily="34" charset="0"/>
              </a:rPr>
              <a:t>PROVE DI INFEZIONE SPERIMENTALE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0" dirty="0">
                <a:latin typeface="Calibri" panose="020F0502020204030204" pitchFamily="34" charset="0"/>
                <a:cs typeface="Calibri" panose="020F0502020204030204" pitchFamily="34" charset="0"/>
              </a:rPr>
              <a:t>NEI GATTI CON H3N8 EQUINO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538788" y="1638898"/>
            <a:ext cx="3467100" cy="40005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CEPPO FLORIDA CLADE-1</a:t>
            </a:r>
            <a:endParaRPr lang="it-IT" altLang="it-IT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65150" y="2227561"/>
            <a:ext cx="7959724" cy="584775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GATTI SUSCETTIBILI ALL’INFEZIONE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7812" y="4171158"/>
            <a:ext cx="73345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altLang="it-IT" sz="2400">
                <a:latin typeface="Calibri" panose="020F0502020204030204" pitchFamily="34" charset="0"/>
                <a:cs typeface="Calibri" panose="020F0502020204030204" pitchFamily="34" charset="0"/>
              </a:rPr>
              <a:t>TRASMISSIONE DELL’INFEZIONE A GATTI A CONTATTO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01320" y="3231358"/>
            <a:ext cx="58466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MANIFESTAZIONI CLINICHE RESPIRATORIE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95095" y="3709196"/>
            <a:ext cx="62050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SIEROCONVERSIONE CON ELEVATI TITOLI IEA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34575" y="5157192"/>
            <a:ext cx="4139339" cy="83099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MEDESIMA SPERIMENTAZIONE</a:t>
            </a:r>
          </a:p>
          <a:p>
            <a:pPr algn="ctr"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CON H3N8 MIAMI ’63 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685948" y="5301655"/>
            <a:ext cx="23424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altLang="it-IT" sz="2400" b="0" dirty="0">
                <a:latin typeface="Calibri" panose="020F0502020204030204" pitchFamily="34" charset="0"/>
                <a:cs typeface="Calibri" panose="020F0502020204030204" pitchFamily="34" charset="0"/>
              </a:rPr>
              <a:t>NO INFEZIONE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859569" y="6164578"/>
            <a:ext cx="7600863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it-IT" altLang="it-IT" sz="2000" b="0" dirty="0">
                <a:latin typeface="Calibri" panose="020F0502020204030204" pitchFamily="34" charset="0"/>
                <a:cs typeface="Calibri" panose="020F0502020204030204" pitchFamily="34" charset="0"/>
              </a:rPr>
              <a:t>POSSIBILE CHE I CEPPI FLORIDA CLADE 1 ABBIANO GRANDE </a:t>
            </a:r>
            <a:r>
              <a:rPr lang="it-IT" alt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PLASTICITÀ</a:t>
            </a:r>
            <a:endParaRPr lang="it-IT" altLang="it-IT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0" grpId="0" animBg="1"/>
      <p:bldP spid="11" grpId="0"/>
      <p:bldP spid="12" grpId="0"/>
      <p:bldP spid="14" grpId="0"/>
      <p:bldP spid="15" grpId="0" animBg="1"/>
      <p:bldP spid="16" grpId="0"/>
      <p:bldP spid="17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xin_521001032042405203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06650"/>
            <a:ext cx="74168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20" name="Text Box 8"/>
          <p:cNvSpPr txBox="1">
            <a:spLocks noChangeArrowheads="1"/>
          </p:cNvSpPr>
          <p:nvPr/>
        </p:nvSpPr>
        <p:spPr bwMode="auto">
          <a:xfrm>
            <a:off x="6516688" y="188913"/>
            <a:ext cx="2355850" cy="336550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66"/>
                </a:solidFill>
                <a:latin typeface="Times New Roman" panose="02020603050405020304" pitchFamily="18" charset="0"/>
              </a:rPr>
              <a:t>INFLUENZA NEI CANI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898525" y="1989138"/>
            <a:ext cx="684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AD OGGI NESSUN CONNOTATO ZOONOSICO</a:t>
            </a:r>
            <a:endParaRPr lang="it-IT" altLang="it-IT" sz="2400" i="1">
              <a:latin typeface="Times New Roman" panose="02020603050405020304" pitchFamily="18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044780" y="985838"/>
            <a:ext cx="44149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PROBABILE FONTE DI VIRUS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INFLUENZALI PER L’UOMO</a:t>
            </a:r>
            <a:endParaRPr lang="it-IT" altLang="it-IT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75" name="WordArt 11" descr="Carta"/>
          <p:cNvSpPr>
            <a:spLocks noChangeArrowheads="1" noChangeShapeType="1" noTextEdit="1"/>
          </p:cNvSpPr>
          <p:nvPr/>
        </p:nvSpPr>
        <p:spPr bwMode="auto">
          <a:xfrm>
            <a:off x="7885113" y="908050"/>
            <a:ext cx="863600" cy="1563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5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467319" dir="13632156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276" name="WordArt 12"/>
          <p:cNvSpPr>
            <a:spLocks noChangeArrowheads="1" noChangeShapeType="1" noTextEdit="1"/>
          </p:cNvSpPr>
          <p:nvPr/>
        </p:nvSpPr>
        <p:spPr bwMode="auto">
          <a:xfrm>
            <a:off x="217488" y="1052513"/>
            <a:ext cx="22669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PET DOG</a:t>
            </a:r>
          </a:p>
        </p:txBody>
      </p:sp>
    </p:spTree>
    <p:extLst>
      <p:ext uri="{BB962C8B-B14F-4D97-AF65-F5344CB8AC3E}">
        <p14:creationId xmlns:p14="http://schemas.microsoft.com/office/powerpoint/2010/main" val="273586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112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112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40"/>
          <p:cNvSpPr>
            <a:spLocks noChangeArrowheads="1"/>
          </p:cNvSpPr>
          <p:nvPr/>
        </p:nvSpPr>
        <p:spPr bwMode="auto">
          <a:xfrm>
            <a:off x="5113338" y="4795838"/>
            <a:ext cx="2232025" cy="936625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95235" name="Rectangle 42"/>
          <p:cNvSpPr>
            <a:spLocks noChangeArrowheads="1"/>
          </p:cNvSpPr>
          <p:nvPr/>
        </p:nvSpPr>
        <p:spPr bwMode="auto">
          <a:xfrm>
            <a:off x="2039938" y="2996754"/>
            <a:ext cx="5772422" cy="576262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95236" name="Text Box 32"/>
          <p:cNvSpPr txBox="1">
            <a:spLocks noChangeArrowheads="1"/>
          </p:cNvSpPr>
          <p:nvPr/>
        </p:nvSpPr>
        <p:spPr bwMode="auto">
          <a:xfrm>
            <a:off x="2998099" y="539751"/>
            <a:ext cx="31954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 dirty="0">
                <a:solidFill>
                  <a:srgbClr val="CC0000"/>
                </a:solidFill>
              </a:rPr>
              <a:t>SOTTOTIPO</a:t>
            </a:r>
          </a:p>
        </p:txBody>
      </p:sp>
      <p:sp>
        <p:nvSpPr>
          <p:cNvPr id="95239" name="Rectangle 39"/>
          <p:cNvSpPr>
            <a:spLocks noChangeArrowheads="1"/>
          </p:cNvSpPr>
          <p:nvPr/>
        </p:nvSpPr>
        <p:spPr bwMode="auto">
          <a:xfrm>
            <a:off x="1944688" y="4795838"/>
            <a:ext cx="2232025" cy="936625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95240" name="Text Box 21"/>
          <p:cNvSpPr txBox="1">
            <a:spLocks noChangeArrowheads="1"/>
          </p:cNvSpPr>
          <p:nvPr/>
        </p:nvSpPr>
        <p:spPr bwMode="auto">
          <a:xfrm>
            <a:off x="2613025" y="4724400"/>
            <a:ext cx="15176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6000" dirty="0">
                <a:solidFill>
                  <a:srgbClr val="CC0000"/>
                </a:solidFill>
              </a:rPr>
              <a:t> HA</a:t>
            </a:r>
          </a:p>
        </p:txBody>
      </p:sp>
      <p:sp>
        <p:nvSpPr>
          <p:cNvPr id="95241" name="Text Box 23"/>
          <p:cNvSpPr txBox="1">
            <a:spLocks noChangeArrowheads="1"/>
          </p:cNvSpPr>
          <p:nvPr/>
        </p:nvSpPr>
        <p:spPr bwMode="auto">
          <a:xfrm>
            <a:off x="1763713" y="4892675"/>
            <a:ext cx="946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800"/>
              <a:t> 16</a:t>
            </a:r>
          </a:p>
        </p:txBody>
      </p:sp>
      <p:sp>
        <p:nvSpPr>
          <p:cNvPr id="95242" name="Text Box 20"/>
          <p:cNvSpPr txBox="1">
            <a:spLocks noChangeArrowheads="1"/>
          </p:cNvSpPr>
          <p:nvPr/>
        </p:nvSpPr>
        <p:spPr bwMode="auto">
          <a:xfrm>
            <a:off x="5695950" y="4724400"/>
            <a:ext cx="14763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6000" dirty="0">
                <a:solidFill>
                  <a:srgbClr val="CC0000"/>
                </a:solidFill>
              </a:rPr>
              <a:t> NA</a:t>
            </a:r>
          </a:p>
        </p:txBody>
      </p:sp>
      <p:sp>
        <p:nvSpPr>
          <p:cNvPr id="95243" name="Text Box 24"/>
          <p:cNvSpPr txBox="1">
            <a:spLocks noChangeArrowheads="1"/>
          </p:cNvSpPr>
          <p:nvPr/>
        </p:nvSpPr>
        <p:spPr bwMode="auto">
          <a:xfrm>
            <a:off x="5175250" y="4878388"/>
            <a:ext cx="6413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800"/>
              <a:t> 9</a:t>
            </a:r>
          </a:p>
        </p:txBody>
      </p:sp>
      <p:sp>
        <p:nvSpPr>
          <p:cNvPr id="95244" name="Text Box 41"/>
          <p:cNvSpPr txBox="1">
            <a:spLocks noChangeArrowheads="1"/>
          </p:cNvSpPr>
          <p:nvPr/>
        </p:nvSpPr>
        <p:spPr bwMode="auto">
          <a:xfrm>
            <a:off x="442913" y="1557338"/>
            <a:ext cx="8305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RAPPRESENTA, </a:t>
            </a:r>
            <a:r>
              <a:rPr lang="it-IT" altLang="it-IT" sz="4400" b="0" dirty="0">
                <a:latin typeface="Calibri" panose="020F0502020204030204" pitchFamily="34" charset="0"/>
                <a:cs typeface="Calibri" panose="020F0502020204030204" pitchFamily="34" charset="0"/>
              </a:rPr>
              <a:t>ALL’INTERNO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400" b="0" dirty="0">
                <a:latin typeface="Calibri" panose="020F0502020204030204" pitchFamily="34" charset="0"/>
                <a:cs typeface="Calibri" panose="020F0502020204030204" pitchFamily="34" charset="0"/>
              </a:rPr>
              <a:t>DEL TIPO ANTIGENICO </a:t>
            </a:r>
            <a:r>
              <a:rPr lang="it-IT" altLang="it-IT" sz="4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A,</a:t>
            </a:r>
            <a:endParaRPr lang="it-IT" altLang="it-IT" sz="4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400" b="0" dirty="0">
                <a:latin typeface="Calibri" panose="020F0502020204030204" pitchFamily="34" charset="0"/>
                <a:cs typeface="Calibri" panose="020F0502020204030204" pitchFamily="34" charset="0"/>
              </a:rPr>
              <a:t>LE DIVERSE COMBINAZIONI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400" b="0" dirty="0">
                <a:latin typeface="Calibri" panose="020F0502020204030204" pitchFamily="34" charset="0"/>
                <a:cs typeface="Calibri" panose="020F0502020204030204" pitchFamily="34" charset="0"/>
              </a:rPr>
              <a:t> TRA LE SINGOLE HA E 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0" name="Group 59"/>
          <p:cNvGrpSpPr>
            <a:grpSpLocks/>
          </p:cNvGrpSpPr>
          <p:nvPr/>
        </p:nvGrpSpPr>
        <p:grpSpPr bwMode="auto">
          <a:xfrm>
            <a:off x="3368675" y="431800"/>
            <a:ext cx="2100263" cy="1268413"/>
            <a:chOff x="-9" y="3251"/>
            <a:chExt cx="1568" cy="905"/>
          </a:xfrm>
        </p:grpSpPr>
        <p:sp>
          <p:nvSpPr>
            <p:cNvPr id="145441" name="Oval 30"/>
            <p:cNvSpPr>
              <a:spLocks noChangeArrowheads="1"/>
            </p:cNvSpPr>
            <p:nvPr/>
          </p:nvSpPr>
          <p:spPr bwMode="auto">
            <a:xfrm>
              <a:off x="639" y="3298"/>
              <a:ext cx="363" cy="31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 b="0">
                <a:solidFill>
                  <a:srgbClr val="000000"/>
                </a:solidFill>
              </a:endParaRPr>
            </a:p>
          </p:txBody>
        </p:sp>
        <p:sp>
          <p:nvSpPr>
            <p:cNvPr id="145442" name="Text Box 31"/>
            <p:cNvSpPr txBox="1">
              <a:spLocks noChangeArrowheads="1"/>
            </p:cNvSpPr>
            <p:nvPr/>
          </p:nvSpPr>
          <p:spPr bwMode="auto">
            <a:xfrm>
              <a:off x="-9" y="3251"/>
              <a:ext cx="1568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FF3300"/>
                </a:buClr>
                <a:buFont typeface="Wingdings" panose="05000000000000000000" pitchFamily="2" charset="2"/>
                <a:buNone/>
              </a:pPr>
              <a:r>
                <a:rPr lang="it-IT" altLang="it-IT">
                  <a:solidFill>
                    <a:srgbClr val="000000"/>
                  </a:solidFill>
                  <a:latin typeface="Times New Roman" panose="02020603050405020304" pitchFamily="18" charset="0"/>
                </a:rPr>
                <a:t>SA</a:t>
              </a:r>
              <a:r>
                <a:rPr lang="it-IT" altLang="it-IT">
                  <a:solidFill>
                    <a:srgbClr val="00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2,3Gal</a:t>
              </a:r>
              <a:endParaRPr lang="it-IT" altLang="it-IT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45443" name="Group 32"/>
            <p:cNvGrpSpPr>
              <a:grpSpLocks/>
            </p:cNvGrpSpPr>
            <p:nvPr/>
          </p:nvGrpSpPr>
          <p:grpSpPr bwMode="auto">
            <a:xfrm>
              <a:off x="239" y="3570"/>
              <a:ext cx="509" cy="413"/>
              <a:chOff x="1746" y="1071"/>
              <a:chExt cx="1542" cy="771"/>
            </a:xfrm>
          </p:grpSpPr>
          <p:sp>
            <p:nvSpPr>
              <p:cNvPr id="145445" name="AutoShape 33"/>
              <p:cNvSpPr>
                <a:spLocks noChangeArrowheads="1"/>
              </p:cNvSpPr>
              <p:nvPr/>
            </p:nvSpPr>
            <p:spPr bwMode="auto">
              <a:xfrm>
                <a:off x="2445" y="1071"/>
                <a:ext cx="843" cy="771"/>
              </a:xfrm>
              <a:prstGeom prst="chevron">
                <a:avLst>
                  <a:gd name="adj" fmla="val 27335"/>
                </a:avLst>
              </a:prstGeom>
              <a:solidFill>
                <a:srgbClr val="FF00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 b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45446" name="Group 34"/>
              <p:cNvGrpSpPr>
                <a:grpSpLocks/>
              </p:cNvGrpSpPr>
              <p:nvPr/>
            </p:nvGrpSpPr>
            <p:grpSpPr bwMode="auto">
              <a:xfrm rot="5400000">
                <a:off x="2426" y="1289"/>
                <a:ext cx="508" cy="363"/>
                <a:chOff x="2154" y="845"/>
                <a:chExt cx="508" cy="816"/>
              </a:xfrm>
            </p:grpSpPr>
            <p:sp>
              <p:nvSpPr>
                <p:cNvPr id="145451" name="AutoShape 35"/>
                <p:cNvSpPr>
                  <a:spLocks noChangeArrowheads="1"/>
                </p:cNvSpPr>
                <p:nvPr/>
              </p:nvSpPr>
              <p:spPr bwMode="auto">
                <a:xfrm>
                  <a:off x="2155" y="844"/>
                  <a:ext cx="182" cy="815"/>
                </a:xfrm>
                <a:prstGeom prst="upArrow">
                  <a:avLst>
                    <a:gd name="adj1" fmla="val 94972"/>
                    <a:gd name="adj2" fmla="val 100797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dist="35921" dir="2700000" algn="ctr" rotWithShape="0">
                    <a:schemeClr val="tx1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 b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452" name="AutoShape 36"/>
                <p:cNvSpPr>
                  <a:spLocks noChangeArrowheads="1"/>
                </p:cNvSpPr>
                <p:nvPr/>
              </p:nvSpPr>
              <p:spPr bwMode="auto">
                <a:xfrm>
                  <a:off x="2318" y="844"/>
                  <a:ext cx="182" cy="815"/>
                </a:xfrm>
                <a:prstGeom prst="upArrow">
                  <a:avLst>
                    <a:gd name="adj1" fmla="val 94972"/>
                    <a:gd name="adj2" fmla="val 100797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dist="35921" dir="2700000" algn="ctr" rotWithShape="0">
                    <a:schemeClr val="tx1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 b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453" name="AutoShape 37"/>
                <p:cNvSpPr>
                  <a:spLocks noChangeArrowheads="1"/>
                </p:cNvSpPr>
                <p:nvPr/>
              </p:nvSpPr>
              <p:spPr bwMode="auto">
                <a:xfrm>
                  <a:off x="2481" y="844"/>
                  <a:ext cx="182" cy="815"/>
                </a:xfrm>
                <a:prstGeom prst="upArrow">
                  <a:avLst>
                    <a:gd name="adj1" fmla="val 94972"/>
                    <a:gd name="adj2" fmla="val 100797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dist="35921" dir="2700000" algn="ctr" rotWithShape="0">
                    <a:schemeClr val="tx1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 b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5447" name="Group 38"/>
              <p:cNvGrpSpPr>
                <a:grpSpLocks/>
              </p:cNvGrpSpPr>
              <p:nvPr/>
            </p:nvGrpSpPr>
            <p:grpSpPr bwMode="auto">
              <a:xfrm rot="5400000">
                <a:off x="1900" y="1063"/>
                <a:ext cx="508" cy="816"/>
                <a:chOff x="2154" y="845"/>
                <a:chExt cx="508" cy="816"/>
              </a:xfrm>
            </p:grpSpPr>
            <p:sp>
              <p:nvSpPr>
                <p:cNvPr id="145448" name="AutoShape 39"/>
                <p:cNvSpPr>
                  <a:spLocks noChangeArrowheads="1"/>
                </p:cNvSpPr>
                <p:nvPr/>
              </p:nvSpPr>
              <p:spPr bwMode="auto">
                <a:xfrm>
                  <a:off x="2154" y="845"/>
                  <a:ext cx="182" cy="816"/>
                </a:xfrm>
                <a:prstGeom prst="upArrow">
                  <a:avLst>
                    <a:gd name="adj1" fmla="val 94972"/>
                    <a:gd name="adj2" fmla="val 100796"/>
                  </a:avLst>
                </a:prstGeom>
                <a:gradFill rotWithShape="1">
                  <a:gsLst>
                    <a:gs pos="0">
                      <a:srgbClr val="99CC00"/>
                    </a:gs>
                    <a:gs pos="100000">
                      <a:srgbClr val="475E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 b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449" name="AutoShape 40"/>
                <p:cNvSpPr>
                  <a:spLocks noChangeArrowheads="1"/>
                </p:cNvSpPr>
                <p:nvPr/>
              </p:nvSpPr>
              <p:spPr bwMode="auto">
                <a:xfrm>
                  <a:off x="2317" y="845"/>
                  <a:ext cx="182" cy="816"/>
                </a:xfrm>
                <a:prstGeom prst="upArrow">
                  <a:avLst>
                    <a:gd name="adj1" fmla="val 94972"/>
                    <a:gd name="adj2" fmla="val 100796"/>
                  </a:avLst>
                </a:prstGeom>
                <a:gradFill rotWithShape="1">
                  <a:gsLst>
                    <a:gs pos="0">
                      <a:srgbClr val="99CC00"/>
                    </a:gs>
                    <a:gs pos="100000">
                      <a:srgbClr val="475E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 b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450" name="AutoShape 41"/>
                <p:cNvSpPr>
                  <a:spLocks noChangeArrowheads="1"/>
                </p:cNvSpPr>
                <p:nvPr/>
              </p:nvSpPr>
              <p:spPr bwMode="auto">
                <a:xfrm>
                  <a:off x="2480" y="845"/>
                  <a:ext cx="182" cy="816"/>
                </a:xfrm>
                <a:prstGeom prst="upArrow">
                  <a:avLst>
                    <a:gd name="adj1" fmla="val 94972"/>
                    <a:gd name="adj2" fmla="val 100796"/>
                  </a:avLst>
                </a:prstGeom>
                <a:gradFill rotWithShape="1">
                  <a:gsLst>
                    <a:gs pos="0">
                      <a:srgbClr val="99CC00"/>
                    </a:gs>
                    <a:gs pos="100000">
                      <a:srgbClr val="475E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 b="0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145444" name="Picture 42" descr="anatr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" y="3620"/>
              <a:ext cx="429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5411" name="Group 60"/>
          <p:cNvGrpSpPr>
            <a:grpSpLocks/>
          </p:cNvGrpSpPr>
          <p:nvPr/>
        </p:nvGrpSpPr>
        <p:grpSpPr bwMode="auto">
          <a:xfrm>
            <a:off x="5961063" y="330200"/>
            <a:ext cx="2100262" cy="1225550"/>
            <a:chOff x="1703" y="3294"/>
            <a:chExt cx="1485" cy="862"/>
          </a:xfrm>
        </p:grpSpPr>
        <p:grpSp>
          <p:nvGrpSpPr>
            <p:cNvPr id="145428" name="Group 54"/>
            <p:cNvGrpSpPr>
              <a:grpSpLocks/>
            </p:cNvGrpSpPr>
            <p:nvPr/>
          </p:nvGrpSpPr>
          <p:grpSpPr bwMode="auto">
            <a:xfrm>
              <a:off x="1973" y="3656"/>
              <a:ext cx="509" cy="413"/>
              <a:chOff x="1973" y="3475"/>
              <a:chExt cx="509" cy="413"/>
            </a:xfrm>
          </p:grpSpPr>
          <p:sp>
            <p:nvSpPr>
              <p:cNvPr id="145432" name="AutoShape 45"/>
              <p:cNvSpPr>
                <a:spLocks noChangeArrowheads="1"/>
              </p:cNvSpPr>
              <p:nvPr/>
            </p:nvSpPr>
            <p:spPr bwMode="auto">
              <a:xfrm>
                <a:off x="2204" y="3475"/>
                <a:ext cx="278" cy="413"/>
              </a:xfrm>
              <a:prstGeom prst="chevron">
                <a:avLst>
                  <a:gd name="adj" fmla="val 25000"/>
                </a:avLst>
              </a:prstGeom>
              <a:solidFill>
                <a:srgbClr val="FF99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 b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45433" name="Group 46"/>
              <p:cNvGrpSpPr>
                <a:grpSpLocks/>
              </p:cNvGrpSpPr>
              <p:nvPr/>
            </p:nvGrpSpPr>
            <p:grpSpPr bwMode="auto">
              <a:xfrm rot="5400000">
                <a:off x="2145" y="3629"/>
                <a:ext cx="272" cy="120"/>
                <a:chOff x="2154" y="845"/>
                <a:chExt cx="508" cy="816"/>
              </a:xfrm>
            </p:grpSpPr>
            <p:sp>
              <p:nvSpPr>
                <p:cNvPr id="145438" name="AutoShape 47"/>
                <p:cNvSpPr>
                  <a:spLocks noChangeArrowheads="1"/>
                </p:cNvSpPr>
                <p:nvPr/>
              </p:nvSpPr>
              <p:spPr bwMode="auto">
                <a:xfrm>
                  <a:off x="2154" y="840"/>
                  <a:ext cx="181" cy="817"/>
                </a:xfrm>
                <a:prstGeom prst="upArrow">
                  <a:avLst>
                    <a:gd name="adj1" fmla="val 94972"/>
                    <a:gd name="adj2" fmla="val 100788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dist="35921" dir="2700000" algn="ctr" rotWithShape="0">
                    <a:schemeClr val="tx1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 b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439" name="AutoShape 48"/>
                <p:cNvSpPr>
                  <a:spLocks noChangeArrowheads="1"/>
                </p:cNvSpPr>
                <p:nvPr/>
              </p:nvSpPr>
              <p:spPr bwMode="auto">
                <a:xfrm>
                  <a:off x="2317" y="840"/>
                  <a:ext cx="184" cy="817"/>
                </a:xfrm>
                <a:prstGeom prst="upArrow">
                  <a:avLst>
                    <a:gd name="adj1" fmla="val 94972"/>
                    <a:gd name="adj2" fmla="val 100789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dist="35921" dir="2700000" algn="ctr" rotWithShape="0">
                    <a:schemeClr val="tx1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 b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440" name="AutoShape 49"/>
                <p:cNvSpPr>
                  <a:spLocks noChangeArrowheads="1"/>
                </p:cNvSpPr>
                <p:nvPr/>
              </p:nvSpPr>
              <p:spPr bwMode="auto">
                <a:xfrm>
                  <a:off x="2479" y="840"/>
                  <a:ext cx="181" cy="817"/>
                </a:xfrm>
                <a:prstGeom prst="upArrow">
                  <a:avLst>
                    <a:gd name="adj1" fmla="val 94972"/>
                    <a:gd name="adj2" fmla="val 100788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dist="35921" dir="2700000" algn="ctr" rotWithShape="0">
                    <a:schemeClr val="tx1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 b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5434" name="Group 50"/>
              <p:cNvGrpSpPr>
                <a:grpSpLocks/>
              </p:cNvGrpSpPr>
              <p:nvPr/>
            </p:nvGrpSpPr>
            <p:grpSpPr bwMode="auto">
              <a:xfrm rot="5400000">
                <a:off x="1972" y="3554"/>
                <a:ext cx="272" cy="269"/>
                <a:chOff x="2154" y="845"/>
                <a:chExt cx="508" cy="816"/>
              </a:xfrm>
            </p:grpSpPr>
            <p:sp>
              <p:nvSpPr>
                <p:cNvPr id="145435" name="AutoShape 51"/>
                <p:cNvSpPr>
                  <a:spLocks noChangeArrowheads="1"/>
                </p:cNvSpPr>
                <p:nvPr/>
              </p:nvSpPr>
              <p:spPr bwMode="auto">
                <a:xfrm>
                  <a:off x="2154" y="845"/>
                  <a:ext cx="182" cy="816"/>
                </a:xfrm>
                <a:prstGeom prst="upArrow">
                  <a:avLst>
                    <a:gd name="adj1" fmla="val 94972"/>
                    <a:gd name="adj2" fmla="val 100796"/>
                  </a:avLst>
                </a:prstGeom>
                <a:gradFill rotWithShape="1">
                  <a:gsLst>
                    <a:gs pos="0">
                      <a:srgbClr val="99CC00"/>
                    </a:gs>
                    <a:gs pos="100000">
                      <a:srgbClr val="475E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 b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436" name="AutoShape 52"/>
                <p:cNvSpPr>
                  <a:spLocks noChangeArrowheads="1"/>
                </p:cNvSpPr>
                <p:nvPr/>
              </p:nvSpPr>
              <p:spPr bwMode="auto">
                <a:xfrm>
                  <a:off x="2317" y="845"/>
                  <a:ext cx="182" cy="816"/>
                </a:xfrm>
                <a:prstGeom prst="upArrow">
                  <a:avLst>
                    <a:gd name="adj1" fmla="val 94972"/>
                    <a:gd name="adj2" fmla="val 100796"/>
                  </a:avLst>
                </a:prstGeom>
                <a:gradFill rotWithShape="1">
                  <a:gsLst>
                    <a:gs pos="0">
                      <a:srgbClr val="99CC00"/>
                    </a:gs>
                    <a:gs pos="100000">
                      <a:srgbClr val="475E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 b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437" name="AutoShape 53"/>
                <p:cNvSpPr>
                  <a:spLocks noChangeArrowheads="1"/>
                </p:cNvSpPr>
                <p:nvPr/>
              </p:nvSpPr>
              <p:spPr bwMode="auto">
                <a:xfrm>
                  <a:off x="2480" y="845"/>
                  <a:ext cx="182" cy="816"/>
                </a:xfrm>
                <a:prstGeom prst="upArrow">
                  <a:avLst>
                    <a:gd name="adj1" fmla="val 94972"/>
                    <a:gd name="adj2" fmla="val 100796"/>
                  </a:avLst>
                </a:prstGeom>
                <a:gradFill rotWithShape="1">
                  <a:gsLst>
                    <a:gs pos="0">
                      <a:srgbClr val="99CC00"/>
                    </a:gs>
                    <a:gs pos="100000">
                      <a:srgbClr val="475E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 b="0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145429" name="Picture 5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1035A5"/>
                </a:clrFrom>
                <a:clrTo>
                  <a:srgbClr val="1035A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1" t="2271" r="8315" b="5513"/>
            <a:stretch>
              <a:fillRect/>
            </a:stretch>
          </p:blipFill>
          <p:spPr bwMode="auto">
            <a:xfrm>
              <a:off x="2532" y="3702"/>
              <a:ext cx="348" cy="45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5430" name="Oval 57"/>
            <p:cNvSpPr>
              <a:spLocks noChangeArrowheads="1"/>
            </p:cNvSpPr>
            <p:nvPr/>
          </p:nvSpPr>
          <p:spPr bwMode="auto">
            <a:xfrm>
              <a:off x="2310" y="3341"/>
              <a:ext cx="363" cy="31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 b="0">
                <a:solidFill>
                  <a:srgbClr val="000000"/>
                </a:solidFill>
              </a:endParaRPr>
            </a:p>
          </p:txBody>
        </p:sp>
        <p:sp>
          <p:nvSpPr>
            <p:cNvPr id="145431" name="Text Box 58"/>
            <p:cNvSpPr txBox="1">
              <a:spLocks noChangeArrowheads="1"/>
            </p:cNvSpPr>
            <p:nvPr/>
          </p:nvSpPr>
          <p:spPr bwMode="auto">
            <a:xfrm>
              <a:off x="1703" y="3294"/>
              <a:ext cx="148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FF3300"/>
                </a:buClr>
                <a:buFont typeface="Wingdings" panose="05000000000000000000" pitchFamily="2" charset="2"/>
                <a:buNone/>
              </a:pPr>
              <a:r>
                <a:rPr lang="it-IT" altLang="it-IT">
                  <a:solidFill>
                    <a:srgbClr val="000000"/>
                  </a:solidFill>
                  <a:latin typeface="Times New Roman" panose="02020603050405020304" pitchFamily="18" charset="0"/>
                </a:rPr>
                <a:t>SA</a:t>
              </a:r>
              <a:r>
                <a:rPr lang="it-IT" altLang="it-IT">
                  <a:solidFill>
                    <a:srgbClr val="00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2,6Gal</a:t>
              </a:r>
              <a:endParaRPr lang="it-IT" altLang="it-IT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45412" name="Text Box 62"/>
          <p:cNvSpPr txBox="1">
            <a:spLocks noChangeArrowheads="1"/>
          </p:cNvSpPr>
          <p:nvPr/>
        </p:nvSpPr>
        <p:spPr bwMode="auto">
          <a:xfrm>
            <a:off x="841375" y="692150"/>
            <a:ext cx="254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00"/>
                </a:solidFill>
                <a:latin typeface="Times New Roman" panose="02020603050405020304" pitchFamily="18" charset="0"/>
              </a:rPr>
              <a:t>VIRUS INFLUENZALI</a:t>
            </a:r>
          </a:p>
        </p:txBody>
      </p:sp>
      <p:sp>
        <p:nvSpPr>
          <p:cNvPr id="145413" name="Line 64"/>
          <p:cNvSpPr>
            <a:spLocks noChangeShapeType="1"/>
          </p:cNvSpPr>
          <p:nvPr/>
        </p:nvSpPr>
        <p:spPr bwMode="auto">
          <a:xfrm>
            <a:off x="212725" y="1195388"/>
            <a:ext cx="3024188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stealth" w="lg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5414" name="WordArt 65"/>
          <p:cNvSpPr>
            <a:spLocks noChangeArrowheads="1" noChangeShapeType="1" noTextEdit="1"/>
          </p:cNvSpPr>
          <p:nvPr/>
        </p:nvSpPr>
        <p:spPr bwMode="auto">
          <a:xfrm>
            <a:off x="127000" y="476250"/>
            <a:ext cx="733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Arial Black" panose="020B0A04020102020204" pitchFamily="34" charset="0"/>
              </a:rPr>
              <a:t>HA</a:t>
            </a:r>
          </a:p>
        </p:txBody>
      </p:sp>
      <p:sp>
        <p:nvSpPr>
          <p:cNvPr id="145415" name="Text Box 11"/>
          <p:cNvSpPr txBox="1">
            <a:spLocks noChangeArrowheads="1"/>
          </p:cNvSpPr>
          <p:nvPr/>
        </p:nvSpPr>
        <p:spPr bwMode="auto">
          <a:xfrm>
            <a:off x="676102" y="1759839"/>
            <a:ext cx="8081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1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AFFINITÀ GIÀ </a:t>
            </a:r>
            <a:r>
              <a:rPr lang="it-IT" altLang="it-IT" sz="2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 DAL 1983 MA NON </a:t>
            </a:r>
            <a:r>
              <a:rPr lang="it-IT" altLang="it-IT" sz="2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COSÌ </a:t>
            </a:r>
            <a:r>
              <a:rPr lang="it-IT" altLang="it-IT" sz="2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ASSOLUTA</a:t>
            </a:r>
          </a:p>
        </p:txBody>
      </p:sp>
      <p:sp>
        <p:nvSpPr>
          <p:cNvPr id="145416" name="Rettangolo 42"/>
          <p:cNvSpPr>
            <a:spLocks noChangeArrowheads="1"/>
          </p:cNvSpPr>
          <p:nvPr/>
        </p:nvSpPr>
        <p:spPr bwMode="auto">
          <a:xfrm>
            <a:off x="1295400" y="4769793"/>
            <a:ext cx="4721225" cy="46166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417" name="Rettangolo 1"/>
          <p:cNvSpPr>
            <a:spLocks noChangeArrowheads="1"/>
          </p:cNvSpPr>
          <p:nvPr/>
        </p:nvSpPr>
        <p:spPr bwMode="auto">
          <a:xfrm>
            <a:off x="1298575" y="3761730"/>
            <a:ext cx="4721225" cy="46166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418" name="Text Box 11"/>
          <p:cNvSpPr txBox="1">
            <a:spLocks noChangeArrowheads="1"/>
          </p:cNvSpPr>
          <p:nvPr/>
        </p:nvSpPr>
        <p:spPr bwMode="auto">
          <a:xfrm>
            <a:off x="1295400" y="2312570"/>
            <a:ext cx="67627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1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APPARATO </a:t>
            </a:r>
            <a:r>
              <a:rPr lang="it-IT" altLang="it-I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RESPIRATORIO </a:t>
            </a:r>
            <a:r>
              <a:rPr lang="it-IT" altLang="it-IT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UOMO: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PRESENTI ENTRAMBI </a:t>
            </a:r>
            <a:r>
              <a:rPr lang="it-IT" altLang="it-I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RECETTORI</a:t>
            </a:r>
          </a:p>
        </p:txBody>
      </p:sp>
      <p:sp>
        <p:nvSpPr>
          <p:cNvPr id="145419" name="Text Box 11"/>
          <p:cNvSpPr txBox="1">
            <a:spLocks noChangeArrowheads="1"/>
          </p:cNvSpPr>
          <p:nvPr/>
        </p:nvSpPr>
        <p:spPr bwMode="auto">
          <a:xfrm>
            <a:off x="1590675" y="3644900"/>
            <a:ext cx="11842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1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URT</a:t>
            </a:r>
          </a:p>
        </p:txBody>
      </p:sp>
      <p:sp>
        <p:nvSpPr>
          <p:cNvPr id="145420" name="Text Box 11"/>
          <p:cNvSpPr txBox="1">
            <a:spLocks noChangeArrowheads="1"/>
          </p:cNvSpPr>
          <p:nvPr/>
        </p:nvSpPr>
        <p:spPr bwMode="auto">
          <a:xfrm>
            <a:off x="1587500" y="4843463"/>
            <a:ext cx="11842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1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LRT</a:t>
            </a:r>
          </a:p>
        </p:txBody>
      </p:sp>
      <p:sp>
        <p:nvSpPr>
          <p:cNvPr id="145421" name="Text Box 11"/>
          <p:cNvSpPr txBox="1">
            <a:spLocks noChangeArrowheads="1"/>
          </p:cNvSpPr>
          <p:nvPr/>
        </p:nvSpPr>
        <p:spPr bwMode="auto">
          <a:xfrm>
            <a:off x="2986088" y="3662363"/>
            <a:ext cx="11858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1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+++</a:t>
            </a:r>
          </a:p>
        </p:txBody>
      </p:sp>
      <p:sp>
        <p:nvSpPr>
          <p:cNvPr id="145422" name="Text Box 11"/>
          <p:cNvSpPr txBox="1">
            <a:spLocks noChangeArrowheads="1"/>
          </p:cNvSpPr>
          <p:nvPr/>
        </p:nvSpPr>
        <p:spPr bwMode="auto">
          <a:xfrm>
            <a:off x="5083175" y="3690938"/>
            <a:ext cx="11842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1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+-</a:t>
            </a:r>
          </a:p>
        </p:txBody>
      </p:sp>
      <p:sp>
        <p:nvSpPr>
          <p:cNvPr id="145423" name="Text Box 11"/>
          <p:cNvSpPr txBox="1">
            <a:spLocks noChangeArrowheads="1"/>
          </p:cNvSpPr>
          <p:nvPr/>
        </p:nvSpPr>
        <p:spPr bwMode="auto">
          <a:xfrm>
            <a:off x="3000375" y="4772025"/>
            <a:ext cx="1185863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1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++</a:t>
            </a:r>
          </a:p>
        </p:txBody>
      </p:sp>
      <p:sp>
        <p:nvSpPr>
          <p:cNvPr id="145424" name="Text Box 11"/>
          <p:cNvSpPr txBox="1">
            <a:spLocks noChangeArrowheads="1"/>
          </p:cNvSpPr>
          <p:nvPr/>
        </p:nvSpPr>
        <p:spPr bwMode="auto">
          <a:xfrm>
            <a:off x="5097463" y="4800600"/>
            <a:ext cx="11842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1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++</a:t>
            </a:r>
          </a:p>
        </p:txBody>
      </p:sp>
      <p:sp>
        <p:nvSpPr>
          <p:cNvPr id="145425" name="Text Box 11"/>
          <p:cNvSpPr txBox="1">
            <a:spLocks noChangeArrowheads="1"/>
          </p:cNvSpPr>
          <p:nvPr/>
        </p:nvSpPr>
        <p:spPr bwMode="auto">
          <a:xfrm>
            <a:off x="5783263" y="3768725"/>
            <a:ext cx="28336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1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VIRUS UMANI</a:t>
            </a:r>
          </a:p>
        </p:txBody>
      </p:sp>
      <p:sp>
        <p:nvSpPr>
          <p:cNvPr id="145426" name="Text Box 11"/>
          <p:cNvSpPr txBox="1">
            <a:spLocks noChangeArrowheads="1"/>
          </p:cNvSpPr>
          <p:nvPr/>
        </p:nvSpPr>
        <p:spPr bwMode="auto">
          <a:xfrm>
            <a:off x="5791200" y="4772025"/>
            <a:ext cx="28336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1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VIRUS AVIARI</a:t>
            </a:r>
          </a:p>
        </p:txBody>
      </p:sp>
      <p:sp>
        <p:nvSpPr>
          <p:cNvPr id="145427" name="Text Box 11"/>
          <p:cNvSpPr txBox="1">
            <a:spLocks noChangeArrowheads="1"/>
          </p:cNvSpPr>
          <p:nvPr/>
        </p:nvSpPr>
        <p:spPr bwMode="auto">
          <a:xfrm>
            <a:off x="1622338" y="5661026"/>
            <a:ext cx="615649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1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INFEZIONE </a:t>
            </a:r>
            <a:r>
              <a:rPr lang="it-IT" altLang="it-IT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EVOLVE,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VIRUS UMANO  </a:t>
            </a:r>
            <a:r>
              <a:rPr lang="it-IT" altLang="it-IT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INFETTA TUTTE LE </a:t>
            </a:r>
            <a:r>
              <a:rPr lang="it-IT" altLang="it-IT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CELLULE,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VIRUS </a:t>
            </a:r>
            <a:r>
              <a:rPr lang="it-IT" altLang="it-IT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AVIARE NO</a:t>
            </a:r>
          </a:p>
        </p:txBody>
      </p:sp>
    </p:spTree>
    <p:extLst>
      <p:ext uri="{BB962C8B-B14F-4D97-AF65-F5344CB8AC3E}">
        <p14:creationId xmlns:p14="http://schemas.microsoft.com/office/powerpoint/2010/main" val="420474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1"/>
          <p:cNvSpPr>
            <a:spLocks noChangeArrowheads="1"/>
          </p:cNvSpPr>
          <p:nvPr/>
        </p:nvSpPr>
        <p:spPr bwMode="auto">
          <a:xfrm>
            <a:off x="4857812" y="2565198"/>
            <a:ext cx="3172792" cy="721856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79" name="Text Box 36"/>
          <p:cNvSpPr txBox="1">
            <a:spLocks noChangeArrowheads="1"/>
          </p:cNvSpPr>
          <p:nvPr/>
        </p:nvSpPr>
        <p:spPr bwMode="auto">
          <a:xfrm>
            <a:off x="248197" y="404664"/>
            <a:ext cx="2753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None/>
            </a:pPr>
            <a:r>
              <a:rPr lang="it-IT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EMAGGLUTININA</a:t>
            </a:r>
          </a:p>
        </p:txBody>
      </p:sp>
      <p:sp>
        <p:nvSpPr>
          <p:cNvPr id="50180" name="Text Box 46"/>
          <p:cNvSpPr txBox="1">
            <a:spLocks noChangeArrowheads="1"/>
          </p:cNvSpPr>
          <p:nvPr/>
        </p:nvSpPr>
        <p:spPr bwMode="auto">
          <a:xfrm>
            <a:off x="4139952" y="890942"/>
            <a:ext cx="4608512" cy="95410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Char char="ü"/>
            </a:pPr>
            <a:r>
              <a:rPr lang="it-IT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Responsabile del legame cellula - virus</a:t>
            </a:r>
            <a:endParaRPr lang="it-IT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81" name="Text Box 47"/>
          <p:cNvSpPr txBox="1">
            <a:spLocks noChangeArrowheads="1"/>
          </p:cNvSpPr>
          <p:nvPr/>
        </p:nvSpPr>
        <p:spPr bwMode="auto">
          <a:xfrm>
            <a:off x="4087188" y="1790297"/>
            <a:ext cx="4644293" cy="5232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Char char="ü"/>
            </a:pPr>
            <a:r>
              <a:rPr lang="it-IT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conoscono 16 diversi HA</a:t>
            </a:r>
            <a:endParaRPr lang="it-IT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82" name="WordArt 48"/>
          <p:cNvSpPr>
            <a:spLocks noChangeArrowheads="1" noChangeShapeType="1" noTextEdit="1"/>
          </p:cNvSpPr>
          <p:nvPr/>
        </p:nvSpPr>
        <p:spPr bwMode="auto">
          <a:xfrm>
            <a:off x="4932040" y="2658437"/>
            <a:ext cx="846941" cy="5000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H1</a:t>
            </a:r>
          </a:p>
        </p:txBody>
      </p:sp>
      <p:sp>
        <p:nvSpPr>
          <p:cNvPr id="50183" name="WordArt 49"/>
          <p:cNvSpPr>
            <a:spLocks noChangeArrowheads="1" noChangeShapeType="1" noTextEdit="1"/>
          </p:cNvSpPr>
          <p:nvPr/>
        </p:nvSpPr>
        <p:spPr bwMode="auto">
          <a:xfrm>
            <a:off x="5948408" y="2877980"/>
            <a:ext cx="470091" cy="1115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50184" name="WordArt 50"/>
          <p:cNvSpPr>
            <a:spLocks noChangeArrowheads="1" noChangeShapeType="1" noTextEdit="1"/>
          </p:cNvSpPr>
          <p:nvPr/>
        </p:nvSpPr>
        <p:spPr bwMode="auto">
          <a:xfrm>
            <a:off x="6592539" y="2658437"/>
            <a:ext cx="1337753" cy="5000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H16</a:t>
            </a:r>
          </a:p>
        </p:txBody>
      </p:sp>
      <p:sp>
        <p:nvSpPr>
          <p:cNvPr id="50185" name="WordArt 53"/>
          <p:cNvSpPr>
            <a:spLocks noChangeArrowheads="1" noChangeShapeType="1" noTextEdit="1"/>
          </p:cNvSpPr>
          <p:nvPr/>
        </p:nvSpPr>
        <p:spPr bwMode="auto">
          <a:xfrm>
            <a:off x="6012159" y="188640"/>
            <a:ext cx="1081087" cy="668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</a:t>
            </a:r>
          </a:p>
        </p:txBody>
      </p:sp>
      <p:pic>
        <p:nvPicPr>
          <p:cNvPr id="50186" name="Picture 52" descr="pic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225" y="1698476"/>
            <a:ext cx="3105150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7" name="Line 54"/>
          <p:cNvSpPr>
            <a:spLocks noChangeShapeType="1"/>
          </p:cNvSpPr>
          <p:nvPr/>
        </p:nvSpPr>
        <p:spPr bwMode="auto">
          <a:xfrm>
            <a:off x="1823938" y="933477"/>
            <a:ext cx="616150" cy="7649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88" name="Oval 55"/>
          <p:cNvSpPr>
            <a:spLocks noChangeArrowheads="1"/>
          </p:cNvSpPr>
          <p:nvPr/>
        </p:nvSpPr>
        <p:spPr bwMode="auto">
          <a:xfrm>
            <a:off x="2132013" y="1698476"/>
            <a:ext cx="431800" cy="431800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 flipH="1" flipV="1">
            <a:off x="2079844" y="4994275"/>
            <a:ext cx="493126" cy="59322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auto">
          <a:xfrm>
            <a:off x="1735341" y="4452566"/>
            <a:ext cx="431800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00971" y="5502329"/>
            <a:ext cx="26459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None/>
            </a:pPr>
            <a:r>
              <a:rPr lang="it-IT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NEURAMINIDASI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183341" y="4526657"/>
            <a:ext cx="5925163" cy="95410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Char char="ü"/>
            </a:pPr>
            <a:r>
              <a:rPr lang="it-IT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Responsabile fuoriuscita virus da cellula infetta</a:t>
            </a:r>
            <a:endParaRPr lang="it-IT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066958" y="5498068"/>
            <a:ext cx="5890403" cy="5232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Char char="ü"/>
            </a:pPr>
            <a:r>
              <a:rPr lang="it-IT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conoscono 9 differenti NA</a:t>
            </a:r>
            <a:endParaRPr lang="it-IT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4932040" y="6021288"/>
            <a:ext cx="3072968" cy="715158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WordArt 17"/>
          <p:cNvSpPr>
            <a:spLocks noChangeArrowheads="1" noChangeShapeType="1" noTextEdit="1"/>
          </p:cNvSpPr>
          <p:nvPr/>
        </p:nvSpPr>
        <p:spPr bwMode="auto">
          <a:xfrm>
            <a:off x="5108102" y="6095006"/>
            <a:ext cx="904058" cy="4953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N1</a:t>
            </a:r>
          </a:p>
        </p:txBody>
      </p:sp>
      <p:sp>
        <p:nvSpPr>
          <p:cNvPr id="22" name="WordArt 18"/>
          <p:cNvSpPr>
            <a:spLocks noChangeArrowheads="1" noChangeShapeType="1" noTextEdit="1"/>
          </p:cNvSpPr>
          <p:nvPr/>
        </p:nvSpPr>
        <p:spPr bwMode="auto">
          <a:xfrm>
            <a:off x="6158438" y="6266806"/>
            <a:ext cx="501794" cy="1092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23" name="WordArt 19"/>
          <p:cNvSpPr>
            <a:spLocks noChangeArrowheads="1" noChangeShapeType="1" noTextEdit="1"/>
          </p:cNvSpPr>
          <p:nvPr/>
        </p:nvSpPr>
        <p:spPr bwMode="auto">
          <a:xfrm>
            <a:off x="6847521" y="6095006"/>
            <a:ext cx="939999" cy="4953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N9</a:t>
            </a:r>
          </a:p>
        </p:txBody>
      </p:sp>
      <p:sp>
        <p:nvSpPr>
          <p:cNvPr id="24" name="WordArt 20"/>
          <p:cNvSpPr>
            <a:spLocks noChangeArrowheads="1" noChangeShapeType="1" noTextEdit="1"/>
          </p:cNvSpPr>
          <p:nvPr/>
        </p:nvSpPr>
        <p:spPr bwMode="auto">
          <a:xfrm>
            <a:off x="6158438" y="3794755"/>
            <a:ext cx="1081088" cy="668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</a:p>
        </p:txBody>
      </p:sp>
    </p:spTree>
    <p:extLst>
      <p:ext uri="{BB962C8B-B14F-4D97-AF65-F5344CB8AC3E}">
        <p14:creationId xmlns:p14="http://schemas.microsoft.com/office/powerpoint/2010/main" val="195262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66"/>
          <p:cNvSpPr>
            <a:spLocks noChangeArrowheads="1"/>
          </p:cNvSpPr>
          <p:nvPr/>
        </p:nvSpPr>
        <p:spPr bwMode="auto">
          <a:xfrm>
            <a:off x="108521" y="5615136"/>
            <a:ext cx="2690813" cy="83820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 u="sng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96259" name="Rectangle 65"/>
          <p:cNvSpPr>
            <a:spLocks noChangeArrowheads="1"/>
          </p:cNvSpPr>
          <p:nvPr/>
        </p:nvSpPr>
        <p:spPr bwMode="auto">
          <a:xfrm>
            <a:off x="107504" y="4149080"/>
            <a:ext cx="1800225" cy="83820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 u="sng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96260" name="Rectangle 64"/>
          <p:cNvSpPr>
            <a:spLocks noChangeArrowheads="1"/>
          </p:cNvSpPr>
          <p:nvPr/>
        </p:nvSpPr>
        <p:spPr bwMode="auto">
          <a:xfrm>
            <a:off x="107504" y="2780928"/>
            <a:ext cx="2708275" cy="83820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 u="sng">
              <a:solidFill>
                <a:srgbClr val="CCFF33"/>
              </a:solidFill>
            </a:endParaRPr>
          </a:p>
        </p:txBody>
      </p:sp>
      <p:sp>
        <p:nvSpPr>
          <p:cNvPr id="96261" name="Rectangle 3"/>
          <p:cNvSpPr>
            <a:spLocks noChangeArrowheads="1"/>
          </p:cNvSpPr>
          <p:nvPr/>
        </p:nvSpPr>
        <p:spPr bwMode="auto">
          <a:xfrm>
            <a:off x="107504" y="1413861"/>
            <a:ext cx="1728787" cy="83820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96262" name="Text Box 4"/>
          <p:cNvSpPr txBox="1">
            <a:spLocks noChangeArrowheads="1"/>
          </p:cNvSpPr>
          <p:nvPr/>
        </p:nvSpPr>
        <p:spPr bwMode="auto">
          <a:xfrm>
            <a:off x="134962" y="1482124"/>
            <a:ext cx="1597025" cy="701675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>
                <a:solidFill>
                  <a:srgbClr val="000066"/>
                </a:solidFill>
              </a:rPr>
              <a:t>SUINI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177354" y="2831728"/>
            <a:ext cx="2611437" cy="701675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>
                <a:solidFill>
                  <a:srgbClr val="000066"/>
                </a:solidFill>
              </a:rPr>
              <a:t>SOLIPEDI</a:t>
            </a:r>
            <a:endParaRPr lang="it-IT" altLang="it-IT" sz="3600">
              <a:solidFill>
                <a:srgbClr val="000066"/>
              </a:solidFill>
            </a:endParaRPr>
          </a:p>
        </p:txBody>
      </p:sp>
      <p:sp>
        <p:nvSpPr>
          <p:cNvPr id="96264" name="Text Box 10"/>
          <p:cNvSpPr txBox="1">
            <a:spLocks noChangeArrowheads="1"/>
          </p:cNvSpPr>
          <p:nvPr/>
        </p:nvSpPr>
        <p:spPr bwMode="auto">
          <a:xfrm>
            <a:off x="35496" y="5685427"/>
            <a:ext cx="272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>
                <a:solidFill>
                  <a:srgbClr val="000066"/>
                </a:solidFill>
              </a:rPr>
              <a:t>VOLATILI</a:t>
            </a:r>
            <a:endParaRPr lang="it-IT" altLang="it-IT" sz="3600">
              <a:solidFill>
                <a:srgbClr val="000066"/>
              </a:solidFill>
            </a:endParaRPr>
          </a:p>
        </p:txBody>
      </p:sp>
      <p:grpSp>
        <p:nvGrpSpPr>
          <p:cNvPr id="96265" name="Group 38"/>
          <p:cNvGrpSpPr>
            <a:grpSpLocks/>
          </p:cNvGrpSpPr>
          <p:nvPr/>
        </p:nvGrpSpPr>
        <p:grpSpPr bwMode="auto">
          <a:xfrm>
            <a:off x="2895600" y="1472599"/>
            <a:ext cx="4573586" cy="708025"/>
            <a:chOff x="2111" y="425"/>
            <a:chExt cx="2881" cy="446"/>
          </a:xfrm>
        </p:grpSpPr>
        <p:sp>
          <p:nvSpPr>
            <p:cNvPr id="96283" name="Text Box 12"/>
            <p:cNvSpPr txBox="1">
              <a:spLocks noChangeArrowheads="1"/>
            </p:cNvSpPr>
            <p:nvPr/>
          </p:nvSpPr>
          <p:spPr bwMode="auto">
            <a:xfrm>
              <a:off x="2111" y="425"/>
              <a:ext cx="924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4000">
                  <a:solidFill>
                    <a:srgbClr val="CC0000"/>
                  </a:solidFill>
                </a:rPr>
                <a:t>H1N1</a:t>
              </a:r>
            </a:p>
          </p:txBody>
        </p:sp>
        <p:sp>
          <p:nvSpPr>
            <p:cNvPr id="96284" name="Text Box 13"/>
            <p:cNvSpPr txBox="1">
              <a:spLocks noChangeArrowheads="1"/>
            </p:cNvSpPr>
            <p:nvPr/>
          </p:nvSpPr>
          <p:spPr bwMode="auto">
            <a:xfrm>
              <a:off x="3047" y="425"/>
              <a:ext cx="924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4000">
                  <a:solidFill>
                    <a:srgbClr val="CC0000"/>
                  </a:solidFill>
                </a:rPr>
                <a:t>H1N2</a:t>
              </a:r>
            </a:p>
          </p:txBody>
        </p:sp>
        <p:sp>
          <p:nvSpPr>
            <p:cNvPr id="96285" name="Text Box 14"/>
            <p:cNvSpPr txBox="1">
              <a:spLocks noChangeArrowheads="1"/>
            </p:cNvSpPr>
            <p:nvPr/>
          </p:nvSpPr>
          <p:spPr bwMode="auto">
            <a:xfrm>
              <a:off x="4068" y="425"/>
              <a:ext cx="924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4000">
                  <a:solidFill>
                    <a:srgbClr val="CC0000"/>
                  </a:solidFill>
                </a:rPr>
                <a:t>H3N2</a:t>
              </a:r>
            </a:p>
          </p:txBody>
        </p:sp>
      </p:grpSp>
      <p:grpSp>
        <p:nvGrpSpPr>
          <p:cNvPr id="96266" name="Group 39"/>
          <p:cNvGrpSpPr>
            <a:grpSpLocks/>
          </p:cNvGrpSpPr>
          <p:nvPr/>
        </p:nvGrpSpPr>
        <p:grpSpPr bwMode="auto">
          <a:xfrm>
            <a:off x="3759199" y="2858715"/>
            <a:ext cx="3128961" cy="708025"/>
            <a:chOff x="2303" y="1165"/>
            <a:chExt cx="1971" cy="446"/>
          </a:xfrm>
        </p:grpSpPr>
        <p:sp>
          <p:nvSpPr>
            <p:cNvPr id="96281" name="Text Box 15"/>
            <p:cNvSpPr txBox="1">
              <a:spLocks noChangeArrowheads="1"/>
            </p:cNvSpPr>
            <p:nvPr/>
          </p:nvSpPr>
          <p:spPr bwMode="auto">
            <a:xfrm>
              <a:off x="3350" y="1165"/>
              <a:ext cx="924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4000" u="sng" dirty="0">
                  <a:solidFill>
                    <a:srgbClr val="CC0000"/>
                  </a:solidFill>
                </a:rPr>
                <a:t>H3N8</a:t>
              </a:r>
            </a:p>
          </p:txBody>
        </p:sp>
        <p:sp>
          <p:nvSpPr>
            <p:cNvPr id="96282" name="Text Box 16"/>
            <p:cNvSpPr txBox="1">
              <a:spLocks noChangeArrowheads="1"/>
            </p:cNvSpPr>
            <p:nvPr/>
          </p:nvSpPr>
          <p:spPr bwMode="auto">
            <a:xfrm>
              <a:off x="2303" y="1165"/>
              <a:ext cx="924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4000" u="sng" dirty="0">
                  <a:solidFill>
                    <a:srgbClr val="CC0000"/>
                  </a:solidFill>
                </a:rPr>
                <a:t>H7N7</a:t>
              </a:r>
            </a:p>
          </p:txBody>
        </p:sp>
      </p:grpSp>
      <p:sp>
        <p:nvSpPr>
          <p:cNvPr id="96267" name="Text Box 43"/>
          <p:cNvSpPr txBox="1">
            <a:spLocks noChangeArrowheads="1"/>
          </p:cNvSpPr>
          <p:nvPr/>
        </p:nvSpPr>
        <p:spPr bwMode="auto">
          <a:xfrm>
            <a:off x="207839" y="4279299"/>
            <a:ext cx="165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>
                <a:solidFill>
                  <a:srgbClr val="000066"/>
                </a:solidFill>
              </a:rPr>
              <a:t>UOMO</a:t>
            </a:r>
          </a:p>
        </p:txBody>
      </p:sp>
      <p:sp>
        <p:nvSpPr>
          <p:cNvPr id="96268" name="Text Box 48"/>
          <p:cNvSpPr txBox="1">
            <a:spLocks noChangeArrowheads="1"/>
          </p:cNvSpPr>
          <p:nvPr/>
        </p:nvSpPr>
        <p:spPr bwMode="auto">
          <a:xfrm>
            <a:off x="2250822" y="4148509"/>
            <a:ext cx="8402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>
                <a:solidFill>
                  <a:srgbClr val="CC0000"/>
                </a:solidFill>
              </a:rPr>
              <a:t>H1</a:t>
            </a:r>
          </a:p>
        </p:txBody>
      </p:sp>
      <p:sp>
        <p:nvSpPr>
          <p:cNvPr id="96269" name="Text Box 49"/>
          <p:cNvSpPr txBox="1">
            <a:spLocks noChangeArrowheads="1"/>
          </p:cNvSpPr>
          <p:nvPr/>
        </p:nvSpPr>
        <p:spPr bwMode="auto">
          <a:xfrm>
            <a:off x="3227134" y="4148509"/>
            <a:ext cx="8402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>
                <a:solidFill>
                  <a:srgbClr val="CC0000"/>
                </a:solidFill>
              </a:rPr>
              <a:t>H2</a:t>
            </a:r>
          </a:p>
        </p:txBody>
      </p:sp>
      <p:sp>
        <p:nvSpPr>
          <p:cNvPr id="96270" name="Text Box 50"/>
          <p:cNvSpPr txBox="1">
            <a:spLocks noChangeArrowheads="1"/>
          </p:cNvSpPr>
          <p:nvPr/>
        </p:nvSpPr>
        <p:spPr bwMode="auto">
          <a:xfrm>
            <a:off x="4163759" y="4148509"/>
            <a:ext cx="8402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>
                <a:solidFill>
                  <a:srgbClr val="CC0000"/>
                </a:solidFill>
              </a:rPr>
              <a:t>H3</a:t>
            </a:r>
          </a:p>
        </p:txBody>
      </p:sp>
      <p:sp>
        <p:nvSpPr>
          <p:cNvPr id="96271" name="Text Box 51"/>
          <p:cNvSpPr txBox="1">
            <a:spLocks noChangeArrowheads="1"/>
          </p:cNvSpPr>
          <p:nvPr/>
        </p:nvSpPr>
        <p:spPr bwMode="auto">
          <a:xfrm>
            <a:off x="5027359" y="4129459"/>
            <a:ext cx="8402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>
                <a:solidFill>
                  <a:srgbClr val="CC0000"/>
                </a:solidFill>
              </a:rPr>
              <a:t>H5</a:t>
            </a:r>
          </a:p>
        </p:txBody>
      </p:sp>
      <p:sp>
        <p:nvSpPr>
          <p:cNvPr id="96272" name="Text Box 52"/>
          <p:cNvSpPr txBox="1">
            <a:spLocks noChangeArrowheads="1"/>
          </p:cNvSpPr>
          <p:nvPr/>
        </p:nvSpPr>
        <p:spPr bwMode="auto">
          <a:xfrm>
            <a:off x="5963984" y="4161274"/>
            <a:ext cx="8402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 dirty="0">
                <a:solidFill>
                  <a:srgbClr val="CC0000"/>
                </a:solidFill>
              </a:rPr>
              <a:t>H9</a:t>
            </a:r>
          </a:p>
        </p:txBody>
      </p:sp>
      <p:sp>
        <p:nvSpPr>
          <p:cNvPr id="96273" name="Text Box 53"/>
          <p:cNvSpPr txBox="1">
            <a:spLocks noChangeArrowheads="1"/>
          </p:cNvSpPr>
          <p:nvPr/>
        </p:nvSpPr>
        <p:spPr bwMode="auto">
          <a:xfrm>
            <a:off x="6858000" y="4167485"/>
            <a:ext cx="804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>
                <a:solidFill>
                  <a:srgbClr val="CC0000"/>
                </a:solidFill>
              </a:rPr>
              <a:t>N1</a:t>
            </a:r>
          </a:p>
        </p:txBody>
      </p:sp>
      <p:sp>
        <p:nvSpPr>
          <p:cNvPr id="96274" name="Text Box 54"/>
          <p:cNvSpPr txBox="1">
            <a:spLocks noChangeArrowheads="1"/>
          </p:cNvSpPr>
          <p:nvPr/>
        </p:nvSpPr>
        <p:spPr bwMode="auto">
          <a:xfrm>
            <a:off x="7650163" y="4148435"/>
            <a:ext cx="8048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>
                <a:solidFill>
                  <a:srgbClr val="CC0000"/>
                </a:solidFill>
              </a:rPr>
              <a:t>N2</a:t>
            </a:r>
          </a:p>
        </p:txBody>
      </p:sp>
      <p:sp>
        <p:nvSpPr>
          <p:cNvPr id="96275" name="Text Box 58"/>
          <p:cNvSpPr txBox="1">
            <a:spLocks noChangeArrowheads="1"/>
          </p:cNvSpPr>
          <p:nvPr/>
        </p:nvSpPr>
        <p:spPr bwMode="auto">
          <a:xfrm>
            <a:off x="3291681" y="5356373"/>
            <a:ext cx="54625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 algn="ctr" eaLnBrk="1" hangingPunct="1">
              <a:spcBef>
                <a:spcPct val="0"/>
              </a:spcBef>
              <a:buClr>
                <a:srgbClr val="FF99FF"/>
              </a:buClr>
              <a:buFont typeface="Wingdings" panose="05000000000000000000" pitchFamily="2" charset="2"/>
              <a:buNone/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TUTTE LE VARIETÀ NOTE </a:t>
            </a:r>
            <a:r>
              <a:rPr lang="it-IT" alt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it-IT" altLang="it-IT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altLang="it-IT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CON IL MAGGIOR N° POSSIBILE DI COMBINAZIONI</a:t>
            </a:r>
          </a:p>
        </p:txBody>
      </p:sp>
      <p:sp>
        <p:nvSpPr>
          <p:cNvPr id="26683" name="Rectangle 59"/>
          <p:cNvSpPr>
            <a:spLocks noChangeArrowheads="1"/>
          </p:cNvSpPr>
          <p:nvPr/>
        </p:nvSpPr>
        <p:spPr bwMode="auto">
          <a:xfrm>
            <a:off x="473970" y="476672"/>
            <a:ext cx="8280300" cy="56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altLang="en-US" sz="400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SOTTOTIPI DI VIRUS INFLUENZA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61"/>
          <p:cNvSpPr>
            <a:spLocks noChangeArrowheads="1"/>
          </p:cNvSpPr>
          <p:nvPr/>
        </p:nvSpPr>
        <p:spPr bwMode="auto">
          <a:xfrm>
            <a:off x="0" y="1989138"/>
            <a:ext cx="9144000" cy="486886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533400" y="1622425"/>
            <a:ext cx="8472488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tabLst>
                <a:tab pos="2395538" algn="ctr"/>
                <a:tab pos="4346575" algn="ctr"/>
                <a:tab pos="6232525" algn="ctr"/>
                <a:tab pos="7999413" algn="ct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2395538" algn="ctr"/>
                <a:tab pos="4346575" algn="ctr"/>
                <a:tab pos="6232525" algn="ctr"/>
                <a:tab pos="7999413" algn="ct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2395538" algn="ctr"/>
                <a:tab pos="4346575" algn="ctr"/>
                <a:tab pos="6232525" algn="ctr"/>
                <a:tab pos="7999413" algn="ct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2395538" algn="ctr"/>
                <a:tab pos="4346575" algn="ctr"/>
                <a:tab pos="6232525" algn="ctr"/>
                <a:tab pos="7999413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2395538" algn="ctr"/>
                <a:tab pos="4346575" algn="ctr"/>
                <a:tab pos="6232525" algn="ctr"/>
                <a:tab pos="7999413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95538" algn="ctr"/>
                <a:tab pos="4346575" algn="ctr"/>
                <a:tab pos="6232525" algn="ctr"/>
                <a:tab pos="7999413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95538" algn="ctr"/>
                <a:tab pos="4346575" algn="ctr"/>
                <a:tab pos="6232525" algn="ctr"/>
                <a:tab pos="7999413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95538" algn="ctr"/>
                <a:tab pos="4346575" algn="ctr"/>
                <a:tab pos="6232525" algn="ctr"/>
                <a:tab pos="7999413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95538" algn="ctr"/>
                <a:tab pos="4346575" algn="ctr"/>
                <a:tab pos="6232525" algn="ctr"/>
                <a:tab pos="7999413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15000"/>
              </a:spcBef>
              <a:spcAft>
                <a:spcPct val="30000"/>
              </a:spcAft>
              <a:buFontTx/>
              <a:buNone/>
            </a:pPr>
            <a:r>
              <a:rPr lang="en-US" altLang="en-US" sz="1500"/>
              <a:t>Sottotipo	Uomo	Suino	Cavallo	Uccelli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1500">
                <a:solidFill>
                  <a:srgbClr val="CC0000"/>
                </a:solidFill>
              </a:rPr>
              <a:t>H1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CC0000"/>
                </a:solidFill>
              </a:rPr>
              <a:t>H2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CC0000"/>
                </a:solidFill>
              </a:rPr>
              <a:t>H3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CC0000"/>
                </a:solidFill>
              </a:rPr>
              <a:t>H4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CC0000"/>
                </a:solidFill>
              </a:rPr>
              <a:t>H5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CC0000"/>
                </a:solidFill>
              </a:rPr>
              <a:t>H6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CC0000"/>
                </a:solidFill>
              </a:rPr>
              <a:t>H7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CC0000"/>
                </a:solidFill>
              </a:rPr>
              <a:t>H8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CC0000"/>
                </a:solidFill>
              </a:rPr>
              <a:t>H9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CC0000"/>
                </a:solidFill>
              </a:rPr>
              <a:t>H10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CC0000"/>
                </a:solidFill>
              </a:rPr>
              <a:t>H11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CC0000"/>
                </a:solidFill>
              </a:rPr>
              <a:t>H12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CC0000"/>
                </a:solidFill>
              </a:rPr>
              <a:t>H13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CC0000"/>
                </a:solidFill>
              </a:rPr>
              <a:t>H14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CC0000"/>
                </a:solidFill>
              </a:rPr>
              <a:t>H15</a:t>
            </a:r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1035A5"/>
              </a:clrFrom>
              <a:clrTo>
                <a:srgbClr val="1035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" r="2357" b="3755"/>
          <a:stretch>
            <a:fillRect/>
          </a:stretch>
        </p:blipFill>
        <p:spPr bwMode="black">
          <a:xfrm>
            <a:off x="2897188" y="2076450"/>
            <a:ext cx="1762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1035A5"/>
              </a:clrFrom>
              <a:clrTo>
                <a:srgbClr val="1035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" r="2357" b="3755"/>
          <a:stretch>
            <a:fillRect/>
          </a:stretch>
        </p:blipFill>
        <p:spPr bwMode="black">
          <a:xfrm>
            <a:off x="2897188" y="2365375"/>
            <a:ext cx="1762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1035A5"/>
              </a:clrFrom>
              <a:clrTo>
                <a:srgbClr val="1035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" r="2357" b="3755"/>
          <a:stretch>
            <a:fillRect/>
          </a:stretch>
        </p:blipFill>
        <p:spPr bwMode="black">
          <a:xfrm>
            <a:off x="2897188" y="2654300"/>
            <a:ext cx="1762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7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035A5"/>
              </a:clrFrom>
              <a:clrTo>
                <a:srgbClr val="1035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9" r="3471" b="5026"/>
          <a:stretch>
            <a:fillRect/>
          </a:stretch>
        </p:blipFill>
        <p:spPr bwMode="black">
          <a:xfrm>
            <a:off x="6637338" y="2595563"/>
            <a:ext cx="3429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8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035A5"/>
              </a:clrFrom>
              <a:clrTo>
                <a:srgbClr val="1035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9" r="3471" b="5026"/>
          <a:stretch>
            <a:fillRect/>
          </a:stretch>
        </p:blipFill>
        <p:spPr bwMode="black">
          <a:xfrm>
            <a:off x="6623050" y="3662363"/>
            <a:ext cx="3429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9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1035A5"/>
              </a:clrFrom>
              <a:clrTo>
                <a:srgbClr val="1035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5" t="9802" r="9988" b="11319"/>
          <a:stretch>
            <a:fillRect/>
          </a:stretch>
        </p:blipFill>
        <p:spPr bwMode="black">
          <a:xfrm>
            <a:off x="8464550" y="2084388"/>
            <a:ext cx="21907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0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1035A5"/>
              </a:clrFrom>
              <a:clrTo>
                <a:srgbClr val="1035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5" t="9802" r="9988" b="11319"/>
          <a:stretch>
            <a:fillRect/>
          </a:stretch>
        </p:blipFill>
        <p:spPr bwMode="black">
          <a:xfrm>
            <a:off x="8458200" y="2354263"/>
            <a:ext cx="21907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1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1035A5"/>
              </a:clrFrom>
              <a:clrTo>
                <a:srgbClr val="1035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5" t="9802" r="9988" b="11319"/>
          <a:stretch>
            <a:fillRect/>
          </a:stretch>
        </p:blipFill>
        <p:spPr bwMode="black">
          <a:xfrm>
            <a:off x="8458200" y="2609850"/>
            <a:ext cx="2190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2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1035A5"/>
              </a:clrFrom>
              <a:clrTo>
                <a:srgbClr val="1035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5" t="9802" r="9988" b="11319"/>
          <a:stretch>
            <a:fillRect/>
          </a:stretch>
        </p:blipFill>
        <p:spPr bwMode="black">
          <a:xfrm>
            <a:off x="8458200" y="2881313"/>
            <a:ext cx="21907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3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1035A5"/>
              </a:clrFrom>
              <a:clrTo>
                <a:srgbClr val="1035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5" t="9802" r="9988" b="11319"/>
          <a:stretch>
            <a:fillRect/>
          </a:stretch>
        </p:blipFill>
        <p:spPr bwMode="black">
          <a:xfrm>
            <a:off x="8458200" y="3108325"/>
            <a:ext cx="2190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4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1035A5"/>
              </a:clrFrom>
              <a:clrTo>
                <a:srgbClr val="1035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5" t="9802" r="9988" b="11319"/>
          <a:stretch>
            <a:fillRect/>
          </a:stretch>
        </p:blipFill>
        <p:spPr bwMode="black">
          <a:xfrm>
            <a:off x="8458200" y="3378200"/>
            <a:ext cx="2190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5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1035A5"/>
              </a:clrFrom>
              <a:clrTo>
                <a:srgbClr val="1035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5" t="9802" r="9988" b="11319"/>
          <a:stretch>
            <a:fillRect/>
          </a:stretch>
        </p:blipFill>
        <p:spPr bwMode="black">
          <a:xfrm>
            <a:off x="8458200" y="3678238"/>
            <a:ext cx="21907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6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1035A5"/>
              </a:clrFrom>
              <a:clrTo>
                <a:srgbClr val="1035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5" t="9802" r="9988" b="11319"/>
          <a:stretch>
            <a:fillRect/>
          </a:stretch>
        </p:blipFill>
        <p:spPr bwMode="black">
          <a:xfrm>
            <a:off x="8458200" y="3933825"/>
            <a:ext cx="2190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7" name="Picture 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1035A5"/>
              </a:clrFrom>
              <a:clrTo>
                <a:srgbClr val="1035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5" t="9802" r="9988" b="11319"/>
          <a:stretch>
            <a:fillRect/>
          </a:stretch>
        </p:blipFill>
        <p:spPr bwMode="black">
          <a:xfrm>
            <a:off x="8458200" y="4217988"/>
            <a:ext cx="21907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8" name="Picture 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1035A5"/>
              </a:clrFrom>
              <a:clrTo>
                <a:srgbClr val="1035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5" t="9802" r="9988" b="11319"/>
          <a:stretch>
            <a:fillRect/>
          </a:stretch>
        </p:blipFill>
        <p:spPr bwMode="black">
          <a:xfrm>
            <a:off x="8458200" y="4460875"/>
            <a:ext cx="2190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9" name="Picture 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1035A5"/>
              </a:clrFrom>
              <a:clrTo>
                <a:srgbClr val="1035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5" t="9802" r="9988" b="11319"/>
          <a:stretch>
            <a:fillRect/>
          </a:stretch>
        </p:blipFill>
        <p:spPr bwMode="black">
          <a:xfrm>
            <a:off x="8458200" y="4730750"/>
            <a:ext cx="2190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300" name="Picture 2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1035A5"/>
              </a:clrFrom>
              <a:clrTo>
                <a:srgbClr val="1035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5" t="9802" r="9988" b="11319"/>
          <a:stretch>
            <a:fillRect/>
          </a:stretch>
        </p:blipFill>
        <p:spPr bwMode="black">
          <a:xfrm>
            <a:off x="8458200" y="5286375"/>
            <a:ext cx="2190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301" name="Picture 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1035A5"/>
              </a:clrFrom>
              <a:clrTo>
                <a:srgbClr val="1035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5" t="9802" r="9988" b="11319"/>
          <a:stretch>
            <a:fillRect/>
          </a:stretch>
        </p:blipFill>
        <p:spPr bwMode="black">
          <a:xfrm>
            <a:off x="8472488" y="5527675"/>
            <a:ext cx="2190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302" name="Picture 2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1035A5"/>
              </a:clrFrom>
              <a:clrTo>
                <a:srgbClr val="1035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5" t="9802" r="9988" b="11319"/>
          <a:stretch>
            <a:fillRect/>
          </a:stretch>
        </p:blipFill>
        <p:spPr bwMode="black">
          <a:xfrm>
            <a:off x="8458200" y="5029200"/>
            <a:ext cx="2190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303" name="Picture 2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1035A5"/>
              </a:clrFrom>
              <a:clrTo>
                <a:srgbClr val="1035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5" t="9802" r="9988" b="11319"/>
          <a:stretch>
            <a:fillRect/>
          </a:stretch>
        </p:blipFill>
        <p:spPr bwMode="black">
          <a:xfrm>
            <a:off x="8458200" y="5799138"/>
            <a:ext cx="21907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304" name="Picture 2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1035A5"/>
              </a:clrFrom>
              <a:clrTo>
                <a:srgbClr val="1035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2" t="17509" r="11568" b="8939"/>
          <a:stretch>
            <a:fillRect/>
          </a:stretch>
        </p:blipFill>
        <p:spPr bwMode="black">
          <a:xfrm>
            <a:off x="4773613" y="2093913"/>
            <a:ext cx="31750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305" name="Picture 2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1035A5"/>
              </a:clrFrom>
              <a:clrTo>
                <a:srgbClr val="1035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2" t="17509" r="11568" b="8939"/>
          <a:stretch>
            <a:fillRect/>
          </a:stretch>
        </p:blipFill>
        <p:spPr bwMode="black">
          <a:xfrm>
            <a:off x="4762500" y="2671763"/>
            <a:ext cx="31750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306" name="Picture 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1035A5"/>
              </a:clrFrom>
              <a:clrTo>
                <a:srgbClr val="1035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" r="2357" b="3755"/>
          <a:stretch>
            <a:fillRect/>
          </a:stretch>
        </p:blipFill>
        <p:spPr bwMode="black">
          <a:xfrm>
            <a:off x="2897188" y="3168650"/>
            <a:ext cx="1762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307" name="Picture 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1035A5"/>
              </a:clrFrom>
              <a:clrTo>
                <a:srgbClr val="1035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" r="2357" b="3755"/>
          <a:stretch>
            <a:fillRect/>
          </a:stretch>
        </p:blipFill>
        <p:spPr bwMode="black">
          <a:xfrm>
            <a:off x="2895600" y="4192588"/>
            <a:ext cx="17621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68" name="Rectangle 52"/>
          <p:cNvSpPr>
            <a:spLocks noChangeArrowheads="1"/>
          </p:cNvSpPr>
          <p:nvPr/>
        </p:nvSpPr>
        <p:spPr bwMode="auto">
          <a:xfrm>
            <a:off x="30608" y="559023"/>
            <a:ext cx="90058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altLang="en-US" sz="32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EMAGGLUTININA: SOTTOTIPI DI VIRUS INFLUENZA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1"/>
          <p:cNvSpPr>
            <a:spLocks noChangeArrowheads="1"/>
          </p:cNvSpPr>
          <p:nvPr/>
        </p:nvSpPr>
        <p:spPr bwMode="auto">
          <a:xfrm>
            <a:off x="5162550" y="3429000"/>
            <a:ext cx="1033463" cy="43180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12690" name="Rectangle 50"/>
          <p:cNvSpPr>
            <a:spLocks noChangeArrowheads="1"/>
          </p:cNvSpPr>
          <p:nvPr/>
        </p:nvSpPr>
        <p:spPr bwMode="auto">
          <a:xfrm>
            <a:off x="1824038" y="3454400"/>
            <a:ext cx="1079500" cy="431800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98308" name="Rectangle 49"/>
          <p:cNvSpPr>
            <a:spLocks noChangeArrowheads="1"/>
          </p:cNvSpPr>
          <p:nvPr/>
        </p:nvSpPr>
        <p:spPr bwMode="auto">
          <a:xfrm>
            <a:off x="206375" y="3492500"/>
            <a:ext cx="863600" cy="431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98309" name="Text Box 2"/>
          <p:cNvSpPr txBox="1">
            <a:spLocks noChangeArrowheads="1"/>
          </p:cNvSpPr>
          <p:nvPr/>
        </p:nvSpPr>
        <p:spPr bwMode="auto">
          <a:xfrm>
            <a:off x="184150" y="3417888"/>
            <a:ext cx="91408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tabLst>
                <a:tab pos="1662113" algn="ctr"/>
                <a:tab pos="3770313" algn="ctr"/>
                <a:tab pos="5314950" algn="ctr"/>
                <a:tab pos="6572250" algn="ctr"/>
                <a:tab pos="8293100" algn="ct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1662113" algn="ctr"/>
                <a:tab pos="3770313" algn="ctr"/>
                <a:tab pos="5314950" algn="ctr"/>
                <a:tab pos="6572250" algn="ctr"/>
                <a:tab pos="8293100" algn="ct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1662113" algn="ctr"/>
                <a:tab pos="3770313" algn="ctr"/>
                <a:tab pos="5314950" algn="ctr"/>
                <a:tab pos="6572250" algn="ctr"/>
                <a:tab pos="8293100" algn="ct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1662113" algn="ctr"/>
                <a:tab pos="3770313" algn="ctr"/>
                <a:tab pos="5314950" algn="ctr"/>
                <a:tab pos="6572250" algn="ctr"/>
                <a:tab pos="82931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1662113" algn="ctr"/>
                <a:tab pos="3770313" algn="ctr"/>
                <a:tab pos="5314950" algn="ctr"/>
                <a:tab pos="6572250" algn="ctr"/>
                <a:tab pos="82931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62113" algn="ctr"/>
                <a:tab pos="3770313" algn="ctr"/>
                <a:tab pos="5314950" algn="ctr"/>
                <a:tab pos="6572250" algn="ctr"/>
                <a:tab pos="82931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62113" algn="ctr"/>
                <a:tab pos="3770313" algn="ctr"/>
                <a:tab pos="5314950" algn="ctr"/>
                <a:tab pos="6572250" algn="ctr"/>
                <a:tab pos="82931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62113" algn="ctr"/>
                <a:tab pos="3770313" algn="ctr"/>
                <a:tab pos="5314950" algn="ctr"/>
                <a:tab pos="6572250" algn="ctr"/>
                <a:tab pos="82931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62113" algn="ctr"/>
                <a:tab pos="3770313" algn="ctr"/>
                <a:tab pos="5314950" algn="ctr"/>
                <a:tab pos="6572250" algn="ctr"/>
                <a:tab pos="82931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0">
                <a:latin typeface="Arial" panose="020B0604020202020204" pitchFamily="34" charset="0"/>
              </a:rPr>
              <a:t> Tipo             Origin	e                                 Anno </a:t>
            </a:r>
            <a:r>
              <a:rPr lang="en-US" altLang="en-US" sz="2300" b="0">
                <a:latin typeface="Arial" panose="020B0604020202020204" pitchFamily="34" charset="0"/>
              </a:rPr>
              <a:t>    </a:t>
            </a:r>
          </a:p>
        </p:txBody>
      </p:sp>
      <p:sp>
        <p:nvSpPr>
          <p:cNvPr id="98310" name="Text Box 4"/>
          <p:cNvSpPr txBox="1">
            <a:spLocks noChangeArrowheads="1"/>
          </p:cNvSpPr>
          <p:nvPr/>
        </p:nvSpPr>
        <p:spPr bwMode="auto">
          <a:xfrm>
            <a:off x="3087688" y="2133600"/>
            <a:ext cx="35290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i="1">
                <a:latin typeface="Arial" panose="020B0604020202020204" pitchFamily="34" charset="0"/>
              </a:rPr>
              <a:t>A/Sydney/5/93 (H1N1)</a:t>
            </a:r>
          </a:p>
        </p:txBody>
      </p:sp>
      <p:sp>
        <p:nvSpPr>
          <p:cNvPr id="98311" name="Text Box 5"/>
          <p:cNvSpPr txBox="1">
            <a:spLocks noChangeArrowheads="1"/>
          </p:cNvSpPr>
          <p:nvPr/>
        </p:nvSpPr>
        <p:spPr bwMode="auto">
          <a:xfrm>
            <a:off x="3389313" y="4762500"/>
            <a:ext cx="24161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i="1">
                <a:latin typeface="Arial" panose="020B0604020202020204" pitchFamily="34" charset="0"/>
              </a:rPr>
              <a:t>B/Beijing/184/93</a:t>
            </a:r>
            <a:endParaRPr lang="en-US" altLang="en-US" sz="2400" b="0">
              <a:latin typeface="Arial" panose="020B0604020202020204" pitchFamily="34" charset="0"/>
            </a:endParaRPr>
          </a:p>
        </p:txBody>
      </p:sp>
      <p:grpSp>
        <p:nvGrpSpPr>
          <p:cNvPr id="98312" name="Group 6"/>
          <p:cNvGrpSpPr>
            <a:grpSpLocks/>
          </p:cNvGrpSpPr>
          <p:nvPr/>
        </p:nvGrpSpPr>
        <p:grpSpPr bwMode="auto">
          <a:xfrm>
            <a:off x="612775" y="2447925"/>
            <a:ext cx="2451100" cy="1068388"/>
            <a:chOff x="732" y="1542"/>
            <a:chExt cx="1544" cy="673"/>
          </a:xfrm>
        </p:grpSpPr>
        <p:sp>
          <p:nvSpPr>
            <p:cNvPr id="98356" name="Line 7"/>
            <p:cNvSpPr>
              <a:spLocks noChangeShapeType="1"/>
            </p:cNvSpPr>
            <p:nvPr/>
          </p:nvSpPr>
          <p:spPr bwMode="auto">
            <a:xfrm flipH="1">
              <a:off x="732" y="1551"/>
              <a:ext cx="1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357" name="Line 8"/>
            <p:cNvSpPr>
              <a:spLocks noChangeShapeType="1"/>
            </p:cNvSpPr>
            <p:nvPr/>
          </p:nvSpPr>
          <p:spPr bwMode="auto">
            <a:xfrm>
              <a:off x="732" y="1542"/>
              <a:ext cx="0" cy="6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98313" name="Group 9"/>
          <p:cNvGrpSpPr>
            <a:grpSpLocks/>
          </p:cNvGrpSpPr>
          <p:nvPr/>
        </p:nvGrpSpPr>
        <p:grpSpPr bwMode="auto">
          <a:xfrm>
            <a:off x="612775" y="3976688"/>
            <a:ext cx="2817813" cy="881062"/>
            <a:chOff x="732" y="2505"/>
            <a:chExt cx="1775" cy="555"/>
          </a:xfrm>
        </p:grpSpPr>
        <p:sp>
          <p:nvSpPr>
            <p:cNvPr id="98354" name="Line 10"/>
            <p:cNvSpPr>
              <a:spLocks noChangeShapeType="1"/>
            </p:cNvSpPr>
            <p:nvPr/>
          </p:nvSpPr>
          <p:spPr bwMode="auto">
            <a:xfrm flipH="1">
              <a:off x="732" y="3044"/>
              <a:ext cx="17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355" name="Line 11"/>
            <p:cNvSpPr>
              <a:spLocks noChangeShapeType="1"/>
            </p:cNvSpPr>
            <p:nvPr/>
          </p:nvSpPr>
          <p:spPr bwMode="auto">
            <a:xfrm>
              <a:off x="732" y="2505"/>
              <a:ext cx="0" cy="5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98314" name="Group 12"/>
          <p:cNvGrpSpPr>
            <a:grpSpLocks/>
          </p:cNvGrpSpPr>
          <p:nvPr/>
        </p:nvGrpSpPr>
        <p:grpSpPr bwMode="auto">
          <a:xfrm>
            <a:off x="2314575" y="3916363"/>
            <a:ext cx="1763713" cy="657225"/>
            <a:chOff x="1804" y="2467"/>
            <a:chExt cx="1111" cy="414"/>
          </a:xfrm>
        </p:grpSpPr>
        <p:sp>
          <p:nvSpPr>
            <p:cNvPr id="98351" name="Line 13"/>
            <p:cNvSpPr>
              <a:spLocks noChangeShapeType="1"/>
            </p:cNvSpPr>
            <p:nvPr/>
          </p:nvSpPr>
          <p:spPr bwMode="auto">
            <a:xfrm flipH="1" flipV="1">
              <a:off x="1804" y="2599"/>
              <a:ext cx="111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352" name="Line 14"/>
            <p:cNvSpPr>
              <a:spLocks noChangeShapeType="1"/>
            </p:cNvSpPr>
            <p:nvPr/>
          </p:nvSpPr>
          <p:spPr bwMode="auto">
            <a:xfrm flipH="1" flipV="1">
              <a:off x="2911" y="2591"/>
              <a:ext cx="0" cy="2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353" name="Line 15"/>
            <p:cNvSpPr>
              <a:spLocks noChangeShapeType="1"/>
            </p:cNvSpPr>
            <p:nvPr/>
          </p:nvSpPr>
          <p:spPr bwMode="auto">
            <a:xfrm flipH="1">
              <a:off x="1812" y="2467"/>
              <a:ext cx="0" cy="1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98315" name="Group 16"/>
          <p:cNvGrpSpPr>
            <a:grpSpLocks/>
          </p:cNvGrpSpPr>
          <p:nvPr/>
        </p:nvGrpSpPr>
        <p:grpSpPr bwMode="auto">
          <a:xfrm flipV="1">
            <a:off x="5976938" y="2628900"/>
            <a:ext cx="1825625" cy="676275"/>
            <a:chOff x="3504" y="2504"/>
            <a:chExt cx="1228" cy="426"/>
          </a:xfrm>
        </p:grpSpPr>
        <p:sp>
          <p:nvSpPr>
            <p:cNvPr id="98348" name="Line 17"/>
            <p:cNvSpPr>
              <a:spLocks noChangeShapeType="1"/>
            </p:cNvSpPr>
            <p:nvPr/>
          </p:nvSpPr>
          <p:spPr bwMode="auto">
            <a:xfrm flipV="1">
              <a:off x="3504" y="2727"/>
              <a:ext cx="12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349" name="Line 18"/>
            <p:cNvSpPr>
              <a:spLocks noChangeShapeType="1"/>
            </p:cNvSpPr>
            <p:nvPr/>
          </p:nvSpPr>
          <p:spPr bwMode="auto">
            <a:xfrm flipV="1">
              <a:off x="3515" y="2737"/>
              <a:ext cx="0" cy="1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350" name="Line 19"/>
            <p:cNvSpPr>
              <a:spLocks noChangeShapeType="1"/>
            </p:cNvSpPr>
            <p:nvPr/>
          </p:nvSpPr>
          <p:spPr bwMode="auto">
            <a:xfrm>
              <a:off x="4726" y="2504"/>
              <a:ext cx="0" cy="2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98316" name="Group 20"/>
          <p:cNvGrpSpPr>
            <a:grpSpLocks/>
          </p:cNvGrpSpPr>
          <p:nvPr/>
        </p:nvGrpSpPr>
        <p:grpSpPr bwMode="auto">
          <a:xfrm>
            <a:off x="5111750" y="2697163"/>
            <a:ext cx="584200" cy="728662"/>
            <a:chOff x="3361" y="1699"/>
            <a:chExt cx="573" cy="459"/>
          </a:xfrm>
        </p:grpSpPr>
        <p:sp>
          <p:nvSpPr>
            <p:cNvPr id="98345" name="Line 21"/>
            <p:cNvSpPr>
              <a:spLocks noChangeShapeType="1"/>
            </p:cNvSpPr>
            <p:nvPr/>
          </p:nvSpPr>
          <p:spPr bwMode="auto">
            <a:xfrm>
              <a:off x="3361" y="2023"/>
              <a:ext cx="5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346" name="Line 22"/>
            <p:cNvSpPr>
              <a:spLocks noChangeShapeType="1"/>
            </p:cNvSpPr>
            <p:nvPr/>
          </p:nvSpPr>
          <p:spPr bwMode="auto">
            <a:xfrm>
              <a:off x="3367" y="1699"/>
              <a:ext cx="0" cy="3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347" name="Line 23"/>
            <p:cNvSpPr>
              <a:spLocks noChangeShapeType="1"/>
            </p:cNvSpPr>
            <p:nvPr/>
          </p:nvSpPr>
          <p:spPr bwMode="auto">
            <a:xfrm flipV="1">
              <a:off x="3934" y="2013"/>
              <a:ext cx="0" cy="1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98317" name="Text Box 24"/>
          <p:cNvSpPr txBox="1">
            <a:spLocks noChangeArrowheads="1"/>
          </p:cNvSpPr>
          <p:nvPr/>
        </p:nvSpPr>
        <p:spPr bwMode="auto">
          <a:xfrm>
            <a:off x="3727450" y="3265488"/>
            <a:ext cx="1139825" cy="74295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0">
                <a:latin typeface="Arial" panose="020B0604020202020204" pitchFamily="34" charset="0"/>
              </a:rPr>
              <a:t>Ceppo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0">
                <a:latin typeface="Arial" panose="020B0604020202020204" pitchFamily="34" charset="0"/>
              </a:rPr>
              <a:t>Numero</a:t>
            </a:r>
          </a:p>
        </p:txBody>
      </p:sp>
      <p:grpSp>
        <p:nvGrpSpPr>
          <p:cNvPr id="98318" name="Group 25"/>
          <p:cNvGrpSpPr>
            <a:grpSpLocks/>
          </p:cNvGrpSpPr>
          <p:nvPr/>
        </p:nvGrpSpPr>
        <p:grpSpPr bwMode="auto">
          <a:xfrm>
            <a:off x="5572125" y="3868738"/>
            <a:ext cx="123825" cy="644525"/>
            <a:chOff x="3770" y="2437"/>
            <a:chExt cx="164" cy="406"/>
          </a:xfrm>
        </p:grpSpPr>
        <p:sp>
          <p:nvSpPr>
            <p:cNvPr id="98342" name="Line 26"/>
            <p:cNvSpPr>
              <a:spLocks noChangeShapeType="1"/>
            </p:cNvSpPr>
            <p:nvPr/>
          </p:nvSpPr>
          <p:spPr bwMode="auto">
            <a:xfrm flipV="1">
              <a:off x="3770" y="2567"/>
              <a:ext cx="1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343" name="Line 27"/>
            <p:cNvSpPr>
              <a:spLocks noChangeShapeType="1"/>
            </p:cNvSpPr>
            <p:nvPr/>
          </p:nvSpPr>
          <p:spPr bwMode="auto">
            <a:xfrm flipV="1">
              <a:off x="3772" y="2558"/>
              <a:ext cx="0" cy="2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344" name="Line 28"/>
            <p:cNvSpPr>
              <a:spLocks noChangeShapeType="1"/>
            </p:cNvSpPr>
            <p:nvPr/>
          </p:nvSpPr>
          <p:spPr bwMode="auto">
            <a:xfrm>
              <a:off x="3934" y="2437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98319" name="Group 29"/>
          <p:cNvGrpSpPr>
            <a:grpSpLocks/>
          </p:cNvGrpSpPr>
          <p:nvPr/>
        </p:nvGrpSpPr>
        <p:grpSpPr bwMode="auto">
          <a:xfrm>
            <a:off x="2324100" y="2709863"/>
            <a:ext cx="1543050" cy="696912"/>
            <a:chOff x="1810" y="1707"/>
            <a:chExt cx="972" cy="439"/>
          </a:xfrm>
        </p:grpSpPr>
        <p:sp>
          <p:nvSpPr>
            <p:cNvPr id="98339" name="Line 30"/>
            <p:cNvSpPr>
              <a:spLocks noChangeShapeType="1"/>
            </p:cNvSpPr>
            <p:nvPr/>
          </p:nvSpPr>
          <p:spPr bwMode="auto">
            <a:xfrm rot="10800000" flipV="1">
              <a:off x="2782" y="1707"/>
              <a:ext cx="0" cy="2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340" name="Line 31"/>
            <p:cNvSpPr>
              <a:spLocks noChangeShapeType="1"/>
            </p:cNvSpPr>
            <p:nvPr/>
          </p:nvSpPr>
          <p:spPr bwMode="auto">
            <a:xfrm rot="10800000" flipH="1">
              <a:off x="1819" y="1946"/>
              <a:ext cx="0" cy="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341" name="Line 32"/>
            <p:cNvSpPr>
              <a:spLocks noChangeShapeType="1"/>
            </p:cNvSpPr>
            <p:nvPr/>
          </p:nvSpPr>
          <p:spPr bwMode="auto">
            <a:xfrm>
              <a:off x="1810" y="1976"/>
              <a:ext cx="96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98320" name="Group 33"/>
          <p:cNvGrpSpPr>
            <a:grpSpLocks/>
          </p:cNvGrpSpPr>
          <p:nvPr/>
        </p:nvGrpSpPr>
        <p:grpSpPr bwMode="auto">
          <a:xfrm flipH="1">
            <a:off x="4265613" y="3954463"/>
            <a:ext cx="814387" cy="695325"/>
            <a:chOff x="3033" y="2467"/>
            <a:chExt cx="901" cy="430"/>
          </a:xfrm>
        </p:grpSpPr>
        <p:sp>
          <p:nvSpPr>
            <p:cNvPr id="98336" name="Line 34"/>
            <p:cNvSpPr>
              <a:spLocks noChangeShapeType="1"/>
            </p:cNvSpPr>
            <p:nvPr/>
          </p:nvSpPr>
          <p:spPr bwMode="auto">
            <a:xfrm flipV="1">
              <a:off x="3033" y="2597"/>
              <a:ext cx="9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337" name="Line 35"/>
            <p:cNvSpPr>
              <a:spLocks noChangeShapeType="1"/>
            </p:cNvSpPr>
            <p:nvPr/>
          </p:nvSpPr>
          <p:spPr bwMode="auto">
            <a:xfrm flipV="1">
              <a:off x="3043" y="2612"/>
              <a:ext cx="0" cy="2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338" name="Line 36"/>
            <p:cNvSpPr>
              <a:spLocks noChangeShapeType="1"/>
            </p:cNvSpPr>
            <p:nvPr/>
          </p:nvSpPr>
          <p:spPr bwMode="auto">
            <a:xfrm>
              <a:off x="3934" y="2467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98321" name="Group 37"/>
          <p:cNvGrpSpPr>
            <a:grpSpLocks/>
          </p:cNvGrpSpPr>
          <p:nvPr/>
        </p:nvGrpSpPr>
        <p:grpSpPr bwMode="auto">
          <a:xfrm rot="10800000">
            <a:off x="4268788" y="2738438"/>
            <a:ext cx="506412" cy="544512"/>
            <a:chOff x="3033" y="2467"/>
            <a:chExt cx="901" cy="430"/>
          </a:xfrm>
        </p:grpSpPr>
        <p:sp>
          <p:nvSpPr>
            <p:cNvPr id="98333" name="Line 38"/>
            <p:cNvSpPr>
              <a:spLocks noChangeShapeType="1"/>
            </p:cNvSpPr>
            <p:nvPr/>
          </p:nvSpPr>
          <p:spPr bwMode="auto">
            <a:xfrm flipV="1">
              <a:off x="3033" y="2597"/>
              <a:ext cx="9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334" name="Line 39"/>
            <p:cNvSpPr>
              <a:spLocks noChangeShapeType="1"/>
            </p:cNvSpPr>
            <p:nvPr/>
          </p:nvSpPr>
          <p:spPr bwMode="auto">
            <a:xfrm flipV="1">
              <a:off x="3043" y="2612"/>
              <a:ext cx="0" cy="2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335" name="Line 40"/>
            <p:cNvSpPr>
              <a:spLocks noChangeShapeType="1"/>
            </p:cNvSpPr>
            <p:nvPr/>
          </p:nvSpPr>
          <p:spPr bwMode="auto">
            <a:xfrm>
              <a:off x="3934" y="2467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98322" name="Group 41"/>
          <p:cNvGrpSpPr>
            <a:grpSpLocks/>
          </p:cNvGrpSpPr>
          <p:nvPr/>
        </p:nvGrpSpPr>
        <p:grpSpPr bwMode="auto">
          <a:xfrm>
            <a:off x="5561013" y="2628900"/>
            <a:ext cx="1262062" cy="1535113"/>
            <a:chOff x="3686" y="1656"/>
            <a:chExt cx="958" cy="967"/>
          </a:xfrm>
        </p:grpSpPr>
        <p:sp>
          <p:nvSpPr>
            <p:cNvPr id="98330" name="Line 42"/>
            <p:cNvSpPr>
              <a:spLocks noChangeShapeType="1"/>
            </p:cNvSpPr>
            <p:nvPr/>
          </p:nvSpPr>
          <p:spPr bwMode="auto">
            <a:xfrm>
              <a:off x="3686" y="1943"/>
              <a:ext cx="95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331" name="Line 43"/>
            <p:cNvSpPr>
              <a:spLocks noChangeShapeType="1"/>
            </p:cNvSpPr>
            <p:nvPr/>
          </p:nvSpPr>
          <p:spPr bwMode="auto">
            <a:xfrm>
              <a:off x="3705" y="1656"/>
              <a:ext cx="0" cy="2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332" name="Line 44"/>
            <p:cNvSpPr>
              <a:spLocks noChangeShapeType="1"/>
            </p:cNvSpPr>
            <p:nvPr/>
          </p:nvSpPr>
          <p:spPr bwMode="auto">
            <a:xfrm flipV="1">
              <a:off x="4636" y="1934"/>
              <a:ext cx="0" cy="6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12685" name="Text Box 45"/>
          <p:cNvSpPr txBox="1">
            <a:spLocks noChangeArrowheads="1"/>
          </p:cNvSpPr>
          <p:nvPr/>
        </p:nvSpPr>
        <p:spPr bwMode="auto">
          <a:xfrm>
            <a:off x="5289550" y="4244975"/>
            <a:ext cx="3090863" cy="46672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4314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en-US" b="0">
                <a:solidFill>
                  <a:schemeClr val="tx1"/>
                </a:solidFill>
                <a:latin typeface="Arial" charset="0"/>
              </a:rPr>
              <a:t>Emagglutinina</a:t>
            </a:r>
          </a:p>
        </p:txBody>
      </p:sp>
      <p:sp>
        <p:nvSpPr>
          <p:cNvPr id="98324" name="Text Box 46"/>
          <p:cNvSpPr txBox="1">
            <a:spLocks noChangeArrowheads="1"/>
          </p:cNvSpPr>
          <p:nvPr/>
        </p:nvSpPr>
        <p:spPr bwMode="auto">
          <a:xfrm>
            <a:off x="6818313" y="3357563"/>
            <a:ext cx="2195512" cy="466725"/>
          </a:xfrm>
          <a:prstGeom prst="rect">
            <a:avLst/>
          </a:prstGeom>
          <a:gradFill rotWithShape="1">
            <a:gsLst>
              <a:gs pos="0">
                <a:srgbClr val="FFBC8F"/>
              </a:gs>
              <a:gs pos="100000">
                <a:srgbClr val="FF6600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Neuraminidasi</a:t>
            </a:r>
          </a:p>
        </p:txBody>
      </p:sp>
      <p:sp>
        <p:nvSpPr>
          <p:cNvPr id="98325" name="Text Box 52"/>
          <p:cNvSpPr txBox="1">
            <a:spLocks noChangeArrowheads="1"/>
          </p:cNvSpPr>
          <p:nvPr/>
        </p:nvSpPr>
        <p:spPr bwMode="auto">
          <a:xfrm>
            <a:off x="2382163" y="650776"/>
            <a:ext cx="46462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 dirty="0">
                <a:solidFill>
                  <a:srgbClr val="CC0000"/>
                </a:solidFill>
              </a:rPr>
              <a:t>NOMENCLATURA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52"/>
          <p:cNvSpPr>
            <a:spLocks noChangeArrowheads="1"/>
          </p:cNvSpPr>
          <p:nvPr/>
        </p:nvSpPr>
        <p:spPr bwMode="auto">
          <a:xfrm>
            <a:off x="192088" y="3573735"/>
            <a:ext cx="8785225" cy="3095625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99331" name="Text Box 24"/>
          <p:cNvSpPr txBox="1">
            <a:spLocks noChangeArrowheads="1"/>
          </p:cNvSpPr>
          <p:nvPr/>
        </p:nvSpPr>
        <p:spPr bwMode="auto">
          <a:xfrm>
            <a:off x="5431906" y="560874"/>
            <a:ext cx="2737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 b="0" dirty="0">
                <a:solidFill>
                  <a:srgbClr val="CC0000"/>
                </a:solidFill>
              </a:rPr>
              <a:t>VARIANTE</a:t>
            </a:r>
          </a:p>
        </p:txBody>
      </p:sp>
      <p:sp>
        <p:nvSpPr>
          <p:cNvPr id="99333" name="Text Box 33"/>
          <p:cNvSpPr txBox="1">
            <a:spLocks noChangeArrowheads="1"/>
          </p:cNvSpPr>
          <p:nvPr/>
        </p:nvSpPr>
        <p:spPr bwMode="auto">
          <a:xfrm>
            <a:off x="442913" y="1315467"/>
            <a:ext cx="8305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È RAPPRESENTATA 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DA CEPPI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CHE ALL’INTERNO DEL MEDESIMO SOTTOTIPO POCO SI DISCOSTANO TRA LORO NELLE SEQUENZE AA DELLA HA E NA</a:t>
            </a:r>
          </a:p>
        </p:txBody>
      </p:sp>
      <p:sp>
        <p:nvSpPr>
          <p:cNvPr id="99335" name="Rectangle 38"/>
          <p:cNvSpPr>
            <a:spLocks noChangeArrowheads="1"/>
          </p:cNvSpPr>
          <p:nvPr/>
        </p:nvSpPr>
        <p:spPr bwMode="auto">
          <a:xfrm>
            <a:off x="323850" y="3702893"/>
            <a:ext cx="2462213" cy="579438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>
                <a:solidFill>
                  <a:srgbClr val="000066"/>
                </a:solidFill>
                <a:latin typeface="Lucida Console" panose="020B0609040504020204" pitchFamily="49" charset="0"/>
              </a:rPr>
              <a:t>SIEROTIPO</a:t>
            </a:r>
          </a:p>
        </p:txBody>
      </p:sp>
      <p:sp>
        <p:nvSpPr>
          <p:cNvPr id="99336" name="WordArt 44"/>
          <p:cNvSpPr>
            <a:spLocks noChangeArrowheads="1" noChangeShapeType="1" noTextEdit="1"/>
          </p:cNvSpPr>
          <p:nvPr/>
        </p:nvSpPr>
        <p:spPr bwMode="auto">
          <a:xfrm>
            <a:off x="3095625" y="3645743"/>
            <a:ext cx="7556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9337" name="WordArt 47"/>
          <p:cNvSpPr>
            <a:spLocks noChangeArrowheads="1" noChangeShapeType="1" noTextEdit="1"/>
          </p:cNvSpPr>
          <p:nvPr/>
        </p:nvSpPr>
        <p:spPr bwMode="auto">
          <a:xfrm>
            <a:off x="4572000" y="4563318"/>
            <a:ext cx="4321175" cy="8112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H7N7, H3N2, H2N2, H5N1,...</a:t>
            </a:r>
          </a:p>
        </p:txBody>
      </p:sp>
      <p:sp>
        <p:nvSpPr>
          <p:cNvPr id="99338" name="AutoShape 48"/>
          <p:cNvSpPr>
            <a:spLocks noChangeArrowheads="1"/>
          </p:cNvSpPr>
          <p:nvPr/>
        </p:nvSpPr>
        <p:spPr bwMode="auto">
          <a:xfrm>
            <a:off x="5651500" y="5301506"/>
            <a:ext cx="792163" cy="57626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5E765E"/>
              </a:gs>
              <a:gs pos="100000">
                <a:srgbClr val="CCFFCC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99339" name="WordArt 49"/>
          <p:cNvSpPr>
            <a:spLocks noChangeArrowheads="1" noChangeShapeType="1" noTextEdit="1"/>
          </p:cNvSpPr>
          <p:nvPr/>
        </p:nvSpPr>
        <p:spPr bwMode="auto">
          <a:xfrm>
            <a:off x="5148263" y="6022231"/>
            <a:ext cx="3024187" cy="4048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OSLO, SINGAPORE, CALIFORNIA</a:t>
            </a:r>
          </a:p>
        </p:txBody>
      </p:sp>
      <p:sp>
        <p:nvSpPr>
          <p:cNvPr id="99340" name="Rectangle 50"/>
          <p:cNvSpPr>
            <a:spLocks noChangeArrowheads="1"/>
          </p:cNvSpPr>
          <p:nvPr/>
        </p:nvSpPr>
        <p:spPr bwMode="auto">
          <a:xfrm>
            <a:off x="2124075" y="4710956"/>
            <a:ext cx="2160588" cy="519112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rgbClr val="000066"/>
                </a:solidFill>
                <a:latin typeface="Lucida Console" panose="020B0609040504020204" pitchFamily="49" charset="0"/>
              </a:rPr>
              <a:t>SOTTOTIPO</a:t>
            </a:r>
          </a:p>
        </p:txBody>
      </p:sp>
      <p:sp>
        <p:nvSpPr>
          <p:cNvPr id="99341" name="Rectangle 51"/>
          <p:cNvSpPr>
            <a:spLocks noChangeArrowheads="1"/>
          </p:cNvSpPr>
          <p:nvPr/>
        </p:nvSpPr>
        <p:spPr bwMode="auto">
          <a:xfrm>
            <a:off x="2555875" y="5806331"/>
            <a:ext cx="2462213" cy="519112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rgbClr val="000066"/>
                </a:solidFill>
                <a:latin typeface="Lucida Console" panose="020B0609040504020204" pitchFamily="49" charset="0"/>
              </a:rPr>
              <a:t>VARIANTE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02" name="Oval 42"/>
          <p:cNvSpPr>
            <a:spLocks noChangeArrowheads="1"/>
          </p:cNvSpPr>
          <p:nvPr/>
        </p:nvSpPr>
        <p:spPr bwMode="auto">
          <a:xfrm>
            <a:off x="3995738" y="2205038"/>
            <a:ext cx="2952750" cy="93662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outerShdw dist="68392" dir="1308085" algn="ctr" rotWithShape="0">
              <a:srgbClr val="008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43" name="Text Box 39"/>
          <p:cNvSpPr txBox="1">
            <a:spLocks noChangeArrowheads="1"/>
          </p:cNvSpPr>
          <p:nvPr/>
        </p:nvSpPr>
        <p:spPr bwMode="auto">
          <a:xfrm>
            <a:off x="2293649" y="476672"/>
            <a:ext cx="422256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INFLUENZAVIRUS</a:t>
            </a:r>
            <a:endParaRPr lang="it-IT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44" name="WordArt 40" descr="Carta"/>
          <p:cNvSpPr>
            <a:spLocks noChangeArrowheads="1" noChangeShapeType="1" noTextEdit="1"/>
          </p:cNvSpPr>
          <p:nvPr/>
        </p:nvSpPr>
        <p:spPr bwMode="auto">
          <a:xfrm>
            <a:off x="6954882" y="404664"/>
            <a:ext cx="936625" cy="882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458081" dir="13432602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4345" name="Text Box 41"/>
          <p:cNvSpPr txBox="1">
            <a:spLocks noChangeArrowheads="1"/>
          </p:cNvSpPr>
          <p:nvPr/>
        </p:nvSpPr>
        <p:spPr bwMode="auto">
          <a:xfrm>
            <a:off x="2169800" y="2633519"/>
            <a:ext cx="47527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sz="3600" dirty="0">
                <a:latin typeface="Calibri" panose="020F0502020204030204" pitchFamily="34" charset="0"/>
                <a:cs typeface="Calibri" panose="020F0502020204030204" pitchFamily="34" charset="0"/>
              </a:rPr>
              <a:t>FACILMENTE </a:t>
            </a:r>
            <a:r>
              <a:rPr lang="it-IT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MUTEVOLI</a:t>
            </a:r>
          </a:p>
        </p:txBody>
      </p:sp>
      <p:sp>
        <p:nvSpPr>
          <p:cNvPr id="14346" name="Text Box 43"/>
          <p:cNvSpPr txBox="1">
            <a:spLocks noChangeArrowheads="1"/>
          </p:cNvSpPr>
          <p:nvPr/>
        </p:nvSpPr>
        <p:spPr bwMode="auto">
          <a:xfrm>
            <a:off x="2241337" y="3622675"/>
            <a:ext cx="3642151" cy="5847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sz="3200">
                <a:latin typeface="Calibri" panose="020F0502020204030204" pitchFamily="34" charset="0"/>
                <a:cs typeface="Calibri" panose="020F0502020204030204" pitchFamily="34" charset="0"/>
              </a:rPr>
              <a:t>MUTAZIONI MINORI</a:t>
            </a:r>
          </a:p>
        </p:txBody>
      </p:sp>
      <p:sp>
        <p:nvSpPr>
          <p:cNvPr id="14347" name="Text Box 44"/>
          <p:cNvSpPr txBox="1">
            <a:spLocks noChangeArrowheads="1"/>
          </p:cNvSpPr>
          <p:nvPr/>
        </p:nvSpPr>
        <p:spPr bwMode="auto">
          <a:xfrm>
            <a:off x="1546888" y="5013325"/>
            <a:ext cx="4137286" cy="5847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sz="3200">
                <a:latin typeface="Calibri" panose="020F0502020204030204" pitchFamily="34" charset="0"/>
                <a:cs typeface="Calibri" panose="020F0502020204030204" pitchFamily="34" charset="0"/>
              </a:rPr>
              <a:t>MUTAZIONI MAGGIORI</a:t>
            </a:r>
          </a:p>
        </p:txBody>
      </p:sp>
      <p:sp>
        <p:nvSpPr>
          <p:cNvPr id="14348" name="WordArt 46"/>
          <p:cNvSpPr>
            <a:spLocks noChangeArrowheads="1" noChangeShapeType="1" noTextEdit="1"/>
          </p:cNvSpPr>
          <p:nvPr/>
        </p:nvSpPr>
        <p:spPr bwMode="auto">
          <a:xfrm>
            <a:off x="6372225" y="3429000"/>
            <a:ext cx="2232025" cy="1079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chemeClr val="tx1">
                      <a:alpha val="79999"/>
                    </a:schemeClr>
                  </a:outerShdw>
                </a:effectLst>
                <a:latin typeface="Arial Black" panose="020B0A04020102020204" pitchFamily="34" charset="0"/>
              </a:rPr>
              <a:t>DRIFT</a:t>
            </a:r>
          </a:p>
        </p:txBody>
      </p:sp>
      <p:sp>
        <p:nvSpPr>
          <p:cNvPr id="14349" name="WordArt 47"/>
          <p:cNvSpPr>
            <a:spLocks noChangeArrowheads="1" noChangeShapeType="1" noTextEdit="1"/>
          </p:cNvSpPr>
          <p:nvPr/>
        </p:nvSpPr>
        <p:spPr bwMode="auto">
          <a:xfrm>
            <a:off x="6083300" y="5087938"/>
            <a:ext cx="2246313" cy="1079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chemeClr val="tx1">
                      <a:alpha val="79999"/>
                    </a:schemeClr>
                  </a:outerShdw>
                </a:effectLst>
                <a:latin typeface="Arial Black" panose="020B0A04020102020204" pitchFamily="34" charset="0"/>
              </a:rPr>
              <a:t>SHIFT</a:t>
            </a:r>
          </a:p>
        </p:txBody>
      </p:sp>
      <p:sp>
        <p:nvSpPr>
          <p:cNvPr id="14350" name="WordArt 50" descr="Carta"/>
          <p:cNvSpPr>
            <a:spLocks noChangeArrowheads="1" noChangeShapeType="1" noTextEdit="1"/>
          </p:cNvSpPr>
          <p:nvPr/>
        </p:nvSpPr>
        <p:spPr bwMode="auto">
          <a:xfrm>
            <a:off x="1331913" y="3789363"/>
            <a:ext cx="360362" cy="306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53455" dir="12266637" sx="125000" sy="125000" algn="tl" rotWithShape="0">
                    <a:srgbClr val="C7DFD3">
                      <a:alpha val="79999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351" name="WordArt 51" descr="Carta"/>
          <p:cNvSpPr>
            <a:spLocks noChangeArrowheads="1" noChangeShapeType="1" noTextEdit="1"/>
          </p:cNvSpPr>
          <p:nvPr/>
        </p:nvSpPr>
        <p:spPr bwMode="auto">
          <a:xfrm>
            <a:off x="611188" y="5157788"/>
            <a:ext cx="360362" cy="306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53455" dir="12266637" sx="125000" sy="125000" algn="tl" rotWithShape="0">
                    <a:srgbClr val="C7DFD3">
                      <a:alpha val="79999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971550" y="1340768"/>
            <a:ext cx="709496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VARIABILITÀ 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DEI VIRUS </a:t>
            </a:r>
            <a:r>
              <a:rPr lang="it-IT" alt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INFLUENZALI:</a:t>
            </a:r>
            <a:endParaRPr lang="it-IT" alt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MECCANISMI MOLECOLARI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2399075" y="5535219"/>
            <a:ext cx="24411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0" dirty="0">
                <a:latin typeface="Calibri" panose="020F0502020204030204" pitchFamily="34" charset="0"/>
                <a:cs typeface="Calibri" panose="020F0502020204030204" pitchFamily="34" charset="0"/>
              </a:rPr>
              <a:t>RIASSORTIMENTO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2394940" y="4144316"/>
            <a:ext cx="33495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0" dirty="0">
                <a:latin typeface="Calibri" panose="020F0502020204030204" pitchFamily="34" charset="0"/>
                <a:cs typeface="Calibri" panose="020F0502020204030204" pitchFamily="34" charset="0"/>
              </a:rPr>
              <a:t>MUTAZIONI PUNTIFORMI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2341556" y="6279703"/>
            <a:ext cx="44592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i="1">
                <a:latin typeface="Calibri" panose="020F0502020204030204" pitchFamily="34" charset="0"/>
                <a:cs typeface="Calibri" panose="020F0502020204030204" pitchFamily="34" charset="0"/>
              </a:rPr>
              <a:t>“MODIFICARSI PER RIEMERGERE”</a:t>
            </a:r>
          </a:p>
        </p:txBody>
      </p:sp>
    </p:spTree>
    <p:extLst>
      <p:ext uri="{BB962C8B-B14F-4D97-AF65-F5344CB8AC3E}">
        <p14:creationId xmlns:p14="http://schemas.microsoft.com/office/powerpoint/2010/main" val="142213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Text Box 4"/>
          <p:cNvSpPr txBox="1">
            <a:spLocks noChangeArrowheads="1"/>
          </p:cNvSpPr>
          <p:nvPr/>
        </p:nvSpPr>
        <p:spPr bwMode="auto">
          <a:xfrm>
            <a:off x="562971" y="1946387"/>
            <a:ext cx="72478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it-IT" alt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OSSERVABILE A LUNGHI INTERVALLI DI TEMPO</a:t>
            </a:r>
          </a:p>
        </p:txBody>
      </p:sp>
      <p:sp>
        <p:nvSpPr>
          <p:cNvPr id="101380" name="Text Box 5"/>
          <p:cNvSpPr txBox="1">
            <a:spLocks noChangeArrowheads="1"/>
          </p:cNvSpPr>
          <p:nvPr/>
        </p:nvSpPr>
        <p:spPr bwMode="auto">
          <a:xfrm>
            <a:off x="1687779" y="3536117"/>
            <a:ext cx="6542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 </a:t>
            </a:r>
            <a:r>
              <a:rPr lang="it-IT" alt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it-IT" alt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 più </a:t>
            </a:r>
            <a:r>
              <a:rPr lang="it-IT" alt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SOTTOTIPI DIVERSI </a:t>
            </a:r>
            <a:r>
              <a:rPr lang="it-IT" alt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 </a:t>
            </a:r>
            <a:r>
              <a:rPr lang="it-IT" alt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HA </a:t>
            </a:r>
            <a:r>
              <a:rPr lang="it-IT" alt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it-IT" alt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</a:p>
        </p:txBody>
      </p:sp>
      <p:sp>
        <p:nvSpPr>
          <p:cNvPr id="101381" name="Text Box 14"/>
          <p:cNvSpPr txBox="1">
            <a:spLocks noChangeArrowheads="1"/>
          </p:cNvSpPr>
          <p:nvPr/>
        </p:nvSpPr>
        <p:spPr bwMode="auto">
          <a:xfrm>
            <a:off x="2484239" y="4510211"/>
            <a:ext cx="5760169" cy="579438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>
                <a:latin typeface="Calibri" panose="020F0502020204030204" pitchFamily="34" charset="0"/>
                <a:cs typeface="Calibri" panose="020F0502020204030204" pitchFamily="34" charset="0"/>
              </a:rPr>
              <a:t>SOSTITUZIONE TOTALE HA o NA</a:t>
            </a:r>
            <a:endParaRPr lang="it-IT" altLang="it-IT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382" name="Text Box 16"/>
          <p:cNvSpPr txBox="1">
            <a:spLocks noChangeArrowheads="1"/>
          </p:cNvSpPr>
          <p:nvPr/>
        </p:nvSpPr>
        <p:spPr bwMode="auto">
          <a:xfrm>
            <a:off x="871963" y="2708920"/>
            <a:ext cx="7537450" cy="733425"/>
          </a:xfrm>
          <a:prstGeom prst="rect">
            <a:avLst/>
          </a:prstGeom>
          <a:noFill/>
          <a:ln w="317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99FF"/>
              </a:buClr>
              <a:buFont typeface="Wingdings" panose="05000000000000000000" pitchFamily="2" charset="2"/>
              <a:buNone/>
            </a:pPr>
            <a:r>
              <a:rPr lang="it-IT" alt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RIASSORTIMENTO GENICO                                                                                                                                    </a:t>
            </a:r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147829" y="428424"/>
            <a:ext cx="45288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ANTIGENIC SHIFT</a:t>
            </a:r>
          </a:p>
        </p:txBody>
      </p:sp>
      <p:sp>
        <p:nvSpPr>
          <p:cNvPr id="101386" name="AutoShape 6"/>
          <p:cNvSpPr>
            <a:spLocks noChangeArrowheads="1"/>
          </p:cNvSpPr>
          <p:nvPr/>
        </p:nvSpPr>
        <p:spPr bwMode="auto">
          <a:xfrm>
            <a:off x="1574031" y="4070424"/>
            <a:ext cx="838200" cy="1066800"/>
          </a:xfrm>
          <a:prstGeom prst="curvedRightArrow">
            <a:avLst>
              <a:gd name="adj1" fmla="val 0"/>
              <a:gd name="adj2" fmla="val 50909"/>
              <a:gd name="adj3" fmla="val 33333"/>
            </a:avLst>
          </a:prstGeom>
          <a:noFill/>
          <a:ln>
            <a:solidFill>
              <a:schemeClr val="tx1"/>
            </a:solidFill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388" name="Text Box 24"/>
          <p:cNvSpPr txBox="1">
            <a:spLocks noChangeArrowheads="1"/>
          </p:cNvSpPr>
          <p:nvPr/>
        </p:nvSpPr>
        <p:spPr bwMode="auto">
          <a:xfrm>
            <a:off x="1835696" y="5301208"/>
            <a:ext cx="544168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VIRUS ANTIGENICAMENTE DISTINTI </a:t>
            </a:r>
          </a:p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DA QUELLI IN CIRCOLAZIONE</a:t>
            </a:r>
          </a:p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NELLA </a:t>
            </a:r>
            <a:r>
              <a:rPr lang="it-IT" alt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EPIDEMIA PRECEDENTE</a:t>
            </a:r>
          </a:p>
        </p:txBody>
      </p:sp>
      <p:sp>
        <p:nvSpPr>
          <p:cNvPr id="101389" name="Oval 27"/>
          <p:cNvSpPr>
            <a:spLocks noChangeArrowheads="1"/>
          </p:cNvSpPr>
          <p:nvPr/>
        </p:nvSpPr>
        <p:spPr bwMode="auto">
          <a:xfrm>
            <a:off x="6515571" y="4488036"/>
            <a:ext cx="720725" cy="649188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390" name="Oval 28"/>
          <p:cNvSpPr>
            <a:spLocks noChangeArrowheads="1"/>
          </p:cNvSpPr>
          <p:nvPr/>
        </p:nvSpPr>
        <p:spPr bwMode="auto">
          <a:xfrm>
            <a:off x="7380312" y="4488036"/>
            <a:ext cx="720725" cy="649188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391" name="Rectangle 29"/>
          <p:cNvSpPr>
            <a:spLocks noChangeArrowheads="1"/>
          </p:cNvSpPr>
          <p:nvPr/>
        </p:nvSpPr>
        <p:spPr bwMode="auto">
          <a:xfrm>
            <a:off x="1662097" y="5301208"/>
            <a:ext cx="5689600" cy="461665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4707337" y="1139259"/>
            <a:ext cx="39109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3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SALTO ANTIGENICO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4"/>
          <p:cNvSpPr txBox="1">
            <a:spLocks noChangeArrowheads="1"/>
          </p:cNvSpPr>
          <p:nvPr/>
        </p:nvSpPr>
        <p:spPr bwMode="auto">
          <a:xfrm>
            <a:off x="899592" y="2495798"/>
            <a:ext cx="711797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CON CARATTERISTICHE </a:t>
            </a:r>
            <a:r>
              <a:rPr lang="it-IT" alt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Ag </a:t>
            </a:r>
            <a:endParaRPr lang="it-IT" alt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DIVERSE DAI </a:t>
            </a:r>
            <a:r>
              <a:rPr lang="it-IT" alt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CEPPI ORIGINALI</a:t>
            </a:r>
            <a:endParaRPr lang="it-IT" alt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03" name="Text Box 6"/>
          <p:cNvSpPr txBox="1">
            <a:spLocks noChangeArrowheads="1"/>
          </p:cNvSpPr>
          <p:nvPr/>
        </p:nvSpPr>
        <p:spPr bwMode="auto">
          <a:xfrm>
            <a:off x="1331913" y="1414860"/>
            <a:ext cx="4930517" cy="5847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NUOVO VIRUS (SOTTOTIPO)</a:t>
            </a:r>
          </a:p>
        </p:txBody>
      </p:sp>
      <p:sp>
        <p:nvSpPr>
          <p:cNvPr id="102404" name="AutoShape 10"/>
          <p:cNvSpPr>
            <a:spLocks noChangeArrowheads="1"/>
          </p:cNvSpPr>
          <p:nvPr/>
        </p:nvSpPr>
        <p:spPr bwMode="auto">
          <a:xfrm>
            <a:off x="189706" y="2074367"/>
            <a:ext cx="4535487" cy="2873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2085527" y="485627"/>
            <a:ext cx="498405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CC0000"/>
                </a:solidFill>
                <a:latin typeface="Times New Roman" pitchFamily="18" charset="0"/>
              </a:rPr>
              <a:t>ANTIGENIC</a:t>
            </a:r>
            <a:r>
              <a:rPr lang="it-IT" sz="4400" dirty="0">
                <a:solidFill>
                  <a:srgbClr val="CC0000"/>
                </a:solidFill>
                <a:latin typeface="Times New Roman" pitchFamily="18" charset="0"/>
              </a:rPr>
              <a:t> SHIFT</a:t>
            </a:r>
          </a:p>
        </p:txBody>
      </p:sp>
      <p:sp>
        <p:nvSpPr>
          <p:cNvPr id="102408" name="WordArt 18" descr="Carta"/>
          <p:cNvSpPr>
            <a:spLocks noChangeArrowheads="1" noChangeShapeType="1" noTextEdit="1"/>
          </p:cNvSpPr>
          <p:nvPr/>
        </p:nvSpPr>
        <p:spPr bwMode="auto">
          <a:xfrm>
            <a:off x="755575" y="5156944"/>
            <a:ext cx="6843787" cy="10077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CEPPI PANDEMICI</a:t>
            </a:r>
          </a:p>
        </p:txBody>
      </p:sp>
      <p:sp>
        <p:nvSpPr>
          <p:cNvPr id="102409" name="WordArt 19"/>
          <p:cNvSpPr>
            <a:spLocks noChangeArrowheads="1" noChangeShapeType="1" noTextEdit="1"/>
          </p:cNvSpPr>
          <p:nvPr/>
        </p:nvSpPr>
        <p:spPr bwMode="auto">
          <a:xfrm>
            <a:off x="323850" y="3860800"/>
            <a:ext cx="2133600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r>
              <a:rPr lang="it-IT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PROBABILI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2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909781"/>
              </p:ext>
            </p:extLst>
          </p:nvPr>
        </p:nvGraphicFramePr>
        <p:xfrm>
          <a:off x="4139952" y="908720"/>
          <a:ext cx="4935538" cy="341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8" name="CorelPhotoPaint.Image.6" r:id="rId4" imgW="6453994" imgH="4463125" progId="CorelPhotoPaint.Image.6">
                  <p:embed/>
                </p:oleObj>
              </mc:Choice>
              <mc:Fallback>
                <p:oleObj name="CorelPhotoPaint.Image.6" r:id="rId4" imgW="6453994" imgH="4463125" progId="CorelPhotoPaint.Image.6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908720"/>
                        <a:ext cx="4935538" cy="341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3267626" y="406405"/>
            <a:ext cx="26725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EZIOLOGIA</a:t>
            </a:r>
          </a:p>
        </p:txBody>
      </p:sp>
      <p:sp>
        <p:nvSpPr>
          <p:cNvPr id="81926" name="Oval 17"/>
          <p:cNvSpPr>
            <a:spLocks noChangeArrowheads="1"/>
          </p:cNvSpPr>
          <p:nvPr/>
        </p:nvSpPr>
        <p:spPr bwMode="auto">
          <a:xfrm>
            <a:off x="323850" y="1560513"/>
            <a:ext cx="3429000" cy="1220787"/>
          </a:xfrm>
          <a:prstGeom prst="ellipse">
            <a:avLst/>
          </a:prstGeom>
          <a:noFill/>
          <a:ln w="5715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898" name="Text Box 18"/>
          <p:cNvSpPr txBox="1">
            <a:spLocks noChangeArrowheads="1"/>
          </p:cNvSpPr>
          <p:nvPr/>
        </p:nvSpPr>
        <p:spPr bwMode="auto">
          <a:xfrm>
            <a:off x="710218" y="1841500"/>
            <a:ext cx="2586413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ENVELOPE</a:t>
            </a:r>
          </a:p>
        </p:txBody>
      </p:sp>
      <p:sp>
        <p:nvSpPr>
          <p:cNvPr id="122899" name="Rectangle 19"/>
          <p:cNvSpPr>
            <a:spLocks noChangeArrowheads="1"/>
          </p:cNvSpPr>
          <p:nvPr/>
        </p:nvSpPr>
        <p:spPr bwMode="auto">
          <a:xfrm>
            <a:off x="364904" y="2814638"/>
            <a:ext cx="13260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72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</a:t>
            </a:r>
          </a:p>
        </p:txBody>
      </p:sp>
      <p:sp>
        <p:nvSpPr>
          <p:cNvPr id="122900" name="Rectangle 20"/>
          <p:cNvSpPr>
            <a:spLocks noChangeArrowheads="1"/>
          </p:cNvSpPr>
          <p:nvPr/>
        </p:nvSpPr>
        <p:spPr bwMode="auto">
          <a:xfrm>
            <a:off x="2280893" y="2816225"/>
            <a:ext cx="13516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72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</a:p>
        </p:txBody>
      </p:sp>
      <p:sp>
        <p:nvSpPr>
          <p:cNvPr id="81930" name="Line 21"/>
          <p:cNvSpPr>
            <a:spLocks noChangeShapeType="1"/>
          </p:cNvSpPr>
          <p:nvPr/>
        </p:nvSpPr>
        <p:spPr bwMode="auto">
          <a:xfrm flipH="1">
            <a:off x="1163638" y="2763838"/>
            <a:ext cx="228600" cy="304800"/>
          </a:xfrm>
          <a:prstGeom prst="line">
            <a:avLst/>
          </a:prstGeom>
          <a:noFill/>
          <a:ln w="57150">
            <a:solidFill>
              <a:srgbClr val="993366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31" name="Line 22"/>
          <p:cNvSpPr>
            <a:spLocks noChangeShapeType="1"/>
          </p:cNvSpPr>
          <p:nvPr/>
        </p:nvSpPr>
        <p:spPr bwMode="auto">
          <a:xfrm>
            <a:off x="2535238" y="2763838"/>
            <a:ext cx="228600" cy="304800"/>
          </a:xfrm>
          <a:prstGeom prst="line">
            <a:avLst/>
          </a:prstGeom>
          <a:noFill/>
          <a:ln w="57150">
            <a:solidFill>
              <a:srgbClr val="993366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32" name="Rectangle 32"/>
          <p:cNvSpPr>
            <a:spLocks noChangeArrowheads="1"/>
          </p:cNvSpPr>
          <p:nvPr/>
        </p:nvSpPr>
        <p:spPr bwMode="auto">
          <a:xfrm>
            <a:off x="1042988" y="4212580"/>
            <a:ext cx="36277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Calibri" panose="020F0502020204030204" pitchFamily="34" charset="0"/>
                <a:cs typeface="Calibri" panose="020F0502020204030204" pitchFamily="34" charset="0"/>
              </a:rPr>
              <a:t>MEMBRANA PROTEICA</a:t>
            </a:r>
          </a:p>
        </p:txBody>
      </p:sp>
      <p:sp>
        <p:nvSpPr>
          <p:cNvPr id="81933" name="AutoShape 33"/>
          <p:cNvSpPr>
            <a:spLocks noChangeArrowheads="1"/>
          </p:cNvSpPr>
          <p:nvPr/>
        </p:nvSpPr>
        <p:spPr bwMode="auto">
          <a:xfrm>
            <a:off x="76200" y="4254053"/>
            <a:ext cx="5410200" cy="510778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14" name="Rectangle 34"/>
          <p:cNvSpPr>
            <a:spLocks noChangeArrowheads="1"/>
          </p:cNvSpPr>
          <p:nvPr/>
        </p:nvSpPr>
        <p:spPr bwMode="auto">
          <a:xfrm>
            <a:off x="953" y="4222105"/>
            <a:ext cx="12474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1593903" algn="ctr" rotWithShape="0">
              <a:srgbClr val="99CCFF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6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M1</a:t>
            </a:r>
          </a:p>
        </p:txBody>
      </p:sp>
      <p:sp>
        <p:nvSpPr>
          <p:cNvPr id="81935" name="Rectangle 43"/>
          <p:cNvSpPr>
            <a:spLocks noChangeArrowheads="1"/>
          </p:cNvSpPr>
          <p:nvPr/>
        </p:nvSpPr>
        <p:spPr bwMode="auto">
          <a:xfrm>
            <a:off x="1184275" y="5436543"/>
            <a:ext cx="24481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Calibri" panose="020F0502020204030204" pitchFamily="34" charset="0"/>
                <a:cs typeface="Calibri" panose="020F0502020204030204" pitchFamily="34" charset="0"/>
              </a:rPr>
              <a:t>ION CHANNELS</a:t>
            </a:r>
          </a:p>
        </p:txBody>
      </p:sp>
      <p:sp>
        <p:nvSpPr>
          <p:cNvPr id="81936" name="AutoShape 44"/>
          <p:cNvSpPr>
            <a:spLocks noChangeArrowheads="1"/>
          </p:cNvSpPr>
          <p:nvPr/>
        </p:nvSpPr>
        <p:spPr bwMode="auto">
          <a:xfrm>
            <a:off x="536575" y="5406578"/>
            <a:ext cx="3743325" cy="510778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25" name="Rectangle 45"/>
          <p:cNvSpPr>
            <a:spLocks noChangeArrowheads="1"/>
          </p:cNvSpPr>
          <p:nvPr/>
        </p:nvSpPr>
        <p:spPr bwMode="auto">
          <a:xfrm>
            <a:off x="115253" y="5446068"/>
            <a:ext cx="12474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1593903" algn="ctr" rotWithShape="0">
              <a:srgbClr val="99CCFF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600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M2</a:t>
            </a:r>
          </a:p>
        </p:txBody>
      </p:sp>
      <p:grpSp>
        <p:nvGrpSpPr>
          <p:cNvPr id="81938" name="Group 51"/>
          <p:cNvGrpSpPr>
            <a:grpSpLocks/>
          </p:cNvGrpSpPr>
          <p:nvPr/>
        </p:nvGrpSpPr>
        <p:grpSpPr bwMode="auto">
          <a:xfrm>
            <a:off x="5219700" y="5590530"/>
            <a:ext cx="2592388" cy="931863"/>
            <a:chOff x="83" y="3227"/>
            <a:chExt cx="1927" cy="769"/>
          </a:xfrm>
        </p:grpSpPr>
        <p:sp>
          <p:nvSpPr>
            <p:cNvPr id="122929" name="Text Box 49"/>
            <p:cNvSpPr txBox="1">
              <a:spLocks noChangeArrowheads="1"/>
            </p:cNvSpPr>
            <p:nvPr/>
          </p:nvSpPr>
          <p:spPr bwMode="auto">
            <a:xfrm>
              <a:off x="174" y="3273"/>
              <a:ext cx="1733" cy="57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RNA/1</a:t>
              </a:r>
            </a:p>
            <a:p>
              <a:pPr>
                <a:defRPr/>
              </a:pPr>
              <a:r>
                <a:rPr lang="it-IT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SEGMENTATO</a:t>
              </a:r>
            </a:p>
          </p:txBody>
        </p:sp>
        <p:sp>
          <p:nvSpPr>
            <p:cNvPr id="81944" name="Oval 50"/>
            <p:cNvSpPr>
              <a:spLocks noChangeArrowheads="1"/>
            </p:cNvSpPr>
            <p:nvPr/>
          </p:nvSpPr>
          <p:spPr bwMode="auto">
            <a:xfrm>
              <a:off x="83" y="3227"/>
              <a:ext cx="1927" cy="769"/>
            </a:xfrm>
            <a:prstGeom prst="ellipse">
              <a:avLst/>
            </a:prstGeom>
            <a:noFill/>
            <a:ln w="5715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2939" name="Rectangle 59"/>
          <p:cNvSpPr>
            <a:spLocks noChangeArrowheads="1"/>
          </p:cNvSpPr>
          <p:nvPr/>
        </p:nvSpPr>
        <p:spPr bwMode="auto">
          <a:xfrm>
            <a:off x="4987210" y="4869805"/>
            <a:ext cx="10999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1593903" algn="ctr" rotWithShape="0">
              <a:srgbClr val="99CCFF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600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</a:t>
            </a:r>
          </a:p>
        </p:txBody>
      </p:sp>
      <p:grpSp>
        <p:nvGrpSpPr>
          <p:cNvPr id="81940" name="Group 60"/>
          <p:cNvGrpSpPr>
            <a:grpSpLocks/>
          </p:cNvGrpSpPr>
          <p:nvPr/>
        </p:nvGrpSpPr>
        <p:grpSpPr bwMode="auto">
          <a:xfrm>
            <a:off x="5940425" y="4725343"/>
            <a:ext cx="2592388" cy="865187"/>
            <a:chOff x="83" y="3227"/>
            <a:chExt cx="1927" cy="769"/>
          </a:xfrm>
        </p:grpSpPr>
        <p:sp>
          <p:nvSpPr>
            <p:cNvPr id="122941" name="Text Box 61"/>
            <p:cNvSpPr txBox="1">
              <a:spLocks noChangeArrowheads="1"/>
            </p:cNvSpPr>
            <p:nvPr/>
          </p:nvSpPr>
          <p:spPr bwMode="auto">
            <a:xfrm>
              <a:off x="174" y="3274"/>
              <a:ext cx="1733" cy="62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POLIMERASI</a:t>
              </a:r>
            </a:p>
            <a:p>
              <a:pPr>
                <a:defRPr/>
              </a:pPr>
              <a:r>
                <a:rPr lang="it-IT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PA-PB1-PB2</a:t>
              </a:r>
            </a:p>
          </p:txBody>
        </p:sp>
        <p:sp>
          <p:nvSpPr>
            <p:cNvPr id="81942" name="Oval 62"/>
            <p:cNvSpPr>
              <a:spLocks noChangeArrowheads="1"/>
            </p:cNvSpPr>
            <p:nvPr/>
          </p:nvSpPr>
          <p:spPr bwMode="auto">
            <a:xfrm>
              <a:off x="83" y="3227"/>
              <a:ext cx="1927" cy="769"/>
            </a:xfrm>
            <a:prstGeom prst="ellipse">
              <a:avLst/>
            </a:prstGeom>
            <a:noFill/>
            <a:ln w="5715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Text Box 2"/>
          <p:cNvSpPr txBox="1">
            <a:spLocks noChangeArrowheads="1"/>
          </p:cNvSpPr>
          <p:nvPr/>
        </p:nvSpPr>
        <p:spPr bwMode="auto">
          <a:xfrm>
            <a:off x="3480167" y="619919"/>
            <a:ext cx="48157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CC0000"/>
                </a:solidFill>
                <a:latin typeface="Times New Roman" pitchFamily="18" charset="0"/>
              </a:rPr>
              <a:t>ANTIGENIC SHIFT</a:t>
            </a:r>
          </a:p>
        </p:txBody>
      </p:sp>
      <p:sp>
        <p:nvSpPr>
          <p:cNvPr id="103429" name="Oval 7"/>
          <p:cNvSpPr>
            <a:spLocks noChangeArrowheads="1"/>
          </p:cNvSpPr>
          <p:nvPr/>
        </p:nvSpPr>
        <p:spPr bwMode="auto">
          <a:xfrm>
            <a:off x="6838950" y="3435350"/>
            <a:ext cx="1109663" cy="11096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pic>
        <p:nvPicPr>
          <p:cNvPr id="103430" name="Picture 8" descr="pic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8" y="2128838"/>
            <a:ext cx="3046412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1" name="Oval 9"/>
          <p:cNvSpPr>
            <a:spLocks noChangeArrowheads="1"/>
          </p:cNvSpPr>
          <p:nvPr/>
        </p:nvSpPr>
        <p:spPr bwMode="auto">
          <a:xfrm>
            <a:off x="981075" y="4100513"/>
            <a:ext cx="777875" cy="7778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03432" name="Oval 10"/>
          <p:cNvSpPr>
            <a:spLocks noChangeArrowheads="1"/>
          </p:cNvSpPr>
          <p:nvPr/>
        </p:nvSpPr>
        <p:spPr bwMode="auto">
          <a:xfrm>
            <a:off x="3222625" y="4100513"/>
            <a:ext cx="860425" cy="8604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288779" name="AutoShape 11"/>
          <p:cNvSpPr>
            <a:spLocks noChangeArrowheads="1"/>
          </p:cNvSpPr>
          <p:nvPr/>
        </p:nvSpPr>
        <p:spPr bwMode="auto">
          <a:xfrm>
            <a:off x="4757738" y="4235450"/>
            <a:ext cx="1109662" cy="749300"/>
          </a:xfrm>
          <a:prstGeom prst="rightArrow">
            <a:avLst>
              <a:gd name="adj1" fmla="val 50000"/>
              <a:gd name="adj2" fmla="val 55398"/>
            </a:avLst>
          </a:prstGeom>
          <a:gradFill rotWithShape="0">
            <a:gsLst>
              <a:gs pos="0">
                <a:schemeClr val="folHlink">
                  <a:gamma/>
                  <a:shade val="2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103434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035A5"/>
              </a:clrFrom>
              <a:clrTo>
                <a:srgbClr val="1035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1" t="2271" r="8315" b="5513"/>
          <a:stretch>
            <a:fillRect/>
          </a:stretch>
        </p:blipFill>
        <p:spPr bwMode="auto">
          <a:xfrm>
            <a:off x="8193088" y="1649413"/>
            <a:ext cx="792162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5" name="Picture 15" descr="pic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3368675"/>
            <a:ext cx="47085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6" name="Oval 16"/>
          <p:cNvSpPr>
            <a:spLocks noChangeArrowheads="1"/>
          </p:cNvSpPr>
          <p:nvPr/>
        </p:nvSpPr>
        <p:spPr bwMode="auto">
          <a:xfrm>
            <a:off x="6838950" y="3435350"/>
            <a:ext cx="1109663" cy="11096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pic>
        <p:nvPicPr>
          <p:cNvPr id="103437" name="Picture 17" descr="pic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8" y="2128838"/>
            <a:ext cx="3046412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8" name="Oval 18"/>
          <p:cNvSpPr>
            <a:spLocks noChangeArrowheads="1"/>
          </p:cNvSpPr>
          <p:nvPr/>
        </p:nvSpPr>
        <p:spPr bwMode="auto">
          <a:xfrm>
            <a:off x="981075" y="4100513"/>
            <a:ext cx="777875" cy="7778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03439" name="Oval 19"/>
          <p:cNvSpPr>
            <a:spLocks noChangeArrowheads="1"/>
          </p:cNvSpPr>
          <p:nvPr/>
        </p:nvSpPr>
        <p:spPr bwMode="auto">
          <a:xfrm>
            <a:off x="3222625" y="4100513"/>
            <a:ext cx="860425" cy="8604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03440" name="AutoShape 20"/>
          <p:cNvSpPr>
            <a:spLocks noChangeArrowheads="1"/>
          </p:cNvSpPr>
          <p:nvPr/>
        </p:nvSpPr>
        <p:spPr bwMode="auto">
          <a:xfrm>
            <a:off x="4681538" y="4235450"/>
            <a:ext cx="1109662" cy="749300"/>
          </a:xfrm>
          <a:prstGeom prst="rightArrow">
            <a:avLst>
              <a:gd name="adj1" fmla="val 50000"/>
              <a:gd name="adj2" fmla="val 55398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pic>
        <p:nvPicPr>
          <p:cNvPr id="103441" name="Picture 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035A5"/>
              </a:clrFrom>
              <a:clrTo>
                <a:srgbClr val="1035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1" t="2271" r="8315" b="5513"/>
          <a:stretch>
            <a:fillRect/>
          </a:stretch>
        </p:blipFill>
        <p:spPr bwMode="auto">
          <a:xfrm>
            <a:off x="8193088" y="1649413"/>
            <a:ext cx="792162" cy="1031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42" name="Picture 24" descr="pic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3368675"/>
            <a:ext cx="47085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596792" y="1124744"/>
            <a:ext cx="41259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DERIVA ANTIGENICA</a:t>
            </a: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2172081" y="488866"/>
            <a:ext cx="48718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CC0000"/>
                </a:solidFill>
                <a:latin typeface="Times New Roman" pitchFamily="18" charset="0"/>
              </a:rPr>
              <a:t>ANTIGENIC DRIFT</a:t>
            </a:r>
          </a:p>
        </p:txBody>
      </p:sp>
      <p:sp>
        <p:nvSpPr>
          <p:cNvPr id="104454" name="Text Box 20"/>
          <p:cNvSpPr txBox="1">
            <a:spLocks noChangeArrowheads="1"/>
          </p:cNvSpPr>
          <p:nvPr/>
        </p:nvSpPr>
        <p:spPr bwMode="auto">
          <a:xfrm>
            <a:off x="738470" y="1689894"/>
            <a:ext cx="71633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FENOMENO MUTAZIONALE FREQUENTE</a:t>
            </a:r>
          </a:p>
        </p:txBody>
      </p:sp>
      <p:sp>
        <p:nvSpPr>
          <p:cNvPr id="104455" name="Text Box 21"/>
          <p:cNvSpPr txBox="1">
            <a:spLocks noChangeArrowheads="1"/>
          </p:cNvSpPr>
          <p:nvPr/>
        </p:nvSpPr>
        <p:spPr bwMode="auto">
          <a:xfrm>
            <a:off x="1575272" y="2410746"/>
            <a:ext cx="58556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0" dirty="0">
                <a:latin typeface="Calibri" panose="020F0502020204030204" pitchFamily="34" charset="0"/>
                <a:cs typeface="Calibri" panose="020F0502020204030204" pitchFamily="34" charset="0"/>
              </a:rPr>
              <a:t>MODESTE VARIAZIONI aa HA e NA</a:t>
            </a:r>
            <a:endParaRPr lang="it-IT" altLang="it-IT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456" name="WordArt 22"/>
          <p:cNvSpPr>
            <a:spLocks noChangeArrowheads="1" noChangeShapeType="1" noTextEdit="1"/>
          </p:cNvSpPr>
          <p:nvPr/>
        </p:nvSpPr>
        <p:spPr bwMode="auto">
          <a:xfrm>
            <a:off x="1403648" y="3284984"/>
            <a:ext cx="2735263" cy="10080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 dirty="0">
                <a:solidFill>
                  <a:srgbClr val="FF990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VARIANTI</a:t>
            </a:r>
          </a:p>
        </p:txBody>
      </p:sp>
      <p:sp>
        <p:nvSpPr>
          <p:cNvPr id="104457" name="Text Box 26"/>
          <p:cNvSpPr txBox="1">
            <a:spLocks noChangeArrowheads="1"/>
          </p:cNvSpPr>
          <p:nvPr/>
        </p:nvSpPr>
        <p:spPr bwMode="auto">
          <a:xfrm>
            <a:off x="4608004" y="3307494"/>
            <a:ext cx="3914149" cy="954107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ELEVATA OMOLOGIA CON</a:t>
            </a:r>
          </a:p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STIPITE INIZIALE</a:t>
            </a: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179512" y="4531643"/>
            <a:ext cx="88569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COMPARSA DI </a:t>
            </a:r>
            <a:r>
              <a:rPr 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CEPPI DIVERSI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DI ANNO IN ANNO</a:t>
            </a:r>
          </a:p>
        </p:txBody>
      </p:sp>
      <p:sp>
        <p:nvSpPr>
          <p:cNvPr id="9" name="WordArt 18" descr="Carta"/>
          <p:cNvSpPr>
            <a:spLocks noChangeArrowheads="1" noChangeShapeType="1" noTextEdit="1"/>
          </p:cNvSpPr>
          <p:nvPr/>
        </p:nvSpPr>
        <p:spPr bwMode="auto">
          <a:xfrm>
            <a:off x="755575" y="5661248"/>
            <a:ext cx="6843787" cy="10077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PICCOLE EPIDEMIE INFLUENZALI</a:t>
            </a:r>
            <a:endParaRPr lang="it-IT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11"/>
          <p:cNvSpPr txBox="1">
            <a:spLocks noChangeArrowheads="1"/>
          </p:cNvSpPr>
          <p:nvPr/>
        </p:nvSpPr>
        <p:spPr bwMode="auto">
          <a:xfrm>
            <a:off x="1602731" y="1600019"/>
            <a:ext cx="58782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it-IT" altLang="it-IT" sz="3600" dirty="0">
                <a:latin typeface="Calibri" panose="020F0502020204030204" pitchFamily="34" charset="0"/>
                <a:cs typeface="Calibri" panose="020F0502020204030204" pitchFamily="34" charset="0"/>
              </a:rPr>
              <a:t>FENOMENO SPONTANEO </a:t>
            </a:r>
          </a:p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3600" dirty="0">
                <a:latin typeface="Calibri" panose="020F0502020204030204" pitchFamily="34" charset="0"/>
                <a:cs typeface="Calibri" panose="020F0502020204030204" pitchFamily="34" charset="0"/>
              </a:rPr>
              <a:t>DA PRESSIONE IMMUNITARIA</a:t>
            </a:r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2105914" y="620688"/>
            <a:ext cx="48718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CC0000"/>
                </a:solidFill>
                <a:latin typeface="Times New Roman" pitchFamily="18" charset="0"/>
              </a:rPr>
              <a:t>ANTIGENIC DRIFT</a:t>
            </a:r>
          </a:p>
        </p:txBody>
      </p:sp>
      <p:sp>
        <p:nvSpPr>
          <p:cNvPr id="105480" name="Rectangle 30"/>
          <p:cNvSpPr>
            <a:spLocks noChangeArrowheads="1"/>
          </p:cNvSpPr>
          <p:nvPr/>
        </p:nvSpPr>
        <p:spPr bwMode="auto">
          <a:xfrm>
            <a:off x="185353" y="4077072"/>
            <a:ext cx="871296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GRAZIE ALLA PRESENZA DI </a:t>
            </a:r>
            <a:r>
              <a:rPr lang="it-IT" alt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</a:t>
            </a:r>
            <a:r>
              <a:rPr lang="it-IT" alt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VS </a:t>
            </a:r>
            <a:r>
              <a:rPr lang="it-IT" alt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VIRUS 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ANTIGENICAMENTE SIMILI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IN UNA PARTE DELLA POPOLAZIONE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Oval 2"/>
          <p:cNvSpPr>
            <a:spLocks noChangeArrowheads="1"/>
          </p:cNvSpPr>
          <p:nvPr/>
        </p:nvSpPr>
        <p:spPr bwMode="auto">
          <a:xfrm>
            <a:off x="6919913" y="1952625"/>
            <a:ext cx="1455737" cy="145573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pic>
        <p:nvPicPr>
          <p:cNvPr id="106499" name="Picture 3" descr="pic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06575"/>
            <a:ext cx="2898775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Oval 4"/>
          <p:cNvSpPr>
            <a:spLocks noChangeArrowheads="1"/>
          </p:cNvSpPr>
          <p:nvPr/>
        </p:nvSpPr>
        <p:spPr bwMode="auto">
          <a:xfrm>
            <a:off x="2752725" y="1855788"/>
            <a:ext cx="1512888" cy="151288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pic>
        <p:nvPicPr>
          <p:cNvPr id="106501" name="Picture 5" descr="pic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3" y="1751013"/>
            <a:ext cx="2960687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2" name="AutoShape 6"/>
          <p:cNvSpPr>
            <a:spLocks noChangeArrowheads="1"/>
          </p:cNvSpPr>
          <p:nvPr/>
        </p:nvSpPr>
        <p:spPr bwMode="auto">
          <a:xfrm>
            <a:off x="5181600" y="3201988"/>
            <a:ext cx="849313" cy="741362"/>
          </a:xfrm>
          <a:prstGeom prst="rightArrow">
            <a:avLst>
              <a:gd name="adj1" fmla="val 50000"/>
              <a:gd name="adj2" fmla="val 42854"/>
            </a:avLst>
          </a:prstGeom>
          <a:gradFill rotWithShape="1">
            <a:gsLst>
              <a:gs pos="0">
                <a:srgbClr val="283643"/>
              </a:gs>
              <a:gs pos="100000">
                <a:srgbClr val="99C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345095" name="Text Box 7"/>
          <p:cNvSpPr txBox="1">
            <a:spLocks noChangeArrowheads="1"/>
          </p:cNvSpPr>
          <p:nvPr/>
        </p:nvSpPr>
        <p:spPr bwMode="auto">
          <a:xfrm>
            <a:off x="622300" y="3094038"/>
            <a:ext cx="8747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tabLst>
                <a:tab pos="1662113" algn="ctr"/>
                <a:tab pos="3770313" algn="ctr"/>
                <a:tab pos="5314950" algn="ctr"/>
                <a:tab pos="6572250" algn="ctr"/>
                <a:tab pos="8293100" algn="ctr"/>
              </a:tabLst>
              <a:defRPr/>
            </a:pPr>
            <a:r>
              <a:rPr lang="en-US" altLang="en-US" sz="22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RNA</a:t>
            </a:r>
          </a:p>
        </p:txBody>
      </p:sp>
      <p:sp>
        <p:nvSpPr>
          <p:cNvPr id="345096" name="Text Box 8"/>
          <p:cNvSpPr txBox="1">
            <a:spLocks noChangeArrowheads="1"/>
          </p:cNvSpPr>
          <p:nvPr/>
        </p:nvSpPr>
        <p:spPr bwMode="auto">
          <a:xfrm>
            <a:off x="106363" y="4046538"/>
            <a:ext cx="1657350" cy="36671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tabLst>
                <a:tab pos="1662113" algn="ctr"/>
                <a:tab pos="3770313" algn="ctr"/>
                <a:tab pos="5314950" algn="ctr"/>
                <a:tab pos="6572250" algn="ctr"/>
                <a:tab pos="8293100" algn="ctr"/>
              </a:tabLst>
              <a:defRPr/>
            </a:pPr>
            <a:r>
              <a:rPr lang="en-US" alt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Emagglutinina</a:t>
            </a:r>
          </a:p>
        </p:txBody>
      </p:sp>
      <p:sp>
        <p:nvSpPr>
          <p:cNvPr id="345097" name="Text Box 9"/>
          <p:cNvSpPr txBox="1">
            <a:spLocks noChangeArrowheads="1"/>
          </p:cNvSpPr>
          <p:nvPr/>
        </p:nvSpPr>
        <p:spPr bwMode="auto">
          <a:xfrm>
            <a:off x="128588" y="4492625"/>
            <a:ext cx="1706562" cy="36671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tabLst>
                <a:tab pos="1662113" algn="ctr"/>
                <a:tab pos="3770313" algn="ctr"/>
                <a:tab pos="5314950" algn="ctr"/>
                <a:tab pos="6572250" algn="ctr"/>
                <a:tab pos="8293100" algn="ctr"/>
              </a:tabLst>
              <a:defRPr/>
            </a:pPr>
            <a:r>
              <a:rPr lang="en-US" alt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Neuraminidasi</a:t>
            </a:r>
          </a:p>
        </p:txBody>
      </p:sp>
      <p:sp>
        <p:nvSpPr>
          <p:cNvPr id="345098" name="Text Box 10"/>
          <p:cNvSpPr txBox="1">
            <a:spLocks noChangeArrowheads="1"/>
          </p:cNvSpPr>
          <p:nvPr/>
        </p:nvSpPr>
        <p:spPr bwMode="auto">
          <a:xfrm>
            <a:off x="960438" y="4903788"/>
            <a:ext cx="1235075" cy="396875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tabLst>
                <a:tab pos="1662113" algn="ctr"/>
                <a:tab pos="3770313" algn="ctr"/>
                <a:tab pos="5314950" algn="ctr"/>
                <a:tab pos="6572250" algn="ctr"/>
                <a:tab pos="8293100" algn="ctr"/>
              </a:tabLst>
              <a:defRPr/>
            </a:pPr>
            <a:r>
              <a:rPr lang="en-US" altLang="en-US" sz="20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Anticorpi</a:t>
            </a:r>
          </a:p>
        </p:txBody>
      </p:sp>
      <p:sp>
        <p:nvSpPr>
          <p:cNvPr id="345099" name="Text Box 11"/>
          <p:cNvSpPr txBox="1">
            <a:spLocks noChangeArrowheads="1"/>
          </p:cNvSpPr>
          <p:nvPr/>
        </p:nvSpPr>
        <p:spPr bwMode="auto">
          <a:xfrm>
            <a:off x="107950" y="5300663"/>
            <a:ext cx="1462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tabLst>
                <a:tab pos="1662113" algn="ctr"/>
                <a:tab pos="3770313" algn="ctr"/>
                <a:tab pos="5314950" algn="ctr"/>
                <a:tab pos="6572250" algn="ctr"/>
                <a:tab pos="8293100" algn="ctr"/>
              </a:tabLst>
              <a:defRPr/>
            </a:pPr>
            <a:r>
              <a:rPr lang="en-US" alt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Acido sialico</a:t>
            </a:r>
          </a:p>
        </p:txBody>
      </p:sp>
      <p:sp>
        <p:nvSpPr>
          <p:cNvPr id="106508" name="Line 12"/>
          <p:cNvSpPr>
            <a:spLocks noChangeShapeType="1"/>
          </p:cNvSpPr>
          <p:nvPr/>
        </p:nvSpPr>
        <p:spPr bwMode="auto">
          <a:xfrm>
            <a:off x="1739900" y="4260850"/>
            <a:ext cx="3635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6509" name="Line 13"/>
          <p:cNvSpPr>
            <a:spLocks noChangeShapeType="1"/>
          </p:cNvSpPr>
          <p:nvPr/>
        </p:nvSpPr>
        <p:spPr bwMode="auto">
          <a:xfrm flipV="1">
            <a:off x="1776413" y="4710113"/>
            <a:ext cx="546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>
            <a:off x="2124075" y="5013325"/>
            <a:ext cx="1192213" cy="15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6511" name="Line 15"/>
          <p:cNvSpPr>
            <a:spLocks noChangeShapeType="1"/>
          </p:cNvSpPr>
          <p:nvPr/>
        </p:nvSpPr>
        <p:spPr bwMode="auto">
          <a:xfrm flipV="1">
            <a:off x="1547813" y="5372100"/>
            <a:ext cx="1649412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106512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1035A5"/>
              </a:clrFrom>
              <a:clrTo>
                <a:srgbClr val="1035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1" t="2271" r="8315" b="5513"/>
          <a:stretch>
            <a:fillRect/>
          </a:stretch>
        </p:blipFill>
        <p:spPr bwMode="auto">
          <a:xfrm>
            <a:off x="401638" y="1641475"/>
            <a:ext cx="1022350" cy="1333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13" name="Line 17"/>
          <p:cNvSpPr>
            <a:spLocks noChangeShapeType="1"/>
          </p:cNvSpPr>
          <p:nvPr/>
        </p:nvSpPr>
        <p:spPr bwMode="auto">
          <a:xfrm>
            <a:off x="1325563" y="3278188"/>
            <a:ext cx="10556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6514" name="Line 18"/>
          <p:cNvSpPr>
            <a:spLocks noChangeShapeType="1"/>
          </p:cNvSpPr>
          <p:nvPr/>
        </p:nvSpPr>
        <p:spPr bwMode="auto">
          <a:xfrm>
            <a:off x="2022475" y="3276600"/>
            <a:ext cx="388938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5107" name="Text Box 19"/>
          <p:cNvSpPr txBox="1">
            <a:spLocks noChangeArrowheads="1"/>
          </p:cNvSpPr>
          <p:nvPr/>
        </p:nvSpPr>
        <p:spPr bwMode="auto">
          <a:xfrm>
            <a:off x="3833189" y="534988"/>
            <a:ext cx="48718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CC0000"/>
                </a:solidFill>
                <a:latin typeface="Times New Roman" pitchFamily="18" charset="0"/>
              </a:rPr>
              <a:t>ANTIGENIC DRIFT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5"/>
          <p:cNvSpPr>
            <a:spLocks noChangeArrowheads="1"/>
          </p:cNvSpPr>
          <p:nvPr/>
        </p:nvSpPr>
        <p:spPr bwMode="auto">
          <a:xfrm>
            <a:off x="395288" y="1557338"/>
            <a:ext cx="66976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pic>
        <p:nvPicPr>
          <p:cNvPr id="10752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8" y="1884363"/>
            <a:ext cx="3810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628775"/>
            <a:ext cx="3802063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25" name="Text Box 11"/>
          <p:cNvSpPr txBox="1">
            <a:spLocks noChangeArrowheads="1"/>
          </p:cNvSpPr>
          <p:nvPr/>
        </p:nvSpPr>
        <p:spPr bwMode="auto">
          <a:xfrm>
            <a:off x="3299677" y="541338"/>
            <a:ext cx="52316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4758" dir="20921404" algn="ctr" rotWithShape="0">
                    <a:srgbClr val="99CCFF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 dirty="0">
                <a:solidFill>
                  <a:srgbClr val="CC0000"/>
                </a:solidFill>
              </a:rPr>
              <a:t>INFLUENZA AVIARE</a:t>
            </a:r>
          </a:p>
        </p:txBody>
      </p:sp>
      <p:sp>
        <p:nvSpPr>
          <p:cNvPr id="107527" name="Rectangle 16"/>
          <p:cNvSpPr>
            <a:spLocks noChangeArrowheads="1"/>
          </p:cNvSpPr>
          <p:nvPr/>
        </p:nvSpPr>
        <p:spPr bwMode="auto">
          <a:xfrm>
            <a:off x="796275" y="4945980"/>
            <a:ext cx="7585075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QUALE RUOLO NELLE PASSATE E NELLE PROBABILI PANDEMIE </a:t>
            </a:r>
            <a:r>
              <a:rPr lang="it-IT" altLang="it-IT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FUTURE?</a:t>
            </a:r>
            <a:endParaRPr lang="it-IT" altLang="it-IT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8"/>
          <p:cNvSpPr>
            <a:spLocks noChangeArrowheads="1"/>
          </p:cNvSpPr>
          <p:nvPr/>
        </p:nvSpPr>
        <p:spPr bwMode="auto">
          <a:xfrm>
            <a:off x="1847850" y="1916113"/>
            <a:ext cx="5473700" cy="1800225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b="1" dirty="0">
              <a:latin typeface="Comic Sans MS" panose="030F0702030302020204" pitchFamily="66" charset="0"/>
            </a:endParaRPr>
          </a:p>
        </p:txBody>
      </p:sp>
      <p:sp>
        <p:nvSpPr>
          <p:cNvPr id="19463" name="Text Box 33"/>
          <p:cNvSpPr txBox="1">
            <a:spLocks noChangeArrowheads="1"/>
          </p:cNvSpPr>
          <p:nvPr/>
        </p:nvSpPr>
        <p:spPr bwMode="auto">
          <a:xfrm>
            <a:off x="3086627" y="1125538"/>
            <a:ext cx="31741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SPECIE AVIARI</a:t>
            </a:r>
          </a:p>
        </p:txBody>
      </p:sp>
      <p:sp>
        <p:nvSpPr>
          <p:cNvPr id="19464" name="WordArt 34"/>
          <p:cNvSpPr>
            <a:spLocks noChangeArrowheads="1" noChangeShapeType="1" noTextEdit="1"/>
          </p:cNvSpPr>
          <p:nvPr/>
        </p:nvSpPr>
        <p:spPr bwMode="auto">
          <a:xfrm>
            <a:off x="1889125" y="1989138"/>
            <a:ext cx="5365750" cy="1616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SERBATOIO</a:t>
            </a:r>
          </a:p>
          <a:p>
            <a:pPr algn="ctr"/>
            <a:r>
              <a:rPr lang="it-IT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DEI VIRUS</a:t>
            </a:r>
          </a:p>
          <a:p>
            <a:pPr algn="ctr"/>
            <a:r>
              <a:rPr lang="it-IT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INFLUENZALI</a:t>
            </a:r>
          </a:p>
        </p:txBody>
      </p:sp>
      <p:pic>
        <p:nvPicPr>
          <p:cNvPr id="19465" name="Picture 37" descr="bird_2.gif - (20K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16113"/>
            <a:ext cx="3230563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38" descr="bird_2.gif - (20K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132013"/>
            <a:ext cx="3230563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39" descr="bird_2.gif - (20K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492375"/>
            <a:ext cx="323056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40" descr="bird_2.gif - (20K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2852738"/>
            <a:ext cx="3230563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41" descr="bird_2.gif - (20K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09850"/>
            <a:ext cx="323056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42" descr="ana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026868"/>
            <a:ext cx="13716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1" name="Text Box 44"/>
          <p:cNvSpPr txBox="1">
            <a:spLocks noChangeArrowheads="1"/>
          </p:cNvSpPr>
          <p:nvPr/>
        </p:nvSpPr>
        <p:spPr bwMode="auto">
          <a:xfrm>
            <a:off x="1187625" y="4737943"/>
            <a:ext cx="6912768" cy="52322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NATURA </a:t>
            </a:r>
            <a:r>
              <a:rPr lang="it-IT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AVIRULENTA DELL’INFEZIONE</a:t>
            </a:r>
            <a:endParaRPr lang="it-IT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72" name="Text Box 45"/>
          <p:cNvSpPr txBox="1">
            <a:spLocks noChangeArrowheads="1"/>
          </p:cNvSpPr>
          <p:nvPr/>
        </p:nvSpPr>
        <p:spPr bwMode="auto">
          <a:xfrm>
            <a:off x="1889126" y="5439107"/>
            <a:ext cx="6067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POSSIBILE </a:t>
            </a:r>
            <a:r>
              <a:rPr lang="it-IT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ADATTAMENTO DEL 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VIRUS</a:t>
            </a:r>
          </a:p>
        </p:txBody>
      </p:sp>
      <p:pic>
        <p:nvPicPr>
          <p:cNvPr id="19473" name="Picture 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" y="360436"/>
            <a:ext cx="11525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41" name="AutoShape 49"/>
          <p:cNvSpPr>
            <a:spLocks noChangeArrowheads="1"/>
          </p:cNvSpPr>
          <p:nvPr/>
        </p:nvSpPr>
        <p:spPr bwMode="auto">
          <a:xfrm>
            <a:off x="395536" y="5228902"/>
            <a:ext cx="1379110" cy="720725"/>
          </a:xfrm>
          <a:prstGeom prst="curvedRightArrow">
            <a:avLst>
              <a:gd name="adj1" fmla="val 20000"/>
              <a:gd name="adj2" fmla="val 40000"/>
              <a:gd name="adj3" fmla="val 9823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818013" y="488866"/>
            <a:ext cx="500245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4758" dir="20921404" algn="ctr" rotWithShape="0">
                    <a:srgbClr val="99CCFF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 b="0" dirty="0">
                <a:solidFill>
                  <a:srgbClr val="CC0000"/>
                </a:solidFill>
                <a:latin typeface="Times New Roman" panose="02020603050405020304" pitchFamily="18" charset="0"/>
              </a:rPr>
              <a:t>INFLUENZA AVIARE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382008" y="6154712"/>
            <a:ext cx="6524001" cy="52322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it-IT" altLang="it-IT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BASSISSIMO GRADO DI VARIABILITÀ</a:t>
            </a:r>
            <a:endParaRPr lang="it-IT" altLang="it-IT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1259681" y="3861127"/>
            <a:ext cx="66246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E41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ctr" eaLnBrk="1" hangingPunct="1">
              <a:spcBef>
                <a:spcPct val="0"/>
              </a:spcBef>
              <a:buClr>
                <a:srgbClr val="FF99FF"/>
              </a:buClr>
              <a:buFont typeface="Wingdings" panose="05000000000000000000" pitchFamily="2" charset="2"/>
              <a:buNone/>
            </a:pPr>
            <a:r>
              <a:rPr lang="it-IT" altLang="it-IT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Tutti i sottotipi noti dei virus influenzali</a:t>
            </a:r>
            <a:endParaRPr lang="it-IT" altLang="it-IT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9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/>
          <p:cNvSpPr>
            <a:spLocks noChangeArrowheads="1"/>
          </p:cNvSpPr>
          <p:nvPr/>
        </p:nvSpPr>
        <p:spPr bwMode="auto">
          <a:xfrm>
            <a:off x="1447800" y="5715000"/>
            <a:ext cx="76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09572" name="Rectangle 3"/>
          <p:cNvSpPr>
            <a:spLocks noChangeArrowheads="1"/>
          </p:cNvSpPr>
          <p:nvPr/>
        </p:nvSpPr>
        <p:spPr bwMode="auto">
          <a:xfrm>
            <a:off x="1295400" y="5715000"/>
            <a:ext cx="76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pic>
        <p:nvPicPr>
          <p:cNvPr id="109573" name="Picture 4" descr="p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"/>
            <a:ext cx="20574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4" name="Picture 5" descr="F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08038"/>
            <a:ext cx="20621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5" name="Picture 6" descr="anat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09850"/>
            <a:ext cx="13716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6" name="Picture 7" descr="hor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743450"/>
            <a:ext cx="2286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7" name="AutoShape 8"/>
          <p:cNvSpPr>
            <a:spLocks noChangeArrowheads="1"/>
          </p:cNvSpPr>
          <p:nvPr/>
        </p:nvSpPr>
        <p:spPr bwMode="auto">
          <a:xfrm rot="-2749812">
            <a:off x="3429000" y="2228850"/>
            <a:ext cx="2057400" cy="381000"/>
          </a:xfrm>
          <a:prstGeom prst="rightArrow">
            <a:avLst>
              <a:gd name="adj1" fmla="val 50000"/>
              <a:gd name="adj2" fmla="val 135000"/>
            </a:avLst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09578" name="AutoShape 9"/>
          <p:cNvSpPr>
            <a:spLocks noChangeArrowheads="1"/>
          </p:cNvSpPr>
          <p:nvPr/>
        </p:nvSpPr>
        <p:spPr bwMode="auto">
          <a:xfrm rot="2749812" flipH="1">
            <a:off x="1070769" y="2296319"/>
            <a:ext cx="2157412" cy="381000"/>
          </a:xfrm>
          <a:prstGeom prst="rightArrow">
            <a:avLst>
              <a:gd name="adj1" fmla="val 50000"/>
              <a:gd name="adj2" fmla="val 141562"/>
            </a:avLst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09579" name="AutoShape 10"/>
          <p:cNvSpPr>
            <a:spLocks noChangeArrowheads="1"/>
          </p:cNvSpPr>
          <p:nvPr/>
        </p:nvSpPr>
        <p:spPr bwMode="auto">
          <a:xfrm>
            <a:off x="4038600" y="3371850"/>
            <a:ext cx="3054350" cy="381000"/>
          </a:xfrm>
          <a:prstGeom prst="rightArrow">
            <a:avLst>
              <a:gd name="adj1" fmla="val 50000"/>
              <a:gd name="adj2" fmla="val 200417"/>
            </a:avLst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09580" name="Rectangle 11"/>
          <p:cNvSpPr>
            <a:spLocks noChangeArrowheads="1"/>
          </p:cNvSpPr>
          <p:nvPr/>
        </p:nvSpPr>
        <p:spPr bwMode="auto">
          <a:xfrm>
            <a:off x="1752600" y="5715000"/>
            <a:ext cx="76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grpSp>
        <p:nvGrpSpPr>
          <p:cNvPr id="109581" name="Group 12"/>
          <p:cNvGrpSpPr>
            <a:grpSpLocks/>
          </p:cNvGrpSpPr>
          <p:nvPr/>
        </p:nvGrpSpPr>
        <p:grpSpPr bwMode="auto">
          <a:xfrm>
            <a:off x="1905000" y="5562600"/>
            <a:ext cx="2209800" cy="533400"/>
            <a:chOff x="1584" y="3276"/>
            <a:chExt cx="1392" cy="336"/>
          </a:xfrm>
        </p:grpSpPr>
        <p:sp>
          <p:nvSpPr>
            <p:cNvPr id="109655" name="Rectangle 13"/>
            <p:cNvSpPr>
              <a:spLocks noChangeArrowheads="1"/>
            </p:cNvSpPr>
            <p:nvPr/>
          </p:nvSpPr>
          <p:spPr bwMode="auto">
            <a:xfrm>
              <a:off x="1584" y="3372"/>
              <a:ext cx="4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109656" name="Rectangle 14"/>
            <p:cNvSpPr>
              <a:spLocks noChangeArrowheads="1"/>
            </p:cNvSpPr>
            <p:nvPr/>
          </p:nvSpPr>
          <p:spPr bwMode="auto">
            <a:xfrm>
              <a:off x="1680" y="3372"/>
              <a:ext cx="4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109657" name="Rectangle 15"/>
            <p:cNvSpPr>
              <a:spLocks noChangeArrowheads="1"/>
            </p:cNvSpPr>
            <p:nvPr/>
          </p:nvSpPr>
          <p:spPr bwMode="auto">
            <a:xfrm>
              <a:off x="1776" y="3372"/>
              <a:ext cx="4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109658" name="Rectangle 16"/>
            <p:cNvSpPr>
              <a:spLocks noChangeArrowheads="1"/>
            </p:cNvSpPr>
            <p:nvPr/>
          </p:nvSpPr>
          <p:spPr bwMode="auto">
            <a:xfrm>
              <a:off x="1872" y="3372"/>
              <a:ext cx="4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109659" name="Rectangle 17"/>
            <p:cNvSpPr>
              <a:spLocks noChangeArrowheads="1"/>
            </p:cNvSpPr>
            <p:nvPr/>
          </p:nvSpPr>
          <p:spPr bwMode="auto">
            <a:xfrm>
              <a:off x="1968" y="3372"/>
              <a:ext cx="4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109660" name="Rectangle 18"/>
            <p:cNvSpPr>
              <a:spLocks noChangeArrowheads="1"/>
            </p:cNvSpPr>
            <p:nvPr/>
          </p:nvSpPr>
          <p:spPr bwMode="auto">
            <a:xfrm>
              <a:off x="2064" y="3372"/>
              <a:ext cx="4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109661" name="Rectangle 19"/>
            <p:cNvSpPr>
              <a:spLocks noChangeArrowheads="1"/>
            </p:cNvSpPr>
            <p:nvPr/>
          </p:nvSpPr>
          <p:spPr bwMode="auto">
            <a:xfrm>
              <a:off x="2160" y="3372"/>
              <a:ext cx="4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109662" name="Rectangle 20"/>
            <p:cNvSpPr>
              <a:spLocks noChangeArrowheads="1"/>
            </p:cNvSpPr>
            <p:nvPr/>
          </p:nvSpPr>
          <p:spPr bwMode="auto">
            <a:xfrm>
              <a:off x="2256" y="3372"/>
              <a:ext cx="4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109663" name="Rectangle 21"/>
            <p:cNvSpPr>
              <a:spLocks noChangeArrowheads="1"/>
            </p:cNvSpPr>
            <p:nvPr/>
          </p:nvSpPr>
          <p:spPr bwMode="auto">
            <a:xfrm>
              <a:off x="2352" y="3372"/>
              <a:ext cx="4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109664" name="Rectangle 22"/>
            <p:cNvSpPr>
              <a:spLocks noChangeArrowheads="1"/>
            </p:cNvSpPr>
            <p:nvPr/>
          </p:nvSpPr>
          <p:spPr bwMode="auto">
            <a:xfrm>
              <a:off x="2448" y="3372"/>
              <a:ext cx="4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109665" name="Rectangle 23"/>
            <p:cNvSpPr>
              <a:spLocks noChangeArrowheads="1"/>
            </p:cNvSpPr>
            <p:nvPr/>
          </p:nvSpPr>
          <p:spPr bwMode="auto">
            <a:xfrm>
              <a:off x="2544" y="3372"/>
              <a:ext cx="4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109666" name="Rectangle 24"/>
            <p:cNvSpPr>
              <a:spLocks noChangeArrowheads="1"/>
            </p:cNvSpPr>
            <p:nvPr/>
          </p:nvSpPr>
          <p:spPr bwMode="auto">
            <a:xfrm>
              <a:off x="2640" y="3372"/>
              <a:ext cx="4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109667" name="Rectangle 25"/>
            <p:cNvSpPr>
              <a:spLocks noChangeArrowheads="1"/>
            </p:cNvSpPr>
            <p:nvPr/>
          </p:nvSpPr>
          <p:spPr bwMode="auto">
            <a:xfrm>
              <a:off x="2736" y="3372"/>
              <a:ext cx="4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109668" name="Rectangle 26"/>
            <p:cNvSpPr>
              <a:spLocks noChangeArrowheads="1"/>
            </p:cNvSpPr>
            <p:nvPr/>
          </p:nvSpPr>
          <p:spPr bwMode="auto">
            <a:xfrm>
              <a:off x="2832" y="3372"/>
              <a:ext cx="4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109669" name="AutoShape 27"/>
            <p:cNvSpPr>
              <a:spLocks noChangeArrowheads="1"/>
            </p:cNvSpPr>
            <p:nvPr/>
          </p:nvSpPr>
          <p:spPr bwMode="auto">
            <a:xfrm>
              <a:off x="2640" y="3276"/>
              <a:ext cx="336" cy="33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</p:grpSp>
      <p:grpSp>
        <p:nvGrpSpPr>
          <p:cNvPr id="109582" name="Group 28"/>
          <p:cNvGrpSpPr>
            <a:grpSpLocks/>
          </p:cNvGrpSpPr>
          <p:nvPr/>
        </p:nvGrpSpPr>
        <p:grpSpPr bwMode="auto">
          <a:xfrm rot="15525732" flipV="1">
            <a:off x="-457200" y="3048000"/>
            <a:ext cx="2667000" cy="533400"/>
            <a:chOff x="1680" y="3312"/>
            <a:chExt cx="1680" cy="336"/>
          </a:xfrm>
        </p:grpSpPr>
        <p:sp>
          <p:nvSpPr>
            <p:cNvPr id="109637" name="Rectangle 29"/>
            <p:cNvSpPr>
              <a:spLocks noChangeArrowheads="1"/>
            </p:cNvSpPr>
            <p:nvPr/>
          </p:nvSpPr>
          <p:spPr bwMode="auto">
            <a:xfrm>
              <a:off x="1680" y="3408"/>
              <a:ext cx="4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109638" name="Rectangle 30"/>
            <p:cNvSpPr>
              <a:spLocks noChangeArrowheads="1"/>
            </p:cNvSpPr>
            <p:nvPr/>
          </p:nvSpPr>
          <p:spPr bwMode="auto">
            <a:xfrm>
              <a:off x="1776" y="3408"/>
              <a:ext cx="4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109639" name="Rectangle 31"/>
            <p:cNvSpPr>
              <a:spLocks noChangeArrowheads="1"/>
            </p:cNvSpPr>
            <p:nvPr/>
          </p:nvSpPr>
          <p:spPr bwMode="auto">
            <a:xfrm>
              <a:off x="1872" y="3408"/>
              <a:ext cx="4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109640" name="Rectangle 32"/>
            <p:cNvSpPr>
              <a:spLocks noChangeArrowheads="1"/>
            </p:cNvSpPr>
            <p:nvPr/>
          </p:nvSpPr>
          <p:spPr bwMode="auto">
            <a:xfrm>
              <a:off x="1968" y="3408"/>
              <a:ext cx="4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109641" name="Rectangle 33"/>
            <p:cNvSpPr>
              <a:spLocks noChangeArrowheads="1"/>
            </p:cNvSpPr>
            <p:nvPr/>
          </p:nvSpPr>
          <p:spPr bwMode="auto">
            <a:xfrm>
              <a:off x="2064" y="3408"/>
              <a:ext cx="4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109642" name="Rectangle 34"/>
            <p:cNvSpPr>
              <a:spLocks noChangeArrowheads="1"/>
            </p:cNvSpPr>
            <p:nvPr/>
          </p:nvSpPr>
          <p:spPr bwMode="auto">
            <a:xfrm>
              <a:off x="2160" y="3408"/>
              <a:ext cx="4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109643" name="Rectangle 35"/>
            <p:cNvSpPr>
              <a:spLocks noChangeArrowheads="1"/>
            </p:cNvSpPr>
            <p:nvPr/>
          </p:nvSpPr>
          <p:spPr bwMode="auto">
            <a:xfrm>
              <a:off x="2256" y="3408"/>
              <a:ext cx="4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109644" name="Rectangle 36"/>
            <p:cNvSpPr>
              <a:spLocks noChangeArrowheads="1"/>
            </p:cNvSpPr>
            <p:nvPr/>
          </p:nvSpPr>
          <p:spPr bwMode="auto">
            <a:xfrm>
              <a:off x="2352" y="3408"/>
              <a:ext cx="4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109645" name="Rectangle 37"/>
            <p:cNvSpPr>
              <a:spLocks noChangeArrowheads="1"/>
            </p:cNvSpPr>
            <p:nvPr/>
          </p:nvSpPr>
          <p:spPr bwMode="auto">
            <a:xfrm>
              <a:off x="2448" y="3408"/>
              <a:ext cx="4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109646" name="Rectangle 38"/>
            <p:cNvSpPr>
              <a:spLocks noChangeArrowheads="1"/>
            </p:cNvSpPr>
            <p:nvPr/>
          </p:nvSpPr>
          <p:spPr bwMode="auto">
            <a:xfrm>
              <a:off x="2544" y="3408"/>
              <a:ext cx="4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109647" name="Rectangle 39"/>
            <p:cNvSpPr>
              <a:spLocks noChangeArrowheads="1"/>
            </p:cNvSpPr>
            <p:nvPr/>
          </p:nvSpPr>
          <p:spPr bwMode="auto">
            <a:xfrm>
              <a:off x="2640" y="3408"/>
              <a:ext cx="4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109648" name="Rectangle 40"/>
            <p:cNvSpPr>
              <a:spLocks noChangeArrowheads="1"/>
            </p:cNvSpPr>
            <p:nvPr/>
          </p:nvSpPr>
          <p:spPr bwMode="auto">
            <a:xfrm>
              <a:off x="2736" y="3408"/>
              <a:ext cx="4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109649" name="Rectangle 41"/>
            <p:cNvSpPr>
              <a:spLocks noChangeArrowheads="1"/>
            </p:cNvSpPr>
            <p:nvPr/>
          </p:nvSpPr>
          <p:spPr bwMode="auto">
            <a:xfrm>
              <a:off x="2832" y="3408"/>
              <a:ext cx="4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109650" name="Rectangle 42"/>
            <p:cNvSpPr>
              <a:spLocks noChangeArrowheads="1"/>
            </p:cNvSpPr>
            <p:nvPr/>
          </p:nvSpPr>
          <p:spPr bwMode="auto">
            <a:xfrm>
              <a:off x="2928" y="3408"/>
              <a:ext cx="4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109651" name="Rectangle 43"/>
            <p:cNvSpPr>
              <a:spLocks noChangeArrowheads="1"/>
            </p:cNvSpPr>
            <p:nvPr/>
          </p:nvSpPr>
          <p:spPr bwMode="auto">
            <a:xfrm>
              <a:off x="3024" y="3408"/>
              <a:ext cx="4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109652" name="Rectangle 44"/>
            <p:cNvSpPr>
              <a:spLocks noChangeArrowheads="1"/>
            </p:cNvSpPr>
            <p:nvPr/>
          </p:nvSpPr>
          <p:spPr bwMode="auto">
            <a:xfrm>
              <a:off x="3120" y="3408"/>
              <a:ext cx="4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109653" name="Rectangle 45"/>
            <p:cNvSpPr>
              <a:spLocks noChangeArrowheads="1"/>
            </p:cNvSpPr>
            <p:nvPr/>
          </p:nvSpPr>
          <p:spPr bwMode="auto">
            <a:xfrm>
              <a:off x="3216" y="3408"/>
              <a:ext cx="4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109654" name="AutoShape 46"/>
            <p:cNvSpPr>
              <a:spLocks noChangeArrowheads="1"/>
            </p:cNvSpPr>
            <p:nvPr/>
          </p:nvSpPr>
          <p:spPr bwMode="auto">
            <a:xfrm>
              <a:off x="3024" y="3312"/>
              <a:ext cx="336" cy="33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</p:grpSp>
      <p:sp>
        <p:nvSpPr>
          <p:cNvPr id="109583" name="Rectangle 47"/>
          <p:cNvSpPr>
            <a:spLocks noChangeArrowheads="1"/>
          </p:cNvSpPr>
          <p:nvPr/>
        </p:nvSpPr>
        <p:spPr bwMode="auto">
          <a:xfrm rot="2920933">
            <a:off x="3937000" y="3694113"/>
            <a:ext cx="76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09584" name="Rectangle 48"/>
          <p:cNvSpPr>
            <a:spLocks noChangeArrowheads="1"/>
          </p:cNvSpPr>
          <p:nvPr/>
        </p:nvSpPr>
        <p:spPr bwMode="auto">
          <a:xfrm rot="2920933">
            <a:off x="4038600" y="3810000"/>
            <a:ext cx="76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09585" name="Rectangle 49"/>
          <p:cNvSpPr>
            <a:spLocks noChangeArrowheads="1"/>
          </p:cNvSpPr>
          <p:nvPr/>
        </p:nvSpPr>
        <p:spPr bwMode="auto">
          <a:xfrm rot="2920933">
            <a:off x="4138613" y="3924300"/>
            <a:ext cx="76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09586" name="Rectangle 50"/>
          <p:cNvSpPr>
            <a:spLocks noChangeArrowheads="1"/>
          </p:cNvSpPr>
          <p:nvPr/>
        </p:nvSpPr>
        <p:spPr bwMode="auto">
          <a:xfrm rot="2920933">
            <a:off x="4238625" y="4038600"/>
            <a:ext cx="76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09587" name="Rectangle 51"/>
          <p:cNvSpPr>
            <a:spLocks noChangeArrowheads="1"/>
          </p:cNvSpPr>
          <p:nvPr/>
        </p:nvSpPr>
        <p:spPr bwMode="auto">
          <a:xfrm rot="2920933">
            <a:off x="4340225" y="4152900"/>
            <a:ext cx="76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09588" name="Rectangle 52"/>
          <p:cNvSpPr>
            <a:spLocks noChangeArrowheads="1"/>
          </p:cNvSpPr>
          <p:nvPr/>
        </p:nvSpPr>
        <p:spPr bwMode="auto">
          <a:xfrm rot="2920933">
            <a:off x="4440238" y="4267200"/>
            <a:ext cx="76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09589" name="Rectangle 53"/>
          <p:cNvSpPr>
            <a:spLocks noChangeArrowheads="1"/>
          </p:cNvSpPr>
          <p:nvPr/>
        </p:nvSpPr>
        <p:spPr bwMode="auto">
          <a:xfrm rot="2920933">
            <a:off x="4540250" y="4381500"/>
            <a:ext cx="76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09590" name="Rectangle 54"/>
          <p:cNvSpPr>
            <a:spLocks noChangeArrowheads="1"/>
          </p:cNvSpPr>
          <p:nvPr/>
        </p:nvSpPr>
        <p:spPr bwMode="auto">
          <a:xfrm rot="2920933">
            <a:off x="4641850" y="4495800"/>
            <a:ext cx="76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09591" name="AutoShape 55"/>
          <p:cNvSpPr>
            <a:spLocks noChangeArrowheads="1"/>
          </p:cNvSpPr>
          <p:nvPr/>
        </p:nvSpPr>
        <p:spPr bwMode="auto">
          <a:xfrm rot="2920933">
            <a:off x="4471988" y="4335463"/>
            <a:ext cx="40005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grpSp>
        <p:nvGrpSpPr>
          <p:cNvPr id="109592" name="Group 56"/>
          <p:cNvGrpSpPr>
            <a:grpSpLocks/>
          </p:cNvGrpSpPr>
          <p:nvPr/>
        </p:nvGrpSpPr>
        <p:grpSpPr bwMode="auto">
          <a:xfrm rot="-379691">
            <a:off x="1905000" y="609600"/>
            <a:ext cx="2362200" cy="533400"/>
            <a:chOff x="1488" y="3276"/>
            <a:chExt cx="1488" cy="336"/>
          </a:xfrm>
        </p:grpSpPr>
        <p:sp>
          <p:nvSpPr>
            <p:cNvPr id="109620" name="Rectangle 57"/>
            <p:cNvSpPr>
              <a:spLocks noChangeArrowheads="1"/>
            </p:cNvSpPr>
            <p:nvPr/>
          </p:nvSpPr>
          <p:spPr bwMode="auto">
            <a:xfrm>
              <a:off x="1488" y="3372"/>
              <a:ext cx="4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  <p:grpSp>
          <p:nvGrpSpPr>
            <p:cNvPr id="109621" name="Group 58"/>
            <p:cNvGrpSpPr>
              <a:grpSpLocks/>
            </p:cNvGrpSpPr>
            <p:nvPr/>
          </p:nvGrpSpPr>
          <p:grpSpPr bwMode="auto">
            <a:xfrm>
              <a:off x="1584" y="3276"/>
              <a:ext cx="1392" cy="336"/>
              <a:chOff x="1584" y="3276"/>
              <a:chExt cx="1392" cy="336"/>
            </a:xfrm>
          </p:grpSpPr>
          <p:sp>
            <p:nvSpPr>
              <p:cNvPr id="109622" name="Rectangle 59"/>
              <p:cNvSpPr>
                <a:spLocks noChangeArrowheads="1"/>
              </p:cNvSpPr>
              <p:nvPr/>
            </p:nvSpPr>
            <p:spPr bwMode="auto">
              <a:xfrm>
                <a:off x="1584" y="3372"/>
                <a:ext cx="48" cy="14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solidFill>
                    <a:srgbClr val="CCFF33"/>
                  </a:solidFill>
                  <a:latin typeface="Lucida Console" panose="020B0609040504020204" pitchFamily="49" charset="0"/>
                </a:endParaRPr>
              </a:p>
            </p:txBody>
          </p:sp>
          <p:sp>
            <p:nvSpPr>
              <p:cNvPr id="109623" name="Rectangle 60"/>
              <p:cNvSpPr>
                <a:spLocks noChangeArrowheads="1"/>
              </p:cNvSpPr>
              <p:nvPr/>
            </p:nvSpPr>
            <p:spPr bwMode="auto">
              <a:xfrm>
                <a:off x="1680" y="3372"/>
                <a:ext cx="48" cy="14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solidFill>
                    <a:srgbClr val="CCFF33"/>
                  </a:solidFill>
                  <a:latin typeface="Lucida Console" panose="020B0609040504020204" pitchFamily="49" charset="0"/>
                </a:endParaRPr>
              </a:p>
            </p:txBody>
          </p:sp>
          <p:sp>
            <p:nvSpPr>
              <p:cNvPr id="109624" name="Rectangle 61"/>
              <p:cNvSpPr>
                <a:spLocks noChangeArrowheads="1"/>
              </p:cNvSpPr>
              <p:nvPr/>
            </p:nvSpPr>
            <p:spPr bwMode="auto">
              <a:xfrm>
                <a:off x="1776" y="3372"/>
                <a:ext cx="48" cy="14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solidFill>
                    <a:srgbClr val="CCFF33"/>
                  </a:solidFill>
                  <a:latin typeface="Lucida Console" panose="020B0609040504020204" pitchFamily="49" charset="0"/>
                </a:endParaRPr>
              </a:p>
            </p:txBody>
          </p:sp>
          <p:sp>
            <p:nvSpPr>
              <p:cNvPr id="109625" name="Rectangle 62"/>
              <p:cNvSpPr>
                <a:spLocks noChangeArrowheads="1"/>
              </p:cNvSpPr>
              <p:nvPr/>
            </p:nvSpPr>
            <p:spPr bwMode="auto">
              <a:xfrm>
                <a:off x="1872" y="3372"/>
                <a:ext cx="48" cy="14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solidFill>
                    <a:srgbClr val="CCFF33"/>
                  </a:solidFill>
                  <a:latin typeface="Lucida Console" panose="020B0609040504020204" pitchFamily="49" charset="0"/>
                </a:endParaRPr>
              </a:p>
            </p:txBody>
          </p:sp>
          <p:sp>
            <p:nvSpPr>
              <p:cNvPr id="109626" name="Rectangle 63"/>
              <p:cNvSpPr>
                <a:spLocks noChangeArrowheads="1"/>
              </p:cNvSpPr>
              <p:nvPr/>
            </p:nvSpPr>
            <p:spPr bwMode="auto">
              <a:xfrm>
                <a:off x="1968" y="3372"/>
                <a:ext cx="48" cy="14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solidFill>
                    <a:srgbClr val="CCFF33"/>
                  </a:solidFill>
                  <a:latin typeface="Lucida Console" panose="020B0609040504020204" pitchFamily="49" charset="0"/>
                </a:endParaRPr>
              </a:p>
            </p:txBody>
          </p:sp>
          <p:sp>
            <p:nvSpPr>
              <p:cNvPr id="109627" name="Rectangle 64"/>
              <p:cNvSpPr>
                <a:spLocks noChangeArrowheads="1"/>
              </p:cNvSpPr>
              <p:nvPr/>
            </p:nvSpPr>
            <p:spPr bwMode="auto">
              <a:xfrm>
                <a:off x="2064" y="3372"/>
                <a:ext cx="48" cy="14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solidFill>
                    <a:srgbClr val="CCFF33"/>
                  </a:solidFill>
                  <a:latin typeface="Lucida Console" panose="020B0609040504020204" pitchFamily="49" charset="0"/>
                </a:endParaRPr>
              </a:p>
            </p:txBody>
          </p:sp>
          <p:sp>
            <p:nvSpPr>
              <p:cNvPr id="109628" name="Rectangle 65"/>
              <p:cNvSpPr>
                <a:spLocks noChangeArrowheads="1"/>
              </p:cNvSpPr>
              <p:nvPr/>
            </p:nvSpPr>
            <p:spPr bwMode="auto">
              <a:xfrm>
                <a:off x="2160" y="3372"/>
                <a:ext cx="48" cy="14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solidFill>
                    <a:srgbClr val="CCFF33"/>
                  </a:solidFill>
                  <a:latin typeface="Lucida Console" panose="020B0609040504020204" pitchFamily="49" charset="0"/>
                </a:endParaRPr>
              </a:p>
            </p:txBody>
          </p:sp>
          <p:sp>
            <p:nvSpPr>
              <p:cNvPr id="109629" name="Rectangle 66"/>
              <p:cNvSpPr>
                <a:spLocks noChangeArrowheads="1"/>
              </p:cNvSpPr>
              <p:nvPr/>
            </p:nvSpPr>
            <p:spPr bwMode="auto">
              <a:xfrm>
                <a:off x="2256" y="3372"/>
                <a:ext cx="48" cy="14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solidFill>
                    <a:srgbClr val="CCFF33"/>
                  </a:solidFill>
                  <a:latin typeface="Lucida Console" panose="020B0609040504020204" pitchFamily="49" charset="0"/>
                </a:endParaRPr>
              </a:p>
            </p:txBody>
          </p:sp>
          <p:sp>
            <p:nvSpPr>
              <p:cNvPr id="109630" name="Rectangle 67"/>
              <p:cNvSpPr>
                <a:spLocks noChangeArrowheads="1"/>
              </p:cNvSpPr>
              <p:nvPr/>
            </p:nvSpPr>
            <p:spPr bwMode="auto">
              <a:xfrm>
                <a:off x="2352" y="3372"/>
                <a:ext cx="48" cy="14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solidFill>
                    <a:srgbClr val="CCFF33"/>
                  </a:solidFill>
                  <a:latin typeface="Lucida Console" panose="020B0609040504020204" pitchFamily="49" charset="0"/>
                </a:endParaRPr>
              </a:p>
            </p:txBody>
          </p:sp>
          <p:sp>
            <p:nvSpPr>
              <p:cNvPr id="109631" name="Rectangle 68"/>
              <p:cNvSpPr>
                <a:spLocks noChangeArrowheads="1"/>
              </p:cNvSpPr>
              <p:nvPr/>
            </p:nvSpPr>
            <p:spPr bwMode="auto">
              <a:xfrm>
                <a:off x="2448" y="3372"/>
                <a:ext cx="48" cy="14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solidFill>
                    <a:srgbClr val="CCFF33"/>
                  </a:solidFill>
                  <a:latin typeface="Lucida Console" panose="020B0609040504020204" pitchFamily="49" charset="0"/>
                </a:endParaRPr>
              </a:p>
            </p:txBody>
          </p:sp>
          <p:sp>
            <p:nvSpPr>
              <p:cNvPr id="109632" name="Rectangle 69"/>
              <p:cNvSpPr>
                <a:spLocks noChangeArrowheads="1"/>
              </p:cNvSpPr>
              <p:nvPr/>
            </p:nvSpPr>
            <p:spPr bwMode="auto">
              <a:xfrm>
                <a:off x="2544" y="3372"/>
                <a:ext cx="48" cy="14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solidFill>
                    <a:srgbClr val="CCFF33"/>
                  </a:solidFill>
                  <a:latin typeface="Lucida Console" panose="020B0609040504020204" pitchFamily="49" charset="0"/>
                </a:endParaRPr>
              </a:p>
            </p:txBody>
          </p:sp>
          <p:sp>
            <p:nvSpPr>
              <p:cNvPr id="109633" name="Rectangle 70"/>
              <p:cNvSpPr>
                <a:spLocks noChangeArrowheads="1"/>
              </p:cNvSpPr>
              <p:nvPr/>
            </p:nvSpPr>
            <p:spPr bwMode="auto">
              <a:xfrm>
                <a:off x="2640" y="3372"/>
                <a:ext cx="48" cy="14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solidFill>
                    <a:srgbClr val="CCFF33"/>
                  </a:solidFill>
                  <a:latin typeface="Lucida Console" panose="020B0609040504020204" pitchFamily="49" charset="0"/>
                </a:endParaRPr>
              </a:p>
            </p:txBody>
          </p:sp>
          <p:sp>
            <p:nvSpPr>
              <p:cNvPr id="109634" name="Rectangle 71"/>
              <p:cNvSpPr>
                <a:spLocks noChangeArrowheads="1"/>
              </p:cNvSpPr>
              <p:nvPr/>
            </p:nvSpPr>
            <p:spPr bwMode="auto">
              <a:xfrm>
                <a:off x="2736" y="3372"/>
                <a:ext cx="48" cy="14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solidFill>
                    <a:srgbClr val="CCFF33"/>
                  </a:solidFill>
                  <a:latin typeface="Lucida Console" panose="020B0609040504020204" pitchFamily="49" charset="0"/>
                </a:endParaRPr>
              </a:p>
            </p:txBody>
          </p:sp>
          <p:sp>
            <p:nvSpPr>
              <p:cNvPr id="109635" name="Rectangle 72"/>
              <p:cNvSpPr>
                <a:spLocks noChangeArrowheads="1"/>
              </p:cNvSpPr>
              <p:nvPr/>
            </p:nvSpPr>
            <p:spPr bwMode="auto">
              <a:xfrm>
                <a:off x="2832" y="3372"/>
                <a:ext cx="48" cy="14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solidFill>
                    <a:srgbClr val="CCFF33"/>
                  </a:solidFill>
                  <a:latin typeface="Lucida Console" panose="020B0609040504020204" pitchFamily="49" charset="0"/>
                </a:endParaRPr>
              </a:p>
            </p:txBody>
          </p:sp>
          <p:sp>
            <p:nvSpPr>
              <p:cNvPr id="109636" name="AutoShape 73"/>
              <p:cNvSpPr>
                <a:spLocks noChangeArrowheads="1"/>
              </p:cNvSpPr>
              <p:nvPr/>
            </p:nvSpPr>
            <p:spPr bwMode="auto">
              <a:xfrm>
                <a:off x="2640" y="3276"/>
                <a:ext cx="336" cy="33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solidFill>
                    <a:srgbClr val="CCFF33"/>
                  </a:solidFill>
                  <a:latin typeface="Lucida Console" panose="020B0609040504020204" pitchFamily="49" charset="0"/>
                </a:endParaRPr>
              </a:p>
            </p:txBody>
          </p:sp>
        </p:grpSp>
      </p:grpSp>
      <p:sp>
        <p:nvSpPr>
          <p:cNvPr id="109593" name="Rectangle 74"/>
          <p:cNvSpPr>
            <a:spLocks noChangeArrowheads="1"/>
          </p:cNvSpPr>
          <p:nvPr/>
        </p:nvSpPr>
        <p:spPr bwMode="auto">
          <a:xfrm>
            <a:off x="1600200" y="5715000"/>
            <a:ext cx="76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09594" name="Rectangle 75"/>
          <p:cNvSpPr>
            <a:spLocks noChangeArrowheads="1"/>
          </p:cNvSpPr>
          <p:nvPr/>
        </p:nvSpPr>
        <p:spPr bwMode="auto">
          <a:xfrm rot="8335489">
            <a:off x="2859088" y="3736975"/>
            <a:ext cx="76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09595" name="Rectangle 76"/>
          <p:cNvSpPr>
            <a:spLocks noChangeArrowheads="1"/>
          </p:cNvSpPr>
          <p:nvPr/>
        </p:nvSpPr>
        <p:spPr bwMode="auto">
          <a:xfrm rot="8335489">
            <a:off x="2743200" y="3836988"/>
            <a:ext cx="76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09596" name="Rectangle 77"/>
          <p:cNvSpPr>
            <a:spLocks noChangeArrowheads="1"/>
          </p:cNvSpPr>
          <p:nvPr/>
        </p:nvSpPr>
        <p:spPr bwMode="auto">
          <a:xfrm rot="8335489">
            <a:off x="2628900" y="3937000"/>
            <a:ext cx="76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09597" name="Rectangle 78"/>
          <p:cNvSpPr>
            <a:spLocks noChangeArrowheads="1"/>
          </p:cNvSpPr>
          <p:nvPr/>
        </p:nvSpPr>
        <p:spPr bwMode="auto">
          <a:xfrm rot="8335489">
            <a:off x="2514600" y="4038600"/>
            <a:ext cx="76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09598" name="Rectangle 79"/>
          <p:cNvSpPr>
            <a:spLocks noChangeArrowheads="1"/>
          </p:cNvSpPr>
          <p:nvPr/>
        </p:nvSpPr>
        <p:spPr bwMode="auto">
          <a:xfrm rot="8335489">
            <a:off x="2398713" y="4138613"/>
            <a:ext cx="76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09599" name="Rectangle 80"/>
          <p:cNvSpPr>
            <a:spLocks noChangeArrowheads="1"/>
          </p:cNvSpPr>
          <p:nvPr/>
        </p:nvSpPr>
        <p:spPr bwMode="auto">
          <a:xfrm rot="8335489">
            <a:off x="2284413" y="4238625"/>
            <a:ext cx="76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09600" name="Rectangle 81"/>
          <p:cNvSpPr>
            <a:spLocks noChangeArrowheads="1"/>
          </p:cNvSpPr>
          <p:nvPr/>
        </p:nvSpPr>
        <p:spPr bwMode="auto">
          <a:xfrm rot="8335489">
            <a:off x="2168525" y="4338638"/>
            <a:ext cx="76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09601" name="Rectangle 82"/>
          <p:cNvSpPr>
            <a:spLocks noChangeArrowheads="1"/>
          </p:cNvSpPr>
          <p:nvPr/>
        </p:nvSpPr>
        <p:spPr bwMode="auto">
          <a:xfrm rot="8335489">
            <a:off x="2054225" y="4438650"/>
            <a:ext cx="76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09602" name="Rectangle 83"/>
          <p:cNvSpPr>
            <a:spLocks noChangeArrowheads="1"/>
          </p:cNvSpPr>
          <p:nvPr/>
        </p:nvSpPr>
        <p:spPr bwMode="auto">
          <a:xfrm rot="8335489">
            <a:off x="1939925" y="4538663"/>
            <a:ext cx="76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09603" name="Rectangle 84"/>
          <p:cNvSpPr>
            <a:spLocks noChangeArrowheads="1"/>
          </p:cNvSpPr>
          <p:nvPr/>
        </p:nvSpPr>
        <p:spPr bwMode="auto">
          <a:xfrm rot="8335489">
            <a:off x="1824038" y="4638675"/>
            <a:ext cx="76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09604" name="AutoShape 85"/>
          <p:cNvSpPr>
            <a:spLocks noChangeArrowheads="1"/>
          </p:cNvSpPr>
          <p:nvPr/>
        </p:nvSpPr>
        <p:spPr bwMode="auto">
          <a:xfrm rot="8335489">
            <a:off x="1652588" y="4435475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09605" name="Rectangle 86"/>
          <p:cNvSpPr>
            <a:spLocks noChangeArrowheads="1"/>
          </p:cNvSpPr>
          <p:nvPr/>
        </p:nvSpPr>
        <p:spPr bwMode="auto">
          <a:xfrm>
            <a:off x="6553200" y="2209800"/>
            <a:ext cx="2362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09606" name="AutoShape 87"/>
          <p:cNvSpPr>
            <a:spLocks noChangeArrowheads="1"/>
          </p:cNvSpPr>
          <p:nvPr/>
        </p:nvSpPr>
        <p:spPr bwMode="auto">
          <a:xfrm rot="2060026">
            <a:off x="6310313" y="1238250"/>
            <a:ext cx="1371600" cy="404813"/>
          </a:xfrm>
          <a:prstGeom prst="rightArrow">
            <a:avLst>
              <a:gd name="adj1" fmla="val 50000"/>
              <a:gd name="adj2" fmla="val 84706"/>
            </a:avLst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grpSp>
        <p:nvGrpSpPr>
          <p:cNvPr id="109607" name="Group 88"/>
          <p:cNvGrpSpPr>
            <a:grpSpLocks/>
          </p:cNvGrpSpPr>
          <p:nvPr/>
        </p:nvGrpSpPr>
        <p:grpSpPr bwMode="auto">
          <a:xfrm>
            <a:off x="6159500" y="4868863"/>
            <a:ext cx="1436688" cy="971550"/>
            <a:chOff x="3592" y="2749"/>
            <a:chExt cx="728" cy="559"/>
          </a:xfrm>
        </p:grpSpPr>
        <p:sp>
          <p:nvSpPr>
            <p:cNvPr id="109611" name="Rectangle 89"/>
            <p:cNvSpPr>
              <a:spLocks noChangeArrowheads="1"/>
            </p:cNvSpPr>
            <p:nvPr/>
          </p:nvSpPr>
          <p:spPr bwMode="auto">
            <a:xfrm rot="-1844166">
              <a:off x="3592" y="3164"/>
              <a:ext cx="4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109612" name="Rectangle 90"/>
            <p:cNvSpPr>
              <a:spLocks noChangeArrowheads="1"/>
            </p:cNvSpPr>
            <p:nvPr/>
          </p:nvSpPr>
          <p:spPr bwMode="auto">
            <a:xfrm rot="-1844166">
              <a:off x="3675" y="3115"/>
              <a:ext cx="4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109613" name="Rectangle 91"/>
            <p:cNvSpPr>
              <a:spLocks noChangeArrowheads="1"/>
            </p:cNvSpPr>
            <p:nvPr/>
          </p:nvSpPr>
          <p:spPr bwMode="auto">
            <a:xfrm rot="-1844166">
              <a:off x="3757" y="3065"/>
              <a:ext cx="4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109614" name="Rectangle 92"/>
            <p:cNvSpPr>
              <a:spLocks noChangeArrowheads="1"/>
            </p:cNvSpPr>
            <p:nvPr/>
          </p:nvSpPr>
          <p:spPr bwMode="auto">
            <a:xfrm rot="-1844166">
              <a:off x="3840" y="3016"/>
              <a:ext cx="4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109615" name="Rectangle 93"/>
            <p:cNvSpPr>
              <a:spLocks noChangeArrowheads="1"/>
            </p:cNvSpPr>
            <p:nvPr/>
          </p:nvSpPr>
          <p:spPr bwMode="auto">
            <a:xfrm rot="-1844166">
              <a:off x="3922" y="2967"/>
              <a:ext cx="4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109616" name="Rectangle 94"/>
            <p:cNvSpPr>
              <a:spLocks noChangeArrowheads="1"/>
            </p:cNvSpPr>
            <p:nvPr/>
          </p:nvSpPr>
          <p:spPr bwMode="auto">
            <a:xfrm rot="-1844166">
              <a:off x="4005" y="2918"/>
              <a:ext cx="4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109617" name="Rectangle 95"/>
            <p:cNvSpPr>
              <a:spLocks noChangeArrowheads="1"/>
            </p:cNvSpPr>
            <p:nvPr/>
          </p:nvSpPr>
          <p:spPr bwMode="auto">
            <a:xfrm rot="-1844166">
              <a:off x="4087" y="2869"/>
              <a:ext cx="4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109618" name="Rectangle 96"/>
            <p:cNvSpPr>
              <a:spLocks noChangeArrowheads="1"/>
            </p:cNvSpPr>
            <p:nvPr/>
          </p:nvSpPr>
          <p:spPr bwMode="auto">
            <a:xfrm rot="-1844166">
              <a:off x="4170" y="2820"/>
              <a:ext cx="4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109619" name="AutoShape 97"/>
            <p:cNvSpPr>
              <a:spLocks noChangeArrowheads="1"/>
            </p:cNvSpPr>
            <p:nvPr/>
          </p:nvSpPr>
          <p:spPr bwMode="auto">
            <a:xfrm rot="-1844166">
              <a:off x="3984" y="2749"/>
              <a:ext cx="336" cy="33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</p:grpSp>
      <p:pic>
        <p:nvPicPr>
          <p:cNvPr id="109608" name="Picture 9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1035A5"/>
              </a:clrFrom>
              <a:clrTo>
                <a:srgbClr val="1035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1" t="2271" r="8315" b="5513"/>
          <a:stretch>
            <a:fillRect/>
          </a:stretch>
        </p:blipFill>
        <p:spPr bwMode="auto">
          <a:xfrm>
            <a:off x="7092950" y="2298700"/>
            <a:ext cx="1733550" cy="22590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609" name="Picture 9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9050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610" name="Picture 1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04813"/>
            <a:ext cx="1152525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ChangeArrowheads="1"/>
          </p:cNvSpPr>
          <p:nvPr/>
        </p:nvSpPr>
        <p:spPr bwMode="auto">
          <a:xfrm>
            <a:off x="6553200" y="1993106"/>
            <a:ext cx="2362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11619" name="Text Box 7"/>
          <p:cNvSpPr txBox="1">
            <a:spLocks noChangeArrowheads="1"/>
          </p:cNvSpPr>
          <p:nvPr/>
        </p:nvSpPr>
        <p:spPr bwMode="auto">
          <a:xfrm>
            <a:off x="5220072" y="1196181"/>
            <a:ext cx="3903313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800">
                <a:solidFill>
                  <a:srgbClr val="000000"/>
                </a:solidFill>
              </a:rPr>
              <a:t>VOLATILI SELVATICI</a:t>
            </a:r>
          </a:p>
        </p:txBody>
      </p:sp>
      <p:sp>
        <p:nvSpPr>
          <p:cNvPr id="163849" name="Text Box 9"/>
          <p:cNvSpPr txBox="1">
            <a:spLocks noChangeArrowheads="1"/>
          </p:cNvSpPr>
          <p:nvPr/>
        </p:nvSpPr>
        <p:spPr bwMode="auto">
          <a:xfrm>
            <a:off x="3553058" y="318433"/>
            <a:ext cx="52316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4758" dir="20921404" algn="ctr" rotWithShape="0">
                    <a:srgbClr val="99CCFF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CC0000"/>
                </a:solidFill>
                <a:latin typeface="Times New Roman" pitchFamily="18" charset="0"/>
              </a:rPr>
              <a:t>INFLUENZA AVIARE</a:t>
            </a:r>
          </a:p>
        </p:txBody>
      </p:sp>
      <p:pic>
        <p:nvPicPr>
          <p:cNvPr id="111622" name="Picture 14" descr="21786642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57" y="1760527"/>
            <a:ext cx="1583854" cy="251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3" name="Text Box 17"/>
          <p:cNvSpPr txBox="1">
            <a:spLocks noChangeArrowheads="1"/>
          </p:cNvSpPr>
          <p:nvPr/>
        </p:nvSpPr>
        <p:spPr bwMode="auto">
          <a:xfrm>
            <a:off x="35496" y="1124744"/>
            <a:ext cx="4127861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800">
                <a:solidFill>
                  <a:srgbClr val="000000"/>
                </a:solidFill>
              </a:rPr>
              <a:t>VOLATILI DOMESTICI</a:t>
            </a:r>
          </a:p>
        </p:txBody>
      </p:sp>
      <p:sp>
        <p:nvSpPr>
          <p:cNvPr id="111624" name="Text Box 19"/>
          <p:cNvSpPr txBox="1">
            <a:spLocks noChangeArrowheads="1"/>
          </p:cNvSpPr>
          <p:nvPr/>
        </p:nvSpPr>
        <p:spPr bwMode="auto">
          <a:xfrm>
            <a:off x="114546" y="4561158"/>
            <a:ext cx="5894387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cmpd="thinThick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400" dirty="0">
                <a:solidFill>
                  <a:srgbClr val="000000"/>
                </a:solidFill>
              </a:rPr>
              <a:t>POLLI E TACCHINI MOLTO SENSIBILI</a:t>
            </a:r>
          </a:p>
        </p:txBody>
      </p:sp>
      <p:pic>
        <p:nvPicPr>
          <p:cNvPr id="111625" name="Picture 20" descr="GERM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926431"/>
            <a:ext cx="1944688" cy="1787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6" name="Picture 21" descr="Ingrandisci la fot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716362"/>
            <a:ext cx="200501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7" name="Rectangle 22"/>
          <p:cNvSpPr>
            <a:spLocks noChangeArrowheads="1"/>
          </p:cNvSpPr>
          <p:nvPr/>
        </p:nvSpPr>
        <p:spPr bwMode="auto">
          <a:xfrm>
            <a:off x="6588125" y="2204244"/>
            <a:ext cx="2362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11628" name="WordArt 18"/>
          <p:cNvSpPr>
            <a:spLocks noChangeArrowheads="1" noChangeShapeType="1" noTextEdit="1"/>
          </p:cNvSpPr>
          <p:nvPr/>
        </p:nvSpPr>
        <p:spPr bwMode="auto">
          <a:xfrm>
            <a:off x="2463800" y="2399705"/>
            <a:ext cx="4319588" cy="12239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 dirty="0" smtClean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DIVERSA</a:t>
            </a:r>
          </a:p>
          <a:p>
            <a:r>
              <a:rPr lang="it-IT" sz="3600" kern="10" dirty="0" smtClean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SENSIBILITÀ</a:t>
            </a:r>
            <a:endParaRPr lang="it-IT" sz="3600" kern="10" dirty="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34688" y="5229200"/>
            <a:ext cx="8901808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PATOGENICITÀ È BASATA SU CARATTERISTICHE DI HA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E/O SUL GRADO DI DIFFUSIONE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SU SEVERITÀ DELLA MALATTIA  NEI VOLATILI</a:t>
            </a:r>
            <a:endParaRPr lang="en-US" altLang="it-IT" sz="36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4518819" y="3645024"/>
            <a:ext cx="4572000" cy="18002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131404" y="1393612"/>
            <a:ext cx="3167277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800" dirty="0">
                <a:solidFill>
                  <a:srgbClr val="000000"/>
                </a:solidFill>
              </a:rPr>
              <a:t>FORMA CLINICA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3776101" y="433633"/>
            <a:ext cx="52316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4758" dir="20921404" algn="ctr" rotWithShape="0">
                    <a:srgbClr val="99CCFF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 dirty="0">
                <a:solidFill>
                  <a:srgbClr val="CC0000"/>
                </a:solidFill>
              </a:rPr>
              <a:t>INFLUENZA AVIARE</a:t>
            </a:r>
          </a:p>
        </p:txBody>
      </p:sp>
      <p:sp>
        <p:nvSpPr>
          <p:cNvPr id="112646" name="Text Box 9"/>
          <p:cNvSpPr txBox="1">
            <a:spLocks noChangeArrowheads="1"/>
          </p:cNvSpPr>
          <p:nvPr/>
        </p:nvSpPr>
        <p:spPr bwMode="auto">
          <a:xfrm>
            <a:off x="50800" y="2946400"/>
            <a:ext cx="5168900" cy="576263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800">
                <a:solidFill>
                  <a:srgbClr val="000000"/>
                </a:solidFill>
              </a:rPr>
              <a:t>INFEZIONE ASINTOMATICA</a:t>
            </a:r>
          </a:p>
        </p:txBody>
      </p:sp>
      <p:sp>
        <p:nvSpPr>
          <p:cNvPr id="112647" name="Text Box 10"/>
          <p:cNvSpPr txBox="1">
            <a:spLocks noChangeArrowheads="1"/>
          </p:cNvSpPr>
          <p:nvPr/>
        </p:nvSpPr>
        <p:spPr bwMode="auto">
          <a:xfrm>
            <a:off x="4307188" y="1384078"/>
            <a:ext cx="47293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800" dirty="0">
                <a:solidFill>
                  <a:srgbClr val="000000"/>
                </a:solidFill>
              </a:rPr>
              <a:t>ESTREMAMENTE VARIA!!</a:t>
            </a:r>
          </a:p>
        </p:txBody>
      </p:sp>
      <p:pic>
        <p:nvPicPr>
          <p:cNvPr id="112648" name="Picture 11" descr="small_arrows.gif - (1K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295400" y="4256088"/>
            <a:ext cx="16446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9" name="Text Box 12"/>
          <p:cNvSpPr txBox="1">
            <a:spLocks noChangeArrowheads="1"/>
          </p:cNvSpPr>
          <p:nvPr/>
        </p:nvSpPr>
        <p:spPr bwMode="auto">
          <a:xfrm>
            <a:off x="93663" y="5589588"/>
            <a:ext cx="6134100" cy="576262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800">
                <a:solidFill>
                  <a:srgbClr val="000000"/>
                </a:solidFill>
              </a:rPr>
              <a:t>MALATTIA SISTEMICA E LETALE</a:t>
            </a:r>
          </a:p>
        </p:txBody>
      </p:sp>
      <p:sp>
        <p:nvSpPr>
          <p:cNvPr id="112650" name="WordArt 13"/>
          <p:cNvSpPr>
            <a:spLocks noChangeArrowheads="1" noChangeShapeType="1" noTextEdit="1"/>
          </p:cNvSpPr>
          <p:nvPr/>
        </p:nvSpPr>
        <p:spPr bwMode="auto">
          <a:xfrm>
            <a:off x="4716463" y="4106485"/>
            <a:ext cx="4176712" cy="1122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it-IT" sz="3600" kern="10" dirty="0" smtClean="0">
                <a:solidFill>
                  <a:srgbClr val="FFFFFF"/>
                </a:solidFill>
                <a:latin typeface="Impact" panose="020B0806030902050204" pitchFamily="34" charset="0"/>
              </a:rPr>
              <a:t>PATOGENICITÀ </a:t>
            </a:r>
            <a:r>
              <a:rPr lang="it-IT" sz="3600" kern="10" dirty="0">
                <a:solidFill>
                  <a:srgbClr val="FFFFFF"/>
                </a:solidFill>
                <a:latin typeface="Impact" panose="020B0806030902050204" pitchFamily="34" charset="0"/>
              </a:rPr>
              <a:t>CEPPI</a:t>
            </a:r>
          </a:p>
        </p:txBody>
      </p:sp>
      <p:sp>
        <p:nvSpPr>
          <p:cNvPr id="2" name="Freccia a destra 1"/>
          <p:cNvSpPr/>
          <p:nvPr/>
        </p:nvSpPr>
        <p:spPr bwMode="auto">
          <a:xfrm>
            <a:off x="3466434" y="1403372"/>
            <a:ext cx="637031" cy="484632"/>
          </a:xfrm>
          <a:prstGeom prst="rightArrow">
            <a:avLst>
              <a:gd name="adj1" fmla="val 0"/>
              <a:gd name="adj2" fmla="val 50000"/>
            </a:avLst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smtClean="0">
              <a:ln>
                <a:noFill/>
              </a:ln>
              <a:solidFill>
                <a:srgbClr val="CCFF33"/>
              </a:solidFill>
              <a:effectLst/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249035" y="1498677"/>
            <a:ext cx="4522777" cy="52322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VIRUS A BASSA </a:t>
            </a:r>
            <a:r>
              <a:rPr lang="it-IT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PATOGENICITÀ</a:t>
            </a:r>
            <a:endParaRPr lang="it-IT" altLang="it-IT" sz="28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3461420" y="395287"/>
            <a:ext cx="500245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4758" dir="20921404" algn="ctr" rotWithShape="0">
                    <a:srgbClr val="99CCFF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 b="0" dirty="0">
                <a:solidFill>
                  <a:srgbClr val="CC0000"/>
                </a:solidFill>
                <a:latin typeface="Times New Roman" panose="02020603050405020304" pitchFamily="18" charset="0"/>
              </a:rPr>
              <a:t>INFLUENZA AVIARE</a:t>
            </a:r>
          </a:p>
        </p:txBody>
      </p:sp>
      <p:sp>
        <p:nvSpPr>
          <p:cNvPr id="114693" name="Text Box 8"/>
          <p:cNvSpPr txBox="1">
            <a:spLocks noChangeArrowheads="1"/>
          </p:cNvSpPr>
          <p:nvPr/>
        </p:nvSpPr>
        <p:spPr bwMode="auto">
          <a:xfrm>
            <a:off x="7147593" y="5230940"/>
            <a:ext cx="978152" cy="461665"/>
          </a:xfrm>
          <a:prstGeom prst="rect">
            <a:avLst/>
          </a:prstGeom>
          <a:noFill/>
          <a:ln w="57150" cmpd="thinThick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H5-H7</a:t>
            </a:r>
          </a:p>
        </p:txBody>
      </p:sp>
      <p:sp>
        <p:nvSpPr>
          <p:cNvPr id="114694" name="WordArt 9" descr="Carta"/>
          <p:cNvSpPr>
            <a:spLocks noChangeArrowheads="1" noChangeShapeType="1" noTextEdit="1"/>
          </p:cNvSpPr>
          <p:nvPr/>
        </p:nvSpPr>
        <p:spPr bwMode="auto">
          <a:xfrm>
            <a:off x="6956426" y="1466780"/>
            <a:ext cx="136048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440856" dir="13289788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LPAI</a:t>
            </a:r>
          </a:p>
        </p:txBody>
      </p:sp>
      <p:sp>
        <p:nvSpPr>
          <p:cNvPr id="114695" name="Text Box 10"/>
          <p:cNvSpPr txBox="1">
            <a:spLocks noChangeArrowheads="1"/>
          </p:cNvSpPr>
          <p:nvPr/>
        </p:nvSpPr>
        <p:spPr bwMode="auto">
          <a:xfrm>
            <a:off x="251520" y="4382143"/>
            <a:ext cx="4608376" cy="52322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VIRUS AD ALTA PATOGENICITÀ</a:t>
            </a:r>
          </a:p>
        </p:txBody>
      </p:sp>
      <p:sp>
        <p:nvSpPr>
          <p:cNvPr id="114696" name="WordArt 11" descr="Carta"/>
          <p:cNvSpPr>
            <a:spLocks noChangeArrowheads="1" noChangeShapeType="1" noTextEdit="1"/>
          </p:cNvSpPr>
          <p:nvPr/>
        </p:nvSpPr>
        <p:spPr bwMode="auto">
          <a:xfrm>
            <a:off x="6811963" y="4184638"/>
            <a:ext cx="15049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440856" dir="13289788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HPAI</a:t>
            </a:r>
          </a:p>
        </p:txBody>
      </p:sp>
      <p:sp>
        <p:nvSpPr>
          <p:cNvPr id="114698" name="Rectangle 13"/>
          <p:cNvSpPr>
            <a:spLocks noChangeArrowheads="1"/>
          </p:cNvSpPr>
          <p:nvPr/>
        </p:nvSpPr>
        <p:spPr bwMode="auto">
          <a:xfrm>
            <a:off x="179512" y="2121479"/>
            <a:ext cx="5084663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it-I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INFETTANO LE CELLULE EPITELIALI </a:t>
            </a:r>
            <a:r>
              <a:rPr lang="en-US" altLang="it-IT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it-IT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INTESTINO-APPARATO RESPIRATORIO</a:t>
            </a:r>
            <a:endParaRPr lang="en-US" altLang="it-IT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699" name="Text Box 14"/>
          <p:cNvSpPr txBox="1">
            <a:spLocks noChangeArrowheads="1"/>
          </p:cNvSpPr>
          <p:nvPr/>
        </p:nvSpPr>
        <p:spPr bwMode="auto">
          <a:xfrm>
            <a:off x="6605879" y="2340933"/>
            <a:ext cx="1804468" cy="461665"/>
          </a:xfrm>
          <a:prstGeom prst="rect">
            <a:avLst/>
          </a:prstGeom>
          <a:noFill/>
          <a:ln w="57150" cmpd="thinThick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H1 A H16</a:t>
            </a:r>
          </a:p>
        </p:txBody>
      </p:sp>
      <p:sp>
        <p:nvSpPr>
          <p:cNvPr id="114700" name="Rectangle 15"/>
          <p:cNvSpPr>
            <a:spLocks noChangeArrowheads="1"/>
          </p:cNvSpPr>
          <p:nvPr/>
        </p:nvSpPr>
        <p:spPr bwMode="auto">
          <a:xfrm>
            <a:off x="0" y="5046275"/>
            <a:ext cx="62381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algn="ctr" eaLnBrk="1" hangingPunct="1">
              <a:spcBef>
                <a:spcPct val="0"/>
              </a:spcBef>
              <a:buFontTx/>
              <a:buNone/>
            </a:pPr>
            <a:r>
              <a:rPr lang="en-US" alt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INFETTANO LE CELLULE EPITELIALI DI NUMEROSI APPARATI (INFEZIONI SISTEMICHE)</a:t>
            </a:r>
          </a:p>
        </p:txBody>
      </p:sp>
      <p:sp>
        <p:nvSpPr>
          <p:cNvPr id="114701" name="Line 16"/>
          <p:cNvSpPr>
            <a:spLocks noChangeShapeType="1"/>
          </p:cNvSpPr>
          <p:nvPr/>
        </p:nvSpPr>
        <p:spPr bwMode="auto">
          <a:xfrm>
            <a:off x="3059764" y="5877272"/>
            <a:ext cx="3024404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9" descr="struttura vi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224"/>
            <a:ext cx="4519731" cy="384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5801824" y="548680"/>
            <a:ext cx="29466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EZIOLOGIA</a:t>
            </a:r>
          </a:p>
        </p:txBody>
      </p:sp>
      <p:pic>
        <p:nvPicPr>
          <p:cNvPr id="4" name="Picture 2" descr="influenza vir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540" y="3518910"/>
            <a:ext cx="4906924" cy="322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670963" y="3933056"/>
            <a:ext cx="1261077" cy="481565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7596336" y="6165304"/>
            <a:ext cx="1261077" cy="481565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3430566" y="488866"/>
            <a:ext cx="52316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4758" dir="20921404" algn="ctr" rotWithShape="0">
                    <a:srgbClr val="99CCFF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 dirty="0">
                <a:solidFill>
                  <a:srgbClr val="CC0000"/>
                </a:solidFill>
                <a:latin typeface="Times New Roman" panose="02020603050405020304" pitchFamily="18" charset="0"/>
              </a:rPr>
              <a:t>INFLUENZA AVIARE</a:t>
            </a:r>
          </a:p>
        </p:txBody>
      </p:sp>
      <p:grpSp>
        <p:nvGrpSpPr>
          <p:cNvPr id="115716" name="Group 7"/>
          <p:cNvGrpSpPr>
            <a:grpSpLocks/>
          </p:cNvGrpSpPr>
          <p:nvPr/>
        </p:nvGrpSpPr>
        <p:grpSpPr bwMode="auto">
          <a:xfrm>
            <a:off x="179388" y="1340768"/>
            <a:ext cx="3382962" cy="3251200"/>
            <a:chOff x="113" y="792"/>
            <a:chExt cx="2131" cy="2048"/>
          </a:xfrm>
        </p:grpSpPr>
        <p:pic>
          <p:nvPicPr>
            <p:cNvPr id="115752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792"/>
              <a:ext cx="2131" cy="2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5753" name="WordArt 9" descr="Carta"/>
            <p:cNvSpPr>
              <a:spLocks noChangeArrowheads="1" noChangeShapeType="1" noTextEdit="1"/>
            </p:cNvSpPr>
            <p:nvPr/>
          </p:nvSpPr>
          <p:spPr bwMode="auto">
            <a:xfrm>
              <a:off x="1071" y="845"/>
              <a:ext cx="630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it-IT" sz="3600" kern="1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blipFill dpi="0" rotWithShape="0">
                    <a:blip r:embed="rId3"/>
                    <a:srcRect/>
                    <a:tile tx="0" ty="0" sx="100000" sy="100000" flip="none" algn="tl"/>
                  </a:blipFill>
                  <a:effectLst>
                    <a:outerShdw dist="292376" dir="12862821" sx="125000" sy="125000" algn="tl" rotWithShape="0">
                      <a:srgbClr val="C7DFD3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LPAI</a:t>
              </a:r>
            </a:p>
          </p:txBody>
        </p:sp>
        <p:sp>
          <p:nvSpPr>
            <p:cNvPr id="203786" name="AutoShape 10"/>
            <p:cNvSpPr>
              <a:spLocks noChangeArrowheads="1"/>
            </p:cNvSpPr>
            <p:nvPr/>
          </p:nvSpPr>
          <p:spPr bwMode="auto">
            <a:xfrm>
              <a:off x="521" y="1162"/>
              <a:ext cx="272" cy="272"/>
            </a:xfrm>
            <a:prstGeom prst="star5">
              <a:avLst/>
            </a:prstGeom>
            <a:solidFill>
              <a:srgbClr val="0066FF">
                <a:alpha val="5900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3787" name="AutoShape 11"/>
            <p:cNvSpPr>
              <a:spLocks noChangeArrowheads="1"/>
            </p:cNvSpPr>
            <p:nvPr/>
          </p:nvSpPr>
          <p:spPr bwMode="auto">
            <a:xfrm>
              <a:off x="1338" y="1752"/>
              <a:ext cx="272" cy="272"/>
            </a:xfrm>
            <a:prstGeom prst="star5">
              <a:avLst/>
            </a:prstGeom>
            <a:solidFill>
              <a:srgbClr val="0066FF">
                <a:alpha val="5900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  <p:grpSp>
        <p:nvGrpSpPr>
          <p:cNvPr id="115717" name="Group 12"/>
          <p:cNvGrpSpPr>
            <a:grpSpLocks/>
          </p:cNvGrpSpPr>
          <p:nvPr/>
        </p:nvGrpSpPr>
        <p:grpSpPr bwMode="auto">
          <a:xfrm>
            <a:off x="5364163" y="1366168"/>
            <a:ext cx="3382962" cy="3251200"/>
            <a:chOff x="3334" y="789"/>
            <a:chExt cx="2131" cy="2048"/>
          </a:xfrm>
        </p:grpSpPr>
        <p:pic>
          <p:nvPicPr>
            <p:cNvPr id="115743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789"/>
              <a:ext cx="2131" cy="2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5744" name="WordArt 14" descr="Carta"/>
            <p:cNvSpPr>
              <a:spLocks noChangeArrowheads="1" noChangeShapeType="1" noTextEdit="1"/>
            </p:cNvSpPr>
            <p:nvPr/>
          </p:nvSpPr>
          <p:spPr bwMode="auto">
            <a:xfrm>
              <a:off x="4241" y="845"/>
              <a:ext cx="630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it-IT" sz="3600" kern="1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blipFill dpi="0" rotWithShape="0">
                    <a:blip r:embed="rId3"/>
                    <a:srcRect/>
                    <a:tile tx="0" ty="0" sx="100000" sy="100000" flip="none" algn="tl"/>
                  </a:blipFill>
                  <a:effectLst>
                    <a:outerShdw dist="296212" dir="12657825" sx="125000" sy="125000" algn="tl" rotWithShape="0">
                      <a:srgbClr val="C7DFD3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HPAI</a:t>
              </a:r>
            </a:p>
          </p:txBody>
        </p:sp>
        <p:sp>
          <p:nvSpPr>
            <p:cNvPr id="203791" name="AutoShape 15"/>
            <p:cNvSpPr>
              <a:spLocks noChangeArrowheads="1"/>
            </p:cNvSpPr>
            <p:nvPr/>
          </p:nvSpPr>
          <p:spPr bwMode="auto">
            <a:xfrm>
              <a:off x="4604" y="1752"/>
              <a:ext cx="272" cy="272"/>
            </a:xfrm>
            <a:prstGeom prst="star5">
              <a:avLst/>
            </a:prstGeom>
            <a:solidFill>
              <a:srgbClr val="0066FF">
                <a:alpha val="5900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3792" name="AutoShape 16"/>
            <p:cNvSpPr>
              <a:spLocks noChangeArrowheads="1"/>
            </p:cNvSpPr>
            <p:nvPr/>
          </p:nvSpPr>
          <p:spPr bwMode="auto">
            <a:xfrm>
              <a:off x="3742" y="981"/>
              <a:ext cx="272" cy="272"/>
            </a:xfrm>
            <a:prstGeom prst="star5">
              <a:avLst/>
            </a:prstGeom>
            <a:solidFill>
              <a:srgbClr val="0066FF">
                <a:alpha val="5900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3793" name="AutoShape 17"/>
            <p:cNvSpPr>
              <a:spLocks noChangeArrowheads="1"/>
            </p:cNvSpPr>
            <p:nvPr/>
          </p:nvSpPr>
          <p:spPr bwMode="auto">
            <a:xfrm>
              <a:off x="3833" y="1525"/>
              <a:ext cx="272" cy="272"/>
            </a:xfrm>
            <a:prstGeom prst="star5">
              <a:avLst/>
            </a:prstGeom>
            <a:solidFill>
              <a:srgbClr val="0066FF">
                <a:alpha val="5900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3794" name="AutoShape 18"/>
            <p:cNvSpPr>
              <a:spLocks noChangeArrowheads="1"/>
            </p:cNvSpPr>
            <p:nvPr/>
          </p:nvSpPr>
          <p:spPr bwMode="auto">
            <a:xfrm>
              <a:off x="4332" y="1752"/>
              <a:ext cx="272" cy="272"/>
            </a:xfrm>
            <a:prstGeom prst="star5">
              <a:avLst/>
            </a:prstGeom>
            <a:solidFill>
              <a:srgbClr val="0066FF">
                <a:alpha val="5900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3795" name="AutoShape 19"/>
            <p:cNvSpPr>
              <a:spLocks noChangeArrowheads="1"/>
            </p:cNvSpPr>
            <p:nvPr/>
          </p:nvSpPr>
          <p:spPr bwMode="auto">
            <a:xfrm>
              <a:off x="4105" y="1797"/>
              <a:ext cx="272" cy="272"/>
            </a:xfrm>
            <a:prstGeom prst="star5">
              <a:avLst/>
            </a:prstGeom>
            <a:solidFill>
              <a:srgbClr val="0066FF">
                <a:alpha val="5900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3796" name="AutoShape 20"/>
            <p:cNvSpPr>
              <a:spLocks noChangeArrowheads="1"/>
            </p:cNvSpPr>
            <p:nvPr/>
          </p:nvSpPr>
          <p:spPr bwMode="auto">
            <a:xfrm>
              <a:off x="4513" y="1434"/>
              <a:ext cx="272" cy="272"/>
            </a:xfrm>
            <a:prstGeom prst="star5">
              <a:avLst/>
            </a:prstGeom>
            <a:solidFill>
              <a:srgbClr val="0066FF">
                <a:alpha val="5900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3797" name="AutoShape 21"/>
            <p:cNvSpPr>
              <a:spLocks noChangeArrowheads="1"/>
            </p:cNvSpPr>
            <p:nvPr/>
          </p:nvSpPr>
          <p:spPr bwMode="auto">
            <a:xfrm>
              <a:off x="4195" y="1344"/>
              <a:ext cx="272" cy="272"/>
            </a:xfrm>
            <a:prstGeom prst="star5">
              <a:avLst/>
            </a:prstGeom>
            <a:solidFill>
              <a:srgbClr val="0066FF">
                <a:alpha val="5900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  <p:grpSp>
        <p:nvGrpSpPr>
          <p:cNvPr id="115718" name="Group 22"/>
          <p:cNvGrpSpPr>
            <a:grpSpLocks/>
          </p:cNvGrpSpPr>
          <p:nvPr/>
        </p:nvGrpSpPr>
        <p:grpSpPr bwMode="auto">
          <a:xfrm>
            <a:off x="322263" y="5298406"/>
            <a:ext cx="3313112" cy="1408112"/>
            <a:chOff x="68" y="3285"/>
            <a:chExt cx="2087" cy="887"/>
          </a:xfrm>
        </p:grpSpPr>
        <p:sp>
          <p:nvSpPr>
            <p:cNvPr id="115733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793" y="3285"/>
              <a:ext cx="545" cy="22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it-IT" sz="3600" kern="10"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HA</a:t>
              </a:r>
            </a:p>
          </p:txBody>
        </p:sp>
        <p:sp>
          <p:nvSpPr>
            <p:cNvPr id="203800" name="AutoShape 24"/>
            <p:cNvSpPr>
              <a:spLocks noChangeArrowheads="1"/>
            </p:cNvSpPr>
            <p:nvPr/>
          </p:nvSpPr>
          <p:spPr bwMode="auto">
            <a:xfrm>
              <a:off x="68" y="3657"/>
              <a:ext cx="1270" cy="1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3366"/>
                </a:gs>
                <a:gs pos="50000">
                  <a:schemeClr val="bg1"/>
                </a:gs>
                <a:gs pos="100000">
                  <a:srgbClr val="993366"/>
                </a:gs>
              </a:gsLst>
              <a:lin ang="5400000" scaled="1"/>
            </a:gradFill>
            <a:ln w="381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3801" name="AutoShape 25"/>
            <p:cNvSpPr>
              <a:spLocks noChangeArrowheads="1"/>
            </p:cNvSpPr>
            <p:nvPr/>
          </p:nvSpPr>
          <p:spPr bwMode="auto">
            <a:xfrm>
              <a:off x="1520" y="3657"/>
              <a:ext cx="635" cy="1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00"/>
                </a:gs>
                <a:gs pos="50000">
                  <a:schemeClr val="bg1"/>
                </a:gs>
                <a:gs pos="100000">
                  <a:srgbClr val="FF6600"/>
                </a:gs>
              </a:gsLst>
              <a:lin ang="5400000" scaled="1"/>
            </a:gradFill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5736" name="AutoShape 26"/>
            <p:cNvSpPr>
              <a:spLocks noChangeArrowheads="1"/>
            </p:cNvSpPr>
            <p:nvPr/>
          </p:nvSpPr>
          <p:spPr bwMode="auto">
            <a:xfrm>
              <a:off x="1338" y="3657"/>
              <a:ext cx="181" cy="136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115737" name="Line 27"/>
            <p:cNvSpPr>
              <a:spLocks noChangeShapeType="1"/>
            </p:cNvSpPr>
            <p:nvPr/>
          </p:nvSpPr>
          <p:spPr bwMode="auto">
            <a:xfrm flipH="1">
              <a:off x="1247" y="3793"/>
              <a:ext cx="182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5738" name="Line 28"/>
            <p:cNvSpPr>
              <a:spLocks noChangeShapeType="1"/>
            </p:cNvSpPr>
            <p:nvPr/>
          </p:nvSpPr>
          <p:spPr bwMode="auto">
            <a:xfrm>
              <a:off x="1429" y="3793"/>
              <a:ext cx="13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5739" name="Text Box 29"/>
            <p:cNvSpPr txBox="1">
              <a:spLocks noChangeArrowheads="1"/>
            </p:cNvSpPr>
            <p:nvPr/>
          </p:nvSpPr>
          <p:spPr bwMode="auto">
            <a:xfrm>
              <a:off x="1065" y="3884"/>
              <a:ext cx="6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FF">
                      <a:alpha val="6196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796" dir="1593903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00"/>
                </a:buClr>
                <a:buFont typeface="Wingdings" panose="05000000000000000000" pitchFamily="2" charset="2"/>
                <a:buNone/>
              </a:pPr>
              <a:r>
                <a:rPr lang="it-IT" altLang="it-IT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RETR</a:t>
              </a:r>
            </a:p>
          </p:txBody>
        </p:sp>
        <p:sp>
          <p:nvSpPr>
            <p:cNvPr id="115740" name="Text Box 30"/>
            <p:cNvSpPr txBox="1">
              <a:spLocks noChangeArrowheads="1"/>
            </p:cNvSpPr>
            <p:nvPr/>
          </p:nvSpPr>
          <p:spPr bwMode="auto">
            <a:xfrm>
              <a:off x="522" y="3618"/>
              <a:ext cx="3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rgbClr val="000000"/>
                  </a:solidFill>
                </a:rPr>
                <a:t>HA1</a:t>
              </a:r>
            </a:p>
          </p:txBody>
        </p:sp>
        <p:sp>
          <p:nvSpPr>
            <p:cNvPr id="115741" name="Text Box 31"/>
            <p:cNvSpPr txBox="1">
              <a:spLocks noChangeArrowheads="1"/>
            </p:cNvSpPr>
            <p:nvPr/>
          </p:nvSpPr>
          <p:spPr bwMode="auto">
            <a:xfrm>
              <a:off x="1656" y="3612"/>
              <a:ext cx="3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rgbClr val="000000"/>
                  </a:solidFill>
                </a:rPr>
                <a:t>HA2</a:t>
              </a:r>
            </a:p>
          </p:txBody>
        </p:sp>
        <p:sp>
          <p:nvSpPr>
            <p:cNvPr id="115742" name="AutoShape 32"/>
            <p:cNvSpPr>
              <a:spLocks/>
            </p:cNvSpPr>
            <p:nvPr/>
          </p:nvSpPr>
          <p:spPr bwMode="auto">
            <a:xfrm rot="5400000">
              <a:off x="1088" y="2573"/>
              <a:ext cx="45" cy="1996"/>
            </a:xfrm>
            <a:prstGeom prst="leftBracket">
              <a:avLst>
                <a:gd name="adj" fmla="val 369630"/>
              </a:avLst>
            </a:prstGeom>
            <a:noFill/>
            <a:ln w="317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</p:grpSp>
      <p:grpSp>
        <p:nvGrpSpPr>
          <p:cNvPr id="115719" name="Group 33"/>
          <p:cNvGrpSpPr>
            <a:grpSpLocks/>
          </p:cNvGrpSpPr>
          <p:nvPr/>
        </p:nvGrpSpPr>
        <p:grpSpPr bwMode="auto">
          <a:xfrm>
            <a:off x="5437188" y="5255543"/>
            <a:ext cx="3527425" cy="1450975"/>
            <a:chOff x="3243" y="3258"/>
            <a:chExt cx="2222" cy="914"/>
          </a:xfrm>
        </p:grpSpPr>
        <p:sp>
          <p:nvSpPr>
            <p:cNvPr id="115723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4195" y="3258"/>
              <a:ext cx="545" cy="22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it-IT" sz="3600" kern="10"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HA</a:t>
              </a:r>
            </a:p>
          </p:txBody>
        </p:sp>
        <p:sp>
          <p:nvSpPr>
            <p:cNvPr id="203811" name="AutoShape 35"/>
            <p:cNvSpPr>
              <a:spLocks noChangeArrowheads="1"/>
            </p:cNvSpPr>
            <p:nvPr/>
          </p:nvSpPr>
          <p:spPr bwMode="auto">
            <a:xfrm>
              <a:off x="3243" y="3657"/>
              <a:ext cx="1270" cy="1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3366"/>
                </a:gs>
                <a:gs pos="50000">
                  <a:schemeClr val="bg1"/>
                </a:gs>
                <a:gs pos="100000">
                  <a:srgbClr val="993366"/>
                </a:gs>
              </a:gsLst>
              <a:lin ang="5400000" scaled="1"/>
            </a:gradFill>
            <a:ln w="381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3812" name="AutoShape 36"/>
            <p:cNvSpPr>
              <a:spLocks noChangeArrowheads="1"/>
            </p:cNvSpPr>
            <p:nvPr/>
          </p:nvSpPr>
          <p:spPr bwMode="auto">
            <a:xfrm>
              <a:off x="4830" y="3657"/>
              <a:ext cx="635" cy="1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00"/>
                </a:gs>
                <a:gs pos="50000">
                  <a:schemeClr val="bg1"/>
                </a:gs>
                <a:gs pos="100000">
                  <a:srgbClr val="FF6600"/>
                </a:gs>
              </a:gsLst>
              <a:lin ang="5400000" scaled="1"/>
            </a:gradFill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5726" name="AutoShape 37"/>
            <p:cNvSpPr>
              <a:spLocks noChangeArrowheads="1"/>
            </p:cNvSpPr>
            <p:nvPr/>
          </p:nvSpPr>
          <p:spPr bwMode="auto">
            <a:xfrm>
              <a:off x="4513" y="3657"/>
              <a:ext cx="317" cy="136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115727" name="Line 38"/>
            <p:cNvSpPr>
              <a:spLocks noChangeShapeType="1"/>
            </p:cNvSpPr>
            <p:nvPr/>
          </p:nvSpPr>
          <p:spPr bwMode="auto">
            <a:xfrm flipH="1">
              <a:off x="4467" y="3793"/>
              <a:ext cx="182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5728" name="Line 39"/>
            <p:cNvSpPr>
              <a:spLocks noChangeShapeType="1"/>
            </p:cNvSpPr>
            <p:nvPr/>
          </p:nvSpPr>
          <p:spPr bwMode="auto">
            <a:xfrm>
              <a:off x="4649" y="3793"/>
              <a:ext cx="13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5729" name="Text Box 40"/>
            <p:cNvSpPr txBox="1">
              <a:spLocks noChangeArrowheads="1"/>
            </p:cNvSpPr>
            <p:nvPr/>
          </p:nvSpPr>
          <p:spPr bwMode="auto">
            <a:xfrm>
              <a:off x="3878" y="3884"/>
              <a:ext cx="149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FF">
                      <a:alpha val="6196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796" dir="1593903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00"/>
                </a:buClr>
                <a:buFont typeface="Wingdings" panose="05000000000000000000" pitchFamily="2" charset="2"/>
                <a:buNone/>
              </a:pPr>
              <a:r>
                <a:rPr lang="it-IT" altLang="it-IT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RERRRKKA</a:t>
              </a:r>
            </a:p>
          </p:txBody>
        </p:sp>
        <p:sp>
          <p:nvSpPr>
            <p:cNvPr id="115730" name="Text Box 41"/>
            <p:cNvSpPr txBox="1">
              <a:spLocks noChangeArrowheads="1"/>
            </p:cNvSpPr>
            <p:nvPr/>
          </p:nvSpPr>
          <p:spPr bwMode="auto">
            <a:xfrm>
              <a:off x="3742" y="3612"/>
              <a:ext cx="3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rgbClr val="000000"/>
                  </a:solidFill>
                </a:rPr>
                <a:t>HA1</a:t>
              </a:r>
            </a:p>
          </p:txBody>
        </p:sp>
        <p:sp>
          <p:nvSpPr>
            <p:cNvPr id="115731" name="Text Box 42"/>
            <p:cNvSpPr txBox="1">
              <a:spLocks noChangeArrowheads="1"/>
            </p:cNvSpPr>
            <p:nvPr/>
          </p:nvSpPr>
          <p:spPr bwMode="auto">
            <a:xfrm>
              <a:off x="4967" y="3612"/>
              <a:ext cx="3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rgbClr val="000000"/>
                  </a:solidFill>
                </a:rPr>
                <a:t>HA2</a:t>
              </a:r>
            </a:p>
          </p:txBody>
        </p:sp>
        <p:sp>
          <p:nvSpPr>
            <p:cNvPr id="115732" name="AutoShape 43"/>
            <p:cNvSpPr>
              <a:spLocks/>
            </p:cNvSpPr>
            <p:nvPr/>
          </p:nvSpPr>
          <p:spPr bwMode="auto">
            <a:xfrm rot="5400000">
              <a:off x="4318" y="2482"/>
              <a:ext cx="63" cy="2178"/>
            </a:xfrm>
            <a:prstGeom prst="leftBracket">
              <a:avLst>
                <a:gd name="adj" fmla="val 288095"/>
              </a:avLst>
            </a:prstGeom>
            <a:noFill/>
            <a:ln w="317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</p:grpSp>
      <p:sp>
        <p:nvSpPr>
          <p:cNvPr id="115720" name="Text Box 44"/>
          <p:cNvSpPr txBox="1">
            <a:spLocks noChangeArrowheads="1"/>
          </p:cNvSpPr>
          <p:nvPr/>
        </p:nvSpPr>
        <p:spPr bwMode="auto">
          <a:xfrm>
            <a:off x="538163" y="4520531"/>
            <a:ext cx="28813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>
                    <a:alpha val="6196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PROTEASI INTESTINO</a:t>
            </a:r>
          </a:p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APP. RESPIRATORIO</a:t>
            </a:r>
          </a:p>
        </p:txBody>
      </p:sp>
      <p:sp>
        <p:nvSpPr>
          <p:cNvPr id="115721" name="Text Box 45"/>
          <p:cNvSpPr txBox="1">
            <a:spLocks noChangeArrowheads="1"/>
          </p:cNvSpPr>
          <p:nvPr/>
        </p:nvSpPr>
        <p:spPr bwMode="auto">
          <a:xfrm>
            <a:off x="5578475" y="4664993"/>
            <a:ext cx="28813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>
                    <a:alpha val="6196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PROTEASI UBIQUITARIE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4098309" y="345158"/>
            <a:ext cx="42636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4758" dir="20921404" algn="ctr" rotWithShape="0">
                    <a:srgbClr val="99CCFF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INFLUENZA AVIARE</a:t>
            </a:r>
          </a:p>
        </p:txBody>
      </p:sp>
      <p:sp>
        <p:nvSpPr>
          <p:cNvPr id="117764" name="WordArt 7" descr="Carta"/>
          <p:cNvSpPr>
            <a:spLocks noChangeArrowheads="1" noChangeShapeType="1" noTextEdit="1"/>
          </p:cNvSpPr>
          <p:nvPr/>
        </p:nvSpPr>
        <p:spPr bwMode="auto">
          <a:xfrm>
            <a:off x="388616" y="1443038"/>
            <a:ext cx="1936750" cy="977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296212" dir="12657825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LPAI</a:t>
            </a:r>
          </a:p>
        </p:txBody>
      </p:sp>
      <p:sp>
        <p:nvSpPr>
          <p:cNvPr id="117765" name="WordArt 8" descr="Carta"/>
          <p:cNvSpPr>
            <a:spLocks noChangeArrowheads="1" noChangeShapeType="1" noTextEdit="1"/>
          </p:cNvSpPr>
          <p:nvPr/>
        </p:nvSpPr>
        <p:spPr bwMode="auto">
          <a:xfrm>
            <a:off x="323528" y="3284984"/>
            <a:ext cx="1936750" cy="977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296212" dir="12657825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HPAI</a:t>
            </a:r>
          </a:p>
        </p:txBody>
      </p:sp>
      <p:sp>
        <p:nvSpPr>
          <p:cNvPr id="117766" name="Text Box 9"/>
          <p:cNvSpPr txBox="1">
            <a:spLocks noChangeArrowheads="1"/>
          </p:cNvSpPr>
          <p:nvPr/>
        </p:nvSpPr>
        <p:spPr bwMode="auto">
          <a:xfrm>
            <a:off x="2267744" y="1328738"/>
            <a:ext cx="676875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ASSENZA </a:t>
            </a:r>
            <a:r>
              <a:rPr lang="it-IT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MALATTIA </a:t>
            </a:r>
            <a:r>
              <a:rPr lang="it-IT" altLang="it-IT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it-IT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 LIEVE</a:t>
            </a:r>
            <a:r>
              <a:rPr lang="it-IT" altLang="it-IT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SINTOMI RESPIRATORI E</a:t>
            </a:r>
          </a:p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CALO </a:t>
            </a:r>
            <a:r>
              <a:rPr lang="it-IT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DELL’OVODEPOSIZIONE</a:t>
            </a:r>
            <a:endParaRPr lang="it-IT" altLang="it-IT" sz="28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767" name="Text Box 10"/>
          <p:cNvSpPr txBox="1">
            <a:spLocks noChangeArrowheads="1"/>
          </p:cNvSpPr>
          <p:nvPr/>
        </p:nvSpPr>
        <p:spPr bwMode="auto">
          <a:xfrm>
            <a:off x="3412224" y="3327658"/>
            <a:ext cx="486075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MALATTIA GRAVE E MORTALITA’</a:t>
            </a:r>
          </a:p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FINO AL 100%</a:t>
            </a:r>
          </a:p>
        </p:txBody>
      </p:sp>
      <p:sp>
        <p:nvSpPr>
          <p:cNvPr id="117768" name="Text Box 11"/>
          <p:cNvSpPr txBox="1">
            <a:spLocks noChangeArrowheads="1"/>
          </p:cNvSpPr>
          <p:nvPr/>
        </p:nvSpPr>
        <p:spPr bwMode="auto">
          <a:xfrm>
            <a:off x="224447" y="4509120"/>
            <a:ext cx="8783959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>
                    <a:alpha val="6196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ABBATTIMENTO, PIUMAGGIO </a:t>
            </a:r>
            <a:r>
              <a:rPr lang="it-IT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ARRUFFATO,</a:t>
            </a:r>
          </a:p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ANORESSIA</a:t>
            </a:r>
            <a:r>
              <a:rPr lang="it-IT" altLang="it-IT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ENTERICHE </a:t>
            </a:r>
            <a:r>
              <a:rPr lang="it-IT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(diarrea),</a:t>
            </a:r>
          </a:p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MANIFESTAZIONI </a:t>
            </a:r>
            <a:r>
              <a:rPr lang="it-IT" altLang="it-IT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RESPIRATORIE </a:t>
            </a:r>
            <a:r>
              <a:rPr lang="it-IT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(tosse e starnuti),</a:t>
            </a:r>
          </a:p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RIPRODUTTIVE (interruzione </a:t>
            </a:r>
            <a:r>
              <a:rPr lang="it-IT" altLang="it-IT" sz="28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ovodeposizione</a:t>
            </a:r>
            <a:r>
              <a:rPr lang="it-IT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</a:p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NERVOSE (tremori)</a:t>
            </a:r>
            <a:endParaRPr lang="it-IT" altLang="it-IT" sz="28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LPAIt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47613"/>
            <a:ext cx="4897438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27" name="strage3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852936"/>
            <a:ext cx="475297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8" name="WordArt 4" descr="Carta"/>
          <p:cNvSpPr>
            <a:spLocks noChangeArrowheads="1" noChangeShapeType="1" noTextEdit="1"/>
          </p:cNvSpPr>
          <p:nvPr/>
        </p:nvSpPr>
        <p:spPr bwMode="auto">
          <a:xfrm>
            <a:off x="5948363" y="866775"/>
            <a:ext cx="1936750" cy="977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296212" dir="12657825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HPAI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67" fill="hold"/>
                                        <p:tgtEl>
                                          <p:spTgt spid="2058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58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27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5827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1184275" y="1054100"/>
            <a:ext cx="7924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 b="0" dirty="0">
                <a:solidFill>
                  <a:srgbClr val="000000"/>
                </a:solidFill>
              </a:rPr>
              <a:t>Serbatoio </a:t>
            </a:r>
            <a:r>
              <a:rPr lang="it-IT" altLang="it-IT" sz="4000" b="0" dirty="0" smtClean="0">
                <a:solidFill>
                  <a:srgbClr val="000000"/>
                </a:solidFill>
              </a:rPr>
              <a:t>principale: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 b="0" dirty="0" smtClean="0">
                <a:solidFill>
                  <a:srgbClr val="000000"/>
                </a:solidFill>
              </a:rPr>
              <a:t>anatre </a:t>
            </a:r>
            <a:r>
              <a:rPr lang="it-IT" altLang="it-IT" sz="4000" b="0" dirty="0">
                <a:solidFill>
                  <a:srgbClr val="000000"/>
                </a:solidFill>
              </a:rPr>
              <a:t>di superficie di acqua dolce</a:t>
            </a:r>
          </a:p>
        </p:txBody>
      </p:sp>
      <p:pic>
        <p:nvPicPr>
          <p:cNvPr id="119811" name="Picture 3" descr="Ingrandisci la fot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4645025"/>
            <a:ext cx="2005012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3348038" y="6059488"/>
            <a:ext cx="1008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400">
                <a:solidFill>
                  <a:srgbClr val="000000"/>
                </a:solidFill>
              </a:rPr>
              <a:t>fischione </a:t>
            </a: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539750" y="4204320"/>
            <a:ext cx="1079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400">
                <a:solidFill>
                  <a:srgbClr val="000000"/>
                </a:solidFill>
              </a:rPr>
              <a:t>germano</a:t>
            </a:r>
          </a:p>
        </p:txBody>
      </p:sp>
      <p:pic>
        <p:nvPicPr>
          <p:cNvPr id="119814" name="Picture 6" descr="Ingrandisci la fot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865688"/>
            <a:ext cx="18002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468313" y="6292850"/>
            <a:ext cx="1152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400">
                <a:solidFill>
                  <a:srgbClr val="000000"/>
                </a:solidFill>
              </a:rPr>
              <a:t>mestolone</a:t>
            </a:r>
          </a:p>
        </p:txBody>
      </p:sp>
      <p:pic>
        <p:nvPicPr>
          <p:cNvPr id="119816" name="Picture 8" descr="canapigl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637457"/>
            <a:ext cx="1800225" cy="11985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6732588" y="3932857"/>
            <a:ext cx="12239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400">
                <a:solidFill>
                  <a:srgbClr val="000000"/>
                </a:solidFill>
              </a:rPr>
              <a:t>canapiglia</a:t>
            </a:r>
          </a:p>
        </p:txBody>
      </p:sp>
      <p:pic>
        <p:nvPicPr>
          <p:cNvPr id="119818" name="Picture 10" descr="Ingrandisci la foto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708525"/>
            <a:ext cx="194468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9" name="Text Box 11"/>
          <p:cNvSpPr txBox="1">
            <a:spLocks noChangeArrowheads="1"/>
          </p:cNvSpPr>
          <p:nvPr/>
        </p:nvSpPr>
        <p:spPr bwMode="auto">
          <a:xfrm>
            <a:off x="6156325" y="6219825"/>
            <a:ext cx="1223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400">
                <a:solidFill>
                  <a:srgbClr val="000000"/>
                </a:solidFill>
              </a:rPr>
              <a:t>codone</a:t>
            </a:r>
          </a:p>
        </p:txBody>
      </p:sp>
      <p:sp>
        <p:nvSpPr>
          <p:cNvPr id="119820" name="Text Box 12"/>
          <p:cNvSpPr txBox="1">
            <a:spLocks noChangeArrowheads="1"/>
          </p:cNvSpPr>
          <p:nvPr/>
        </p:nvSpPr>
        <p:spPr bwMode="auto">
          <a:xfrm>
            <a:off x="2987675" y="4077320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400">
                <a:solidFill>
                  <a:srgbClr val="000000"/>
                </a:solidFill>
              </a:rPr>
              <a:t>alzavola</a:t>
            </a:r>
            <a:endParaRPr lang="en-GB" altLang="it-IT" sz="1400">
              <a:solidFill>
                <a:srgbClr val="000000"/>
              </a:solidFill>
            </a:endParaRPr>
          </a:p>
        </p:txBody>
      </p:sp>
      <p:pic>
        <p:nvPicPr>
          <p:cNvPr id="11982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853357"/>
            <a:ext cx="2808288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22" name="Picture 14" descr="GERMAN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48532"/>
            <a:ext cx="1944687" cy="1787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23" name="Text Box 15"/>
          <p:cNvSpPr txBox="1">
            <a:spLocks noChangeArrowheads="1"/>
          </p:cNvSpPr>
          <p:nvPr/>
        </p:nvSpPr>
        <p:spPr bwMode="auto">
          <a:xfrm>
            <a:off x="3540480" y="376124"/>
            <a:ext cx="52316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4758" dir="20921404" algn="ctr" rotWithShape="0">
                    <a:srgbClr val="99CCFF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 dirty="0">
                <a:solidFill>
                  <a:srgbClr val="CC0000"/>
                </a:solidFill>
                <a:latin typeface="Times New Roman" panose="02020603050405020304" pitchFamily="18" charset="0"/>
              </a:rPr>
              <a:t>INFLUENZA AVIARE</a:t>
            </a:r>
          </a:p>
        </p:txBody>
      </p:sp>
      <p:sp>
        <p:nvSpPr>
          <p:cNvPr id="119825" name="WordArt 20" descr="Carta"/>
          <p:cNvSpPr>
            <a:spLocks noChangeArrowheads="1" noChangeShapeType="1" noTextEdit="1"/>
          </p:cNvSpPr>
          <p:nvPr/>
        </p:nvSpPr>
        <p:spPr bwMode="auto">
          <a:xfrm>
            <a:off x="395288" y="1270000"/>
            <a:ext cx="115252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11"/>
                  <a:srcRect/>
                  <a:tile tx="0" ty="0" sx="100000" sy="100000" flip="none" algn="tl"/>
                </a:blipFill>
                <a:effectLst>
                  <a:outerShdw dist="296212" dir="12657825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LPAI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2128856" y="1211491"/>
            <a:ext cx="4824412" cy="574675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  <a:extLst/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ALTRI CARRIER PER AIV</a:t>
            </a: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3377762" y="416858"/>
            <a:ext cx="52316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4758" dir="20921404" algn="ctr" rotWithShape="0">
                    <a:srgbClr val="99CCFF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 dirty="0">
                <a:solidFill>
                  <a:srgbClr val="CC0000"/>
                </a:solidFill>
                <a:latin typeface="Times New Roman" panose="02020603050405020304" pitchFamily="18" charset="0"/>
              </a:rPr>
              <a:t>INFLUENZA AVIARE</a:t>
            </a:r>
          </a:p>
        </p:txBody>
      </p:sp>
      <p:graphicFrame>
        <p:nvGraphicFramePr>
          <p:cNvPr id="120837" name="Object 8"/>
          <p:cNvGraphicFramePr>
            <a:graphicFrameLocks noChangeAspect="1"/>
          </p:cNvGraphicFramePr>
          <p:nvPr/>
        </p:nvGraphicFramePr>
        <p:xfrm>
          <a:off x="450850" y="4903788"/>
          <a:ext cx="1673225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91" name="Immagine bitmap" r:id="rId3" imgW="2943636" imgH="2343477" progId="Paint.Picture">
                  <p:embed/>
                </p:oleObj>
              </mc:Choice>
              <mc:Fallback>
                <p:oleObj name="Immagine bitmap" r:id="rId3" imgW="2943636" imgH="2343477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4903788"/>
                        <a:ext cx="1673225" cy="1333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8" name="Object 9"/>
          <p:cNvGraphicFramePr>
            <a:graphicFrameLocks noChangeAspect="1"/>
          </p:cNvGraphicFramePr>
          <p:nvPr/>
        </p:nvGraphicFramePr>
        <p:xfrm>
          <a:off x="2451100" y="3773488"/>
          <a:ext cx="1905000" cy="156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92" name="Immagine bitmap" r:id="rId5" imgW="2580952" imgH="2114845" progId="Paint.Picture">
                  <p:embed/>
                </p:oleObj>
              </mc:Choice>
              <mc:Fallback>
                <p:oleObj name="Immagine bitmap" r:id="rId5" imgW="2580952" imgH="2114845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3773488"/>
                        <a:ext cx="1905000" cy="15605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9" name="Object 10"/>
          <p:cNvGraphicFramePr>
            <a:graphicFrameLocks noChangeAspect="1"/>
          </p:cNvGraphicFramePr>
          <p:nvPr/>
        </p:nvGraphicFramePr>
        <p:xfrm>
          <a:off x="377825" y="2889250"/>
          <a:ext cx="1817688" cy="134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93" name="Immagine bitmap" r:id="rId7" imgW="2238687" imgH="1657581" progId="Paint.Picture">
                  <p:embed/>
                </p:oleObj>
              </mc:Choice>
              <mc:Fallback>
                <p:oleObj name="Immagine bitmap" r:id="rId7" imgW="2238687" imgH="1657581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2889250"/>
                        <a:ext cx="1817688" cy="13477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461835"/>
              </p:ext>
            </p:extLst>
          </p:nvPr>
        </p:nvGraphicFramePr>
        <p:xfrm>
          <a:off x="5499100" y="4797152"/>
          <a:ext cx="2817813" cy="160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94" name="Immagine bitmap" r:id="rId9" imgW="2142857" imgH="1219370" progId="Paint.Picture">
                  <p:embed/>
                </p:oleObj>
              </mc:Choice>
              <mc:Fallback>
                <p:oleObj name="Immagine bitmap" r:id="rId9" imgW="2142857" imgH="1219370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0" y="4797152"/>
                        <a:ext cx="2817813" cy="1603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41" name="Text Box 12"/>
          <p:cNvSpPr txBox="1">
            <a:spLocks noChangeArrowheads="1"/>
          </p:cNvSpPr>
          <p:nvPr/>
        </p:nvSpPr>
        <p:spPr bwMode="auto">
          <a:xfrm>
            <a:off x="6516688" y="6433865"/>
            <a:ext cx="1079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400">
                <a:solidFill>
                  <a:srgbClr val="000000"/>
                </a:solidFill>
              </a:rPr>
              <a:t>folaga</a:t>
            </a:r>
          </a:p>
        </p:txBody>
      </p:sp>
      <p:sp>
        <p:nvSpPr>
          <p:cNvPr id="120842" name="Text Box 13"/>
          <p:cNvSpPr txBox="1">
            <a:spLocks noChangeArrowheads="1"/>
          </p:cNvSpPr>
          <p:nvPr/>
        </p:nvSpPr>
        <p:spPr bwMode="auto">
          <a:xfrm>
            <a:off x="4512522" y="2060848"/>
            <a:ext cx="39837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LIMICOLI ED ALTRE SPECIE</a:t>
            </a:r>
          </a:p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STESSO HABITAT ANATIDI</a:t>
            </a:r>
          </a:p>
        </p:txBody>
      </p:sp>
      <p:sp>
        <p:nvSpPr>
          <p:cNvPr id="120843" name="Text Box 14"/>
          <p:cNvSpPr txBox="1">
            <a:spLocks noChangeArrowheads="1"/>
          </p:cNvSpPr>
          <p:nvPr/>
        </p:nvSpPr>
        <p:spPr bwMode="auto">
          <a:xfrm>
            <a:off x="389793" y="2270919"/>
            <a:ext cx="30691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ANATRE TUFFATRICI</a:t>
            </a:r>
          </a:p>
        </p:txBody>
      </p:sp>
      <p:sp>
        <p:nvSpPr>
          <p:cNvPr id="120844" name="WordArt 15" descr="Carta"/>
          <p:cNvSpPr>
            <a:spLocks noChangeArrowheads="1" noChangeShapeType="1" noTextEdit="1"/>
          </p:cNvSpPr>
          <p:nvPr/>
        </p:nvSpPr>
        <p:spPr bwMode="auto">
          <a:xfrm>
            <a:off x="395288" y="1270000"/>
            <a:ext cx="115252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11"/>
                  <a:srcRect/>
                  <a:tile tx="0" ty="0" sx="100000" sy="100000" flip="none" algn="tl"/>
                </a:blipFill>
                <a:effectLst>
                  <a:outerShdw dist="296212" dir="12657825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LPAI</a:t>
            </a:r>
          </a:p>
        </p:txBody>
      </p:sp>
      <p:sp>
        <p:nvSpPr>
          <p:cNvPr id="120845" name="Text Box 16"/>
          <p:cNvSpPr txBox="1">
            <a:spLocks noChangeArrowheads="1"/>
          </p:cNvSpPr>
          <p:nvPr/>
        </p:nvSpPr>
        <p:spPr bwMode="auto">
          <a:xfrm>
            <a:off x="2771775" y="5429250"/>
            <a:ext cx="1223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400">
                <a:solidFill>
                  <a:srgbClr val="000000"/>
                </a:solidFill>
              </a:rPr>
              <a:t>moriglione</a:t>
            </a:r>
          </a:p>
        </p:txBody>
      </p:sp>
      <p:sp>
        <p:nvSpPr>
          <p:cNvPr id="120846" name="Text Box 17"/>
          <p:cNvSpPr txBox="1">
            <a:spLocks noChangeArrowheads="1"/>
          </p:cNvSpPr>
          <p:nvPr/>
        </p:nvSpPr>
        <p:spPr bwMode="auto">
          <a:xfrm>
            <a:off x="323528" y="6292850"/>
            <a:ext cx="18399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400" dirty="0">
                <a:solidFill>
                  <a:srgbClr val="000000"/>
                </a:solidFill>
              </a:rPr>
              <a:t>moretta tabaccata</a:t>
            </a:r>
          </a:p>
        </p:txBody>
      </p:sp>
      <p:sp>
        <p:nvSpPr>
          <p:cNvPr id="120847" name="Text Box 18"/>
          <p:cNvSpPr txBox="1">
            <a:spLocks noChangeArrowheads="1"/>
          </p:cNvSpPr>
          <p:nvPr/>
        </p:nvSpPr>
        <p:spPr bwMode="auto">
          <a:xfrm>
            <a:off x="611188" y="4276725"/>
            <a:ext cx="12239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400">
                <a:solidFill>
                  <a:srgbClr val="000000"/>
                </a:solidFill>
              </a:rPr>
              <a:t>moretta</a:t>
            </a:r>
          </a:p>
        </p:txBody>
      </p:sp>
      <p:pic>
        <p:nvPicPr>
          <p:cNvPr id="120848" name="Picture 20" descr="Chiurl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036888"/>
            <a:ext cx="20224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9" name="Text Box 21"/>
          <p:cNvSpPr txBox="1">
            <a:spLocks noChangeArrowheads="1"/>
          </p:cNvSpPr>
          <p:nvPr/>
        </p:nvSpPr>
        <p:spPr bwMode="auto">
          <a:xfrm>
            <a:off x="5364163" y="4508500"/>
            <a:ext cx="1079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400">
                <a:solidFill>
                  <a:srgbClr val="000000"/>
                </a:solidFill>
              </a:rPr>
              <a:t>chiurlo</a:t>
            </a:r>
          </a:p>
        </p:txBody>
      </p:sp>
      <p:pic>
        <p:nvPicPr>
          <p:cNvPr id="120850" name="Picture 22" descr="gallinago_gallinago-400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924175"/>
            <a:ext cx="1651000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51" name="Text Box 23"/>
          <p:cNvSpPr txBox="1">
            <a:spLocks noChangeArrowheads="1"/>
          </p:cNvSpPr>
          <p:nvPr/>
        </p:nvSpPr>
        <p:spPr bwMode="auto">
          <a:xfrm>
            <a:off x="7453313" y="4508500"/>
            <a:ext cx="1150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400">
                <a:solidFill>
                  <a:srgbClr val="000000"/>
                </a:solidFill>
              </a:rPr>
              <a:t>beccaccino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ext Box 2"/>
          <p:cNvSpPr txBox="1">
            <a:spLocks noChangeArrowheads="1"/>
          </p:cNvSpPr>
          <p:nvPr/>
        </p:nvSpPr>
        <p:spPr bwMode="auto">
          <a:xfrm>
            <a:off x="3377762" y="344850"/>
            <a:ext cx="52316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4758" dir="20921404" algn="ctr" rotWithShape="0">
                    <a:srgbClr val="99CCFF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CC0000"/>
                </a:solidFill>
                <a:latin typeface="Times New Roman" pitchFamily="18" charset="0"/>
              </a:rPr>
              <a:t>INFLUENZA AVIARE</a:t>
            </a:r>
          </a:p>
        </p:txBody>
      </p:sp>
      <p:sp>
        <p:nvSpPr>
          <p:cNvPr id="211975" name="Text Box 7"/>
          <p:cNvSpPr txBox="1">
            <a:spLocks noChangeArrowheads="1"/>
          </p:cNvSpPr>
          <p:nvPr/>
        </p:nvSpPr>
        <p:spPr bwMode="auto">
          <a:xfrm>
            <a:off x="2737230" y="2180555"/>
            <a:ext cx="4075026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it-IT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STABILITÀ </a:t>
            </a:r>
            <a:r>
              <a:rPr lang="it-IT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GENETICA</a:t>
            </a:r>
          </a:p>
        </p:txBody>
      </p:sp>
      <p:sp>
        <p:nvSpPr>
          <p:cNvPr id="121861" name="Text Box 8"/>
          <p:cNvSpPr txBox="1">
            <a:spLocks noChangeArrowheads="1"/>
          </p:cNvSpPr>
          <p:nvPr/>
        </p:nvSpPr>
        <p:spPr bwMode="auto">
          <a:xfrm>
            <a:off x="510042" y="3221419"/>
            <a:ext cx="37995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VARIAZIONI GENETICHE </a:t>
            </a:r>
          </a:p>
        </p:txBody>
      </p:sp>
      <p:sp>
        <p:nvSpPr>
          <p:cNvPr id="121862" name="Text Box 9"/>
          <p:cNvSpPr txBox="1">
            <a:spLocks noChangeArrowheads="1"/>
          </p:cNvSpPr>
          <p:nvPr/>
        </p:nvSpPr>
        <p:spPr bwMode="auto">
          <a:xfrm>
            <a:off x="790259" y="1124744"/>
            <a:ext cx="3210559" cy="58477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UCCELLI SELVATICI</a:t>
            </a:r>
          </a:p>
        </p:txBody>
      </p:sp>
      <p:sp>
        <p:nvSpPr>
          <p:cNvPr id="211978" name="Text Box 10"/>
          <p:cNvSpPr txBox="1">
            <a:spLocks noChangeArrowheads="1"/>
          </p:cNvSpPr>
          <p:nvPr/>
        </p:nvSpPr>
        <p:spPr bwMode="auto">
          <a:xfrm>
            <a:off x="5434472" y="3029331"/>
            <a:ext cx="2912144" cy="830997"/>
          </a:xfrm>
          <a:prstGeom prst="rect">
            <a:avLst/>
          </a:prstGeom>
          <a:noFill/>
          <a:ln w="57150" cmpd="thinThick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it-IT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NESSUN VANTAGGIO </a:t>
            </a:r>
          </a:p>
          <a:p>
            <a:pPr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it-IT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EVOLUTIVO</a:t>
            </a:r>
          </a:p>
        </p:txBody>
      </p:sp>
      <p:sp>
        <p:nvSpPr>
          <p:cNvPr id="121864" name="WordArt 11" descr="Carta"/>
          <p:cNvSpPr>
            <a:spLocks noChangeArrowheads="1" noChangeShapeType="1" noTextEdit="1"/>
          </p:cNvSpPr>
          <p:nvPr/>
        </p:nvSpPr>
        <p:spPr bwMode="auto">
          <a:xfrm>
            <a:off x="6588125" y="1196975"/>
            <a:ext cx="115252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296212" dir="12657825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LPAI</a:t>
            </a:r>
          </a:p>
        </p:txBody>
      </p:sp>
      <p:sp>
        <p:nvSpPr>
          <p:cNvPr id="121865" name="Text Box 12"/>
          <p:cNvSpPr txBox="1">
            <a:spLocks noChangeArrowheads="1"/>
          </p:cNvSpPr>
          <p:nvPr/>
        </p:nvSpPr>
        <p:spPr bwMode="auto">
          <a:xfrm>
            <a:off x="612319" y="4734306"/>
            <a:ext cx="36267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POSSIBILI COINFEZIONI</a:t>
            </a:r>
          </a:p>
        </p:txBody>
      </p:sp>
      <p:sp>
        <p:nvSpPr>
          <p:cNvPr id="211981" name="Text Box 13"/>
          <p:cNvSpPr txBox="1">
            <a:spLocks noChangeArrowheads="1"/>
          </p:cNvSpPr>
          <p:nvPr/>
        </p:nvSpPr>
        <p:spPr bwMode="auto">
          <a:xfrm>
            <a:off x="5325023" y="4542219"/>
            <a:ext cx="3156441" cy="830997"/>
          </a:xfrm>
          <a:prstGeom prst="rect">
            <a:avLst/>
          </a:prstGeom>
          <a:noFill/>
          <a:ln w="57150" cmpd="thinThick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it-IT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INSORGENZA DI NUOVI</a:t>
            </a:r>
          </a:p>
          <a:p>
            <a:pPr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it-IT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SOTTOTIPI</a:t>
            </a:r>
          </a:p>
        </p:txBody>
      </p:sp>
      <p:sp>
        <p:nvSpPr>
          <p:cNvPr id="211982" name="Text Box 14"/>
          <p:cNvSpPr txBox="1">
            <a:spLocks noChangeArrowheads="1"/>
          </p:cNvSpPr>
          <p:nvPr/>
        </p:nvSpPr>
        <p:spPr bwMode="auto">
          <a:xfrm>
            <a:off x="2138958" y="5951021"/>
            <a:ext cx="5271571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it-IT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RIASSORTIMENTO GENICO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2"/>
          <p:cNvSpPr txBox="1">
            <a:spLocks noChangeArrowheads="1"/>
          </p:cNvSpPr>
          <p:nvPr/>
        </p:nvSpPr>
        <p:spPr bwMode="auto">
          <a:xfrm>
            <a:off x="3593605" y="489089"/>
            <a:ext cx="52316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4758" dir="20921404" algn="ctr" rotWithShape="0">
                    <a:srgbClr val="99CCFF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CC0000"/>
                </a:solidFill>
                <a:latin typeface="Times New Roman" pitchFamily="18" charset="0"/>
              </a:rPr>
              <a:t>INFLUENZA AVIARE</a:t>
            </a:r>
          </a:p>
        </p:txBody>
      </p:sp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1907704" y="1848962"/>
            <a:ext cx="5595251" cy="646331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it-IT" sz="36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MODALITÀ </a:t>
            </a:r>
            <a:r>
              <a:rPr lang="it-IT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TRASMISSIONE</a:t>
            </a:r>
          </a:p>
        </p:txBody>
      </p:sp>
      <p:sp>
        <p:nvSpPr>
          <p:cNvPr id="122885" name="Text Box 8"/>
          <p:cNvSpPr txBox="1">
            <a:spLocks noChangeArrowheads="1"/>
          </p:cNvSpPr>
          <p:nvPr/>
        </p:nvSpPr>
        <p:spPr bwMode="auto">
          <a:xfrm>
            <a:off x="342147" y="2672969"/>
            <a:ext cx="68407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CONTATTO DIRETTO CON MATERIALE FECALE</a:t>
            </a:r>
          </a:p>
        </p:txBody>
      </p:sp>
      <p:sp>
        <p:nvSpPr>
          <p:cNvPr id="122887" name="Text Box 10"/>
          <p:cNvSpPr txBox="1">
            <a:spLocks noChangeArrowheads="1"/>
          </p:cNvSpPr>
          <p:nvPr/>
        </p:nvSpPr>
        <p:spPr bwMode="auto">
          <a:xfrm>
            <a:off x="189163" y="1061303"/>
            <a:ext cx="2821413" cy="52322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8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UCCELLI SELVATICI</a:t>
            </a:r>
          </a:p>
        </p:txBody>
      </p:sp>
      <p:sp>
        <p:nvSpPr>
          <p:cNvPr id="122888" name="Text Box 11"/>
          <p:cNvSpPr txBox="1">
            <a:spLocks noChangeArrowheads="1"/>
          </p:cNvSpPr>
          <p:nvPr/>
        </p:nvSpPr>
        <p:spPr bwMode="auto">
          <a:xfrm>
            <a:off x="333532" y="3530110"/>
            <a:ext cx="84149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CONTAMINAZIONE FECALE DELL’AMBIENTE ACQUATICO</a:t>
            </a:r>
          </a:p>
        </p:txBody>
      </p:sp>
      <p:sp>
        <p:nvSpPr>
          <p:cNvPr id="122889" name="AutoShape 12"/>
          <p:cNvSpPr>
            <a:spLocks noChangeArrowheads="1"/>
          </p:cNvSpPr>
          <p:nvPr/>
        </p:nvSpPr>
        <p:spPr bwMode="auto">
          <a:xfrm>
            <a:off x="396875" y="4055988"/>
            <a:ext cx="6480175" cy="165100"/>
          </a:xfrm>
          <a:prstGeom prst="rightArrow">
            <a:avLst>
              <a:gd name="adj1" fmla="val 50000"/>
              <a:gd name="adj2" fmla="val 981250"/>
            </a:avLst>
          </a:prstGeom>
          <a:solidFill>
            <a:srgbClr val="FFFF00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pic>
        <p:nvPicPr>
          <p:cNvPr id="122890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4251325"/>
            <a:ext cx="88201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396875" y="3160984"/>
            <a:ext cx="6480175" cy="165100"/>
          </a:xfrm>
          <a:prstGeom prst="rightArrow">
            <a:avLst>
              <a:gd name="adj1" fmla="val 50000"/>
              <a:gd name="adj2" fmla="val 981250"/>
            </a:avLst>
          </a:prstGeom>
          <a:solidFill>
            <a:srgbClr val="FFFF00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AutoShape 2"/>
          <p:cNvSpPr>
            <a:spLocks noChangeArrowheads="1"/>
          </p:cNvSpPr>
          <p:nvPr/>
        </p:nvSpPr>
        <p:spPr bwMode="auto">
          <a:xfrm rot="5400000">
            <a:off x="2483644" y="2214811"/>
            <a:ext cx="1800225" cy="917079"/>
          </a:xfrm>
          <a:prstGeom prst="rightArrow">
            <a:avLst>
              <a:gd name="adj1" fmla="val 0"/>
              <a:gd name="adj2" fmla="val 124890"/>
            </a:avLst>
          </a:prstGeom>
          <a:noFill/>
          <a:ln>
            <a:solidFill>
              <a:srgbClr val="C00000"/>
            </a:solidFill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907" name="AutoShape 3"/>
          <p:cNvSpPr>
            <a:spLocks noChangeArrowheads="1"/>
          </p:cNvSpPr>
          <p:nvPr/>
        </p:nvSpPr>
        <p:spPr bwMode="auto">
          <a:xfrm rot="5400000">
            <a:off x="396081" y="2214812"/>
            <a:ext cx="1800225" cy="917079"/>
          </a:xfrm>
          <a:prstGeom prst="rightArrow">
            <a:avLst>
              <a:gd name="adj1" fmla="val 0"/>
              <a:gd name="adj2" fmla="val 124890"/>
            </a:avLst>
          </a:prstGeom>
          <a:noFill/>
          <a:ln>
            <a:solidFill>
              <a:srgbClr val="C00000"/>
            </a:solidFill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3492377" y="344850"/>
            <a:ext cx="500245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4758" dir="20921404" algn="ctr" rotWithShape="0">
                    <a:srgbClr val="99CCFF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 b="0" dirty="0">
                <a:solidFill>
                  <a:srgbClr val="CC0000"/>
                </a:solidFill>
                <a:latin typeface="Times New Roman" pitchFamily="18" charset="0"/>
              </a:rPr>
              <a:t>INFLUENZA AVIARE</a:t>
            </a:r>
          </a:p>
        </p:txBody>
      </p:sp>
      <p:sp>
        <p:nvSpPr>
          <p:cNvPr id="123910" name="Text Box 9"/>
          <p:cNvSpPr txBox="1">
            <a:spLocks noChangeArrowheads="1"/>
          </p:cNvSpPr>
          <p:nvPr/>
        </p:nvSpPr>
        <p:spPr bwMode="auto">
          <a:xfrm>
            <a:off x="1172126" y="1196975"/>
            <a:ext cx="2446824" cy="46166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UCCELLI SELVATICI</a:t>
            </a:r>
          </a:p>
        </p:txBody>
      </p:sp>
      <p:sp>
        <p:nvSpPr>
          <p:cNvPr id="123911" name="WordArt 10" descr="Carta"/>
          <p:cNvSpPr>
            <a:spLocks noChangeArrowheads="1" noChangeShapeType="1" noTextEdit="1"/>
          </p:cNvSpPr>
          <p:nvPr/>
        </p:nvSpPr>
        <p:spPr bwMode="auto">
          <a:xfrm>
            <a:off x="5003800" y="1196975"/>
            <a:ext cx="115252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296212" dir="12657825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LPAI</a:t>
            </a:r>
          </a:p>
        </p:txBody>
      </p:sp>
      <p:sp>
        <p:nvSpPr>
          <p:cNvPr id="123912" name="Text Box 11"/>
          <p:cNvSpPr txBox="1">
            <a:spLocks noChangeArrowheads="1"/>
          </p:cNvSpPr>
          <p:nvPr/>
        </p:nvSpPr>
        <p:spPr bwMode="auto">
          <a:xfrm>
            <a:off x="936146" y="3581400"/>
            <a:ext cx="3001334" cy="46166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4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POLLAME DOMESTICO</a:t>
            </a:r>
          </a:p>
        </p:txBody>
      </p:sp>
      <p:sp>
        <p:nvSpPr>
          <p:cNvPr id="123913" name="WordArt 12" descr="Carta"/>
          <p:cNvSpPr>
            <a:spLocks noChangeArrowheads="1" noChangeShapeType="1" noTextEdit="1"/>
          </p:cNvSpPr>
          <p:nvPr/>
        </p:nvSpPr>
        <p:spPr bwMode="auto">
          <a:xfrm>
            <a:off x="5003800" y="3586163"/>
            <a:ext cx="11525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296212" dir="12657825" sx="125000" sy="125000" algn="tl" rotWithShape="0">
                    <a:srgbClr val="C7DFD3">
                      <a:alpha val="79999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LPAI</a:t>
            </a:r>
          </a:p>
        </p:txBody>
      </p:sp>
      <p:pic>
        <p:nvPicPr>
          <p:cNvPr id="12391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38" y="1052513"/>
            <a:ext cx="2497137" cy="17557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15" name="Picture 14" descr="bad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3213100"/>
            <a:ext cx="2449512" cy="1603375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16" name="Picture 15" descr="LPAIta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4914900"/>
            <a:ext cx="23399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3008" name="Text Box 16"/>
          <p:cNvSpPr txBox="1">
            <a:spLocks noChangeArrowheads="1"/>
          </p:cNvSpPr>
          <p:nvPr/>
        </p:nvSpPr>
        <p:spPr bwMode="auto">
          <a:xfrm>
            <a:off x="775631" y="1995488"/>
            <a:ext cx="5027337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it-IT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TRASMISSIONE PRIMARIA</a:t>
            </a:r>
          </a:p>
        </p:txBody>
      </p:sp>
      <p:sp>
        <p:nvSpPr>
          <p:cNvPr id="123918" name="Text Box 17"/>
          <p:cNvSpPr txBox="1">
            <a:spLocks noChangeArrowheads="1"/>
          </p:cNvSpPr>
          <p:nvPr/>
        </p:nvSpPr>
        <p:spPr bwMode="auto">
          <a:xfrm>
            <a:off x="892290" y="4365625"/>
            <a:ext cx="465114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CONTATTO DIRETTO CON SELVATICI</a:t>
            </a:r>
          </a:p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DURANTE MIGRAZIONE</a:t>
            </a:r>
          </a:p>
        </p:txBody>
      </p:sp>
      <p:sp>
        <p:nvSpPr>
          <p:cNvPr id="123919" name="Text Box 18"/>
          <p:cNvSpPr txBox="1">
            <a:spLocks noChangeArrowheads="1"/>
          </p:cNvSpPr>
          <p:nvPr/>
        </p:nvSpPr>
        <p:spPr bwMode="auto">
          <a:xfrm>
            <a:off x="967240" y="5373688"/>
            <a:ext cx="46599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UTILIZZO DI ACQUA CONTAMINATA</a:t>
            </a:r>
          </a:p>
        </p:txBody>
      </p:sp>
      <p:sp>
        <p:nvSpPr>
          <p:cNvPr id="213011" name="Text Box 19"/>
          <p:cNvSpPr txBox="1">
            <a:spLocks noChangeArrowheads="1"/>
          </p:cNvSpPr>
          <p:nvPr/>
        </p:nvSpPr>
        <p:spPr bwMode="auto">
          <a:xfrm>
            <a:off x="1380019" y="6207423"/>
            <a:ext cx="3675686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cmpd="thinThick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it-IT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ALLEVAMENTI FREE-RANGE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Oval 318"/>
          <p:cNvSpPr>
            <a:spLocks noChangeArrowheads="1"/>
          </p:cNvSpPr>
          <p:nvPr/>
        </p:nvSpPr>
        <p:spPr bwMode="auto">
          <a:xfrm>
            <a:off x="1547813" y="1311654"/>
            <a:ext cx="5761037" cy="4824412"/>
          </a:xfrm>
          <a:prstGeom prst="ellipse">
            <a:avLst/>
          </a:prstGeom>
          <a:noFill/>
          <a:ln w="38100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3703398" y="411534"/>
            <a:ext cx="52316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4758" dir="20921404" algn="ctr" rotWithShape="0">
                    <a:srgbClr val="99CCFF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CC0000"/>
                </a:solidFill>
                <a:latin typeface="Times New Roman" pitchFamily="18" charset="0"/>
              </a:rPr>
              <a:t>INFLUENZA AVIARE</a:t>
            </a:r>
          </a:p>
        </p:txBody>
      </p:sp>
      <p:grpSp>
        <p:nvGrpSpPr>
          <p:cNvPr id="124933" name="Group 15"/>
          <p:cNvGrpSpPr>
            <a:grpSpLocks/>
          </p:cNvGrpSpPr>
          <p:nvPr/>
        </p:nvGrpSpPr>
        <p:grpSpPr bwMode="auto">
          <a:xfrm>
            <a:off x="6300788" y="3400804"/>
            <a:ext cx="1774825" cy="1547812"/>
            <a:chOff x="2446" y="2285"/>
            <a:chExt cx="665" cy="521"/>
          </a:xfrm>
        </p:grpSpPr>
        <p:sp>
          <p:nvSpPr>
            <p:cNvPr id="125106" name="Freeform 16"/>
            <p:cNvSpPr>
              <a:spLocks/>
            </p:cNvSpPr>
            <p:nvPr/>
          </p:nvSpPr>
          <p:spPr bwMode="auto">
            <a:xfrm>
              <a:off x="2506" y="2441"/>
              <a:ext cx="585" cy="246"/>
            </a:xfrm>
            <a:custGeom>
              <a:avLst/>
              <a:gdLst>
                <a:gd name="T0" fmla="*/ 0 w 1755"/>
                <a:gd name="T1" fmla="*/ 0 h 738"/>
                <a:gd name="T2" fmla="*/ 0 w 1755"/>
                <a:gd name="T3" fmla="*/ 0 h 738"/>
                <a:gd name="T4" fmla="*/ 0 w 1755"/>
                <a:gd name="T5" fmla="*/ 0 h 738"/>
                <a:gd name="T6" fmla="*/ 0 w 1755"/>
                <a:gd name="T7" fmla="*/ 0 h 738"/>
                <a:gd name="T8" fmla="*/ 0 w 1755"/>
                <a:gd name="T9" fmla="*/ 0 h 738"/>
                <a:gd name="T10" fmla="*/ 0 w 1755"/>
                <a:gd name="T11" fmla="*/ 0 h 738"/>
                <a:gd name="T12" fmla="*/ 0 w 1755"/>
                <a:gd name="T13" fmla="*/ 0 h 738"/>
                <a:gd name="T14" fmla="*/ 0 w 1755"/>
                <a:gd name="T15" fmla="*/ 0 h 738"/>
                <a:gd name="T16" fmla="*/ 0 w 1755"/>
                <a:gd name="T17" fmla="*/ 0 h 738"/>
                <a:gd name="T18" fmla="*/ 0 w 1755"/>
                <a:gd name="T19" fmla="*/ 0 h 738"/>
                <a:gd name="T20" fmla="*/ 0 w 1755"/>
                <a:gd name="T21" fmla="*/ 0 h 738"/>
                <a:gd name="T22" fmla="*/ 0 w 1755"/>
                <a:gd name="T23" fmla="*/ 0 h 738"/>
                <a:gd name="T24" fmla="*/ 0 w 1755"/>
                <a:gd name="T25" fmla="*/ 0 h 738"/>
                <a:gd name="T26" fmla="*/ 0 w 1755"/>
                <a:gd name="T27" fmla="*/ 0 h 738"/>
                <a:gd name="T28" fmla="*/ 0 w 1755"/>
                <a:gd name="T29" fmla="*/ 0 h 738"/>
                <a:gd name="T30" fmla="*/ 0 w 1755"/>
                <a:gd name="T31" fmla="*/ 0 h 738"/>
                <a:gd name="T32" fmla="*/ 0 w 1755"/>
                <a:gd name="T33" fmla="*/ 0 h 738"/>
                <a:gd name="T34" fmla="*/ 0 w 1755"/>
                <a:gd name="T35" fmla="*/ 0 h 738"/>
                <a:gd name="T36" fmla="*/ 0 w 1755"/>
                <a:gd name="T37" fmla="*/ 0 h 738"/>
                <a:gd name="T38" fmla="*/ 0 w 1755"/>
                <a:gd name="T39" fmla="*/ 0 h 738"/>
                <a:gd name="T40" fmla="*/ 0 w 1755"/>
                <a:gd name="T41" fmla="*/ 0 h 738"/>
                <a:gd name="T42" fmla="*/ 0 w 1755"/>
                <a:gd name="T43" fmla="*/ 0 h 738"/>
                <a:gd name="T44" fmla="*/ 0 w 1755"/>
                <a:gd name="T45" fmla="*/ 0 h 738"/>
                <a:gd name="T46" fmla="*/ 0 w 1755"/>
                <a:gd name="T47" fmla="*/ 0 h 738"/>
                <a:gd name="T48" fmla="*/ 0 w 1755"/>
                <a:gd name="T49" fmla="*/ 0 h 738"/>
                <a:gd name="T50" fmla="*/ 0 w 1755"/>
                <a:gd name="T51" fmla="*/ 0 h 738"/>
                <a:gd name="T52" fmla="*/ 0 w 1755"/>
                <a:gd name="T53" fmla="*/ 0 h 738"/>
                <a:gd name="T54" fmla="*/ 0 w 1755"/>
                <a:gd name="T55" fmla="*/ 0 h 738"/>
                <a:gd name="T56" fmla="*/ 0 w 1755"/>
                <a:gd name="T57" fmla="*/ 0 h 738"/>
                <a:gd name="T58" fmla="*/ 0 w 1755"/>
                <a:gd name="T59" fmla="*/ 0 h 7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755" h="738">
                  <a:moveTo>
                    <a:pt x="135" y="0"/>
                  </a:moveTo>
                  <a:lnTo>
                    <a:pt x="102" y="62"/>
                  </a:lnTo>
                  <a:lnTo>
                    <a:pt x="0" y="281"/>
                  </a:lnTo>
                  <a:lnTo>
                    <a:pt x="121" y="525"/>
                  </a:lnTo>
                  <a:lnTo>
                    <a:pt x="351" y="658"/>
                  </a:lnTo>
                  <a:lnTo>
                    <a:pt x="624" y="738"/>
                  </a:lnTo>
                  <a:lnTo>
                    <a:pt x="902" y="738"/>
                  </a:lnTo>
                  <a:lnTo>
                    <a:pt x="1211" y="627"/>
                  </a:lnTo>
                  <a:lnTo>
                    <a:pt x="1409" y="591"/>
                  </a:lnTo>
                  <a:lnTo>
                    <a:pt x="1516" y="582"/>
                  </a:lnTo>
                  <a:lnTo>
                    <a:pt x="1613" y="560"/>
                  </a:lnTo>
                  <a:lnTo>
                    <a:pt x="1616" y="539"/>
                  </a:lnTo>
                  <a:lnTo>
                    <a:pt x="1667" y="534"/>
                  </a:lnTo>
                  <a:lnTo>
                    <a:pt x="1732" y="484"/>
                  </a:lnTo>
                  <a:lnTo>
                    <a:pt x="1755" y="422"/>
                  </a:lnTo>
                  <a:lnTo>
                    <a:pt x="1737" y="369"/>
                  </a:lnTo>
                  <a:lnTo>
                    <a:pt x="1677" y="348"/>
                  </a:lnTo>
                  <a:lnTo>
                    <a:pt x="1672" y="333"/>
                  </a:lnTo>
                  <a:lnTo>
                    <a:pt x="1566" y="307"/>
                  </a:lnTo>
                  <a:lnTo>
                    <a:pt x="1353" y="281"/>
                  </a:lnTo>
                  <a:lnTo>
                    <a:pt x="1258" y="240"/>
                  </a:lnTo>
                  <a:lnTo>
                    <a:pt x="1099" y="148"/>
                  </a:lnTo>
                  <a:lnTo>
                    <a:pt x="938" y="77"/>
                  </a:lnTo>
                  <a:lnTo>
                    <a:pt x="745" y="41"/>
                  </a:lnTo>
                  <a:lnTo>
                    <a:pt x="559" y="41"/>
                  </a:lnTo>
                  <a:lnTo>
                    <a:pt x="417" y="81"/>
                  </a:lnTo>
                  <a:lnTo>
                    <a:pt x="342" y="99"/>
                  </a:lnTo>
                  <a:lnTo>
                    <a:pt x="301" y="46"/>
                  </a:lnTo>
                  <a:lnTo>
                    <a:pt x="191" y="5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07" name="Freeform 17"/>
            <p:cNvSpPr>
              <a:spLocks/>
            </p:cNvSpPr>
            <p:nvPr/>
          </p:nvSpPr>
          <p:spPr bwMode="auto">
            <a:xfrm>
              <a:off x="2594" y="2701"/>
              <a:ext cx="204" cy="105"/>
            </a:xfrm>
            <a:custGeom>
              <a:avLst/>
              <a:gdLst>
                <a:gd name="T0" fmla="*/ 0 w 614"/>
                <a:gd name="T1" fmla="*/ 0 h 313"/>
                <a:gd name="T2" fmla="*/ 0 w 614"/>
                <a:gd name="T3" fmla="*/ 0 h 313"/>
                <a:gd name="T4" fmla="*/ 0 w 614"/>
                <a:gd name="T5" fmla="*/ 0 h 313"/>
                <a:gd name="T6" fmla="*/ 0 w 614"/>
                <a:gd name="T7" fmla="*/ 0 h 313"/>
                <a:gd name="T8" fmla="*/ 0 w 614"/>
                <a:gd name="T9" fmla="*/ 0 h 313"/>
                <a:gd name="T10" fmla="*/ 0 w 614"/>
                <a:gd name="T11" fmla="*/ 0 h 313"/>
                <a:gd name="T12" fmla="*/ 0 w 614"/>
                <a:gd name="T13" fmla="*/ 0 h 313"/>
                <a:gd name="T14" fmla="*/ 0 w 614"/>
                <a:gd name="T15" fmla="*/ 0 h 313"/>
                <a:gd name="T16" fmla="*/ 0 w 614"/>
                <a:gd name="T17" fmla="*/ 0 h 313"/>
                <a:gd name="T18" fmla="*/ 0 w 614"/>
                <a:gd name="T19" fmla="*/ 0 h 313"/>
                <a:gd name="T20" fmla="*/ 0 w 614"/>
                <a:gd name="T21" fmla="*/ 0 h 313"/>
                <a:gd name="T22" fmla="*/ 0 w 614"/>
                <a:gd name="T23" fmla="*/ 0 h 313"/>
                <a:gd name="T24" fmla="*/ 0 w 614"/>
                <a:gd name="T25" fmla="*/ 0 h 313"/>
                <a:gd name="T26" fmla="*/ 0 w 614"/>
                <a:gd name="T27" fmla="*/ 0 h 313"/>
                <a:gd name="T28" fmla="*/ 0 w 614"/>
                <a:gd name="T29" fmla="*/ 0 h 313"/>
                <a:gd name="T30" fmla="*/ 0 w 614"/>
                <a:gd name="T31" fmla="*/ 0 h 313"/>
                <a:gd name="T32" fmla="*/ 0 w 614"/>
                <a:gd name="T33" fmla="*/ 0 h 313"/>
                <a:gd name="T34" fmla="*/ 0 w 614"/>
                <a:gd name="T35" fmla="*/ 0 h 313"/>
                <a:gd name="T36" fmla="*/ 0 w 614"/>
                <a:gd name="T37" fmla="*/ 0 h 313"/>
                <a:gd name="T38" fmla="*/ 0 w 614"/>
                <a:gd name="T39" fmla="*/ 0 h 313"/>
                <a:gd name="T40" fmla="*/ 0 w 614"/>
                <a:gd name="T41" fmla="*/ 0 h 313"/>
                <a:gd name="T42" fmla="*/ 0 w 614"/>
                <a:gd name="T43" fmla="*/ 0 h 313"/>
                <a:gd name="T44" fmla="*/ 0 w 614"/>
                <a:gd name="T45" fmla="*/ 0 h 313"/>
                <a:gd name="T46" fmla="*/ 0 w 614"/>
                <a:gd name="T47" fmla="*/ 0 h 313"/>
                <a:gd name="T48" fmla="*/ 0 w 614"/>
                <a:gd name="T49" fmla="*/ 0 h 313"/>
                <a:gd name="T50" fmla="*/ 0 w 614"/>
                <a:gd name="T51" fmla="*/ 0 h 313"/>
                <a:gd name="T52" fmla="*/ 0 w 614"/>
                <a:gd name="T53" fmla="*/ 0 h 313"/>
                <a:gd name="T54" fmla="*/ 0 w 614"/>
                <a:gd name="T55" fmla="*/ 0 h 313"/>
                <a:gd name="T56" fmla="*/ 0 w 614"/>
                <a:gd name="T57" fmla="*/ 0 h 313"/>
                <a:gd name="T58" fmla="*/ 0 w 614"/>
                <a:gd name="T59" fmla="*/ 0 h 313"/>
                <a:gd name="T60" fmla="*/ 0 w 614"/>
                <a:gd name="T61" fmla="*/ 0 h 313"/>
                <a:gd name="T62" fmla="*/ 0 w 614"/>
                <a:gd name="T63" fmla="*/ 0 h 313"/>
                <a:gd name="T64" fmla="*/ 0 w 614"/>
                <a:gd name="T65" fmla="*/ 0 h 313"/>
                <a:gd name="T66" fmla="*/ 0 w 614"/>
                <a:gd name="T67" fmla="*/ 0 h 313"/>
                <a:gd name="T68" fmla="*/ 0 w 614"/>
                <a:gd name="T69" fmla="*/ 0 h 3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14" h="313">
                  <a:moveTo>
                    <a:pt x="549" y="15"/>
                  </a:moveTo>
                  <a:lnTo>
                    <a:pt x="536" y="103"/>
                  </a:lnTo>
                  <a:lnTo>
                    <a:pt x="512" y="116"/>
                  </a:lnTo>
                  <a:lnTo>
                    <a:pt x="397" y="90"/>
                  </a:lnTo>
                  <a:lnTo>
                    <a:pt x="379" y="81"/>
                  </a:lnTo>
                  <a:lnTo>
                    <a:pt x="369" y="62"/>
                  </a:lnTo>
                  <a:lnTo>
                    <a:pt x="387" y="24"/>
                  </a:lnTo>
                  <a:lnTo>
                    <a:pt x="313" y="0"/>
                  </a:lnTo>
                  <a:lnTo>
                    <a:pt x="346" y="72"/>
                  </a:lnTo>
                  <a:lnTo>
                    <a:pt x="332" y="178"/>
                  </a:lnTo>
                  <a:lnTo>
                    <a:pt x="309" y="214"/>
                  </a:lnTo>
                  <a:lnTo>
                    <a:pt x="258" y="202"/>
                  </a:lnTo>
                  <a:lnTo>
                    <a:pt x="174" y="174"/>
                  </a:lnTo>
                  <a:lnTo>
                    <a:pt x="169" y="192"/>
                  </a:lnTo>
                  <a:lnTo>
                    <a:pt x="129" y="202"/>
                  </a:lnTo>
                  <a:lnTo>
                    <a:pt x="74" y="202"/>
                  </a:lnTo>
                  <a:lnTo>
                    <a:pt x="83" y="236"/>
                  </a:lnTo>
                  <a:lnTo>
                    <a:pt x="59" y="254"/>
                  </a:lnTo>
                  <a:lnTo>
                    <a:pt x="0" y="293"/>
                  </a:lnTo>
                  <a:lnTo>
                    <a:pt x="221" y="313"/>
                  </a:lnTo>
                  <a:lnTo>
                    <a:pt x="318" y="302"/>
                  </a:lnTo>
                  <a:lnTo>
                    <a:pt x="360" y="286"/>
                  </a:lnTo>
                  <a:lnTo>
                    <a:pt x="379" y="260"/>
                  </a:lnTo>
                  <a:lnTo>
                    <a:pt x="416" y="286"/>
                  </a:lnTo>
                  <a:lnTo>
                    <a:pt x="397" y="254"/>
                  </a:lnTo>
                  <a:lnTo>
                    <a:pt x="374" y="231"/>
                  </a:lnTo>
                  <a:lnTo>
                    <a:pt x="379" y="183"/>
                  </a:lnTo>
                  <a:lnTo>
                    <a:pt x="509" y="174"/>
                  </a:lnTo>
                  <a:lnTo>
                    <a:pt x="573" y="164"/>
                  </a:lnTo>
                  <a:lnTo>
                    <a:pt x="586" y="131"/>
                  </a:lnTo>
                  <a:lnTo>
                    <a:pt x="614" y="152"/>
                  </a:lnTo>
                  <a:lnTo>
                    <a:pt x="600" y="112"/>
                  </a:lnTo>
                  <a:lnTo>
                    <a:pt x="582" y="95"/>
                  </a:lnTo>
                  <a:lnTo>
                    <a:pt x="592" y="10"/>
                  </a:lnTo>
                  <a:lnTo>
                    <a:pt x="549" y="1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08" name="Freeform 18"/>
            <p:cNvSpPr>
              <a:spLocks/>
            </p:cNvSpPr>
            <p:nvPr/>
          </p:nvSpPr>
          <p:spPr bwMode="auto">
            <a:xfrm>
              <a:off x="2637" y="2721"/>
              <a:ext cx="73" cy="72"/>
            </a:xfrm>
            <a:custGeom>
              <a:avLst/>
              <a:gdLst>
                <a:gd name="T0" fmla="*/ 0 w 221"/>
                <a:gd name="T1" fmla="*/ 0 h 216"/>
                <a:gd name="T2" fmla="*/ 0 w 221"/>
                <a:gd name="T3" fmla="*/ 0 h 216"/>
                <a:gd name="T4" fmla="*/ 0 w 221"/>
                <a:gd name="T5" fmla="*/ 0 h 216"/>
                <a:gd name="T6" fmla="*/ 0 w 221"/>
                <a:gd name="T7" fmla="*/ 0 h 216"/>
                <a:gd name="T8" fmla="*/ 0 w 221"/>
                <a:gd name="T9" fmla="*/ 0 h 216"/>
                <a:gd name="T10" fmla="*/ 0 w 221"/>
                <a:gd name="T11" fmla="*/ 0 h 216"/>
                <a:gd name="T12" fmla="*/ 0 w 221"/>
                <a:gd name="T13" fmla="*/ 0 h 216"/>
                <a:gd name="T14" fmla="*/ 0 w 221"/>
                <a:gd name="T15" fmla="*/ 0 h 216"/>
                <a:gd name="T16" fmla="*/ 0 w 221"/>
                <a:gd name="T17" fmla="*/ 0 h 216"/>
                <a:gd name="T18" fmla="*/ 0 w 221"/>
                <a:gd name="T19" fmla="*/ 0 h 216"/>
                <a:gd name="T20" fmla="*/ 0 w 221"/>
                <a:gd name="T21" fmla="*/ 0 h 216"/>
                <a:gd name="T22" fmla="*/ 0 w 221"/>
                <a:gd name="T23" fmla="*/ 0 h 216"/>
                <a:gd name="T24" fmla="*/ 0 w 221"/>
                <a:gd name="T25" fmla="*/ 0 h 216"/>
                <a:gd name="T26" fmla="*/ 0 w 221"/>
                <a:gd name="T27" fmla="*/ 0 h 216"/>
                <a:gd name="T28" fmla="*/ 0 w 221"/>
                <a:gd name="T29" fmla="*/ 0 h 216"/>
                <a:gd name="T30" fmla="*/ 0 w 221"/>
                <a:gd name="T31" fmla="*/ 0 h 216"/>
                <a:gd name="T32" fmla="*/ 0 w 221"/>
                <a:gd name="T33" fmla="*/ 0 h 216"/>
                <a:gd name="T34" fmla="*/ 0 w 221"/>
                <a:gd name="T35" fmla="*/ 0 h 216"/>
                <a:gd name="T36" fmla="*/ 0 w 221"/>
                <a:gd name="T37" fmla="*/ 0 h 216"/>
                <a:gd name="T38" fmla="*/ 0 w 221"/>
                <a:gd name="T39" fmla="*/ 0 h 2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21" h="216">
                  <a:moveTo>
                    <a:pt x="221" y="12"/>
                  </a:moveTo>
                  <a:lnTo>
                    <a:pt x="217" y="44"/>
                  </a:lnTo>
                  <a:lnTo>
                    <a:pt x="221" y="75"/>
                  </a:lnTo>
                  <a:lnTo>
                    <a:pt x="212" y="110"/>
                  </a:lnTo>
                  <a:lnTo>
                    <a:pt x="221" y="130"/>
                  </a:lnTo>
                  <a:lnTo>
                    <a:pt x="198" y="140"/>
                  </a:lnTo>
                  <a:lnTo>
                    <a:pt x="212" y="171"/>
                  </a:lnTo>
                  <a:lnTo>
                    <a:pt x="184" y="171"/>
                  </a:lnTo>
                  <a:lnTo>
                    <a:pt x="193" y="202"/>
                  </a:lnTo>
                  <a:lnTo>
                    <a:pt x="161" y="185"/>
                  </a:lnTo>
                  <a:lnTo>
                    <a:pt x="148" y="216"/>
                  </a:lnTo>
                  <a:lnTo>
                    <a:pt x="139" y="191"/>
                  </a:lnTo>
                  <a:lnTo>
                    <a:pt x="0" y="154"/>
                  </a:lnTo>
                  <a:lnTo>
                    <a:pt x="152" y="176"/>
                  </a:lnTo>
                  <a:lnTo>
                    <a:pt x="52" y="114"/>
                  </a:lnTo>
                  <a:lnTo>
                    <a:pt x="175" y="154"/>
                  </a:lnTo>
                  <a:lnTo>
                    <a:pt x="203" y="118"/>
                  </a:lnTo>
                  <a:lnTo>
                    <a:pt x="209" y="57"/>
                  </a:lnTo>
                  <a:lnTo>
                    <a:pt x="203" y="0"/>
                  </a:lnTo>
                  <a:lnTo>
                    <a:pt x="221" y="12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09" name="Freeform 19"/>
            <p:cNvSpPr>
              <a:spLocks/>
            </p:cNvSpPr>
            <p:nvPr/>
          </p:nvSpPr>
          <p:spPr bwMode="auto">
            <a:xfrm>
              <a:off x="2722" y="2706"/>
              <a:ext cx="61" cy="40"/>
            </a:xfrm>
            <a:custGeom>
              <a:avLst/>
              <a:gdLst>
                <a:gd name="T0" fmla="*/ 0 w 184"/>
                <a:gd name="T1" fmla="*/ 0 h 120"/>
                <a:gd name="T2" fmla="*/ 0 w 184"/>
                <a:gd name="T3" fmla="*/ 0 h 120"/>
                <a:gd name="T4" fmla="*/ 0 w 184"/>
                <a:gd name="T5" fmla="*/ 0 h 120"/>
                <a:gd name="T6" fmla="*/ 0 w 184"/>
                <a:gd name="T7" fmla="*/ 0 h 120"/>
                <a:gd name="T8" fmla="*/ 0 w 184"/>
                <a:gd name="T9" fmla="*/ 0 h 120"/>
                <a:gd name="T10" fmla="*/ 0 w 184"/>
                <a:gd name="T11" fmla="*/ 0 h 120"/>
                <a:gd name="T12" fmla="*/ 0 w 184"/>
                <a:gd name="T13" fmla="*/ 0 h 120"/>
                <a:gd name="T14" fmla="*/ 0 w 184"/>
                <a:gd name="T15" fmla="*/ 0 h 120"/>
                <a:gd name="T16" fmla="*/ 0 w 184"/>
                <a:gd name="T17" fmla="*/ 0 h 120"/>
                <a:gd name="T18" fmla="*/ 0 w 184"/>
                <a:gd name="T19" fmla="*/ 0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4" h="120">
                  <a:moveTo>
                    <a:pt x="0" y="92"/>
                  </a:moveTo>
                  <a:lnTo>
                    <a:pt x="142" y="120"/>
                  </a:lnTo>
                  <a:lnTo>
                    <a:pt x="165" y="102"/>
                  </a:lnTo>
                  <a:lnTo>
                    <a:pt x="174" y="66"/>
                  </a:lnTo>
                  <a:lnTo>
                    <a:pt x="184" y="0"/>
                  </a:lnTo>
                  <a:lnTo>
                    <a:pt x="161" y="0"/>
                  </a:lnTo>
                  <a:lnTo>
                    <a:pt x="152" y="98"/>
                  </a:lnTo>
                  <a:lnTo>
                    <a:pt x="118" y="102"/>
                  </a:lnTo>
                  <a:lnTo>
                    <a:pt x="18" y="84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10" name="Freeform 20"/>
            <p:cNvSpPr>
              <a:spLocks/>
            </p:cNvSpPr>
            <p:nvPr/>
          </p:nvSpPr>
          <p:spPr bwMode="auto">
            <a:xfrm>
              <a:off x="2889" y="2558"/>
              <a:ext cx="183" cy="74"/>
            </a:xfrm>
            <a:custGeom>
              <a:avLst/>
              <a:gdLst>
                <a:gd name="T0" fmla="*/ 0 w 549"/>
                <a:gd name="T1" fmla="*/ 0 h 221"/>
                <a:gd name="T2" fmla="*/ 0 w 549"/>
                <a:gd name="T3" fmla="*/ 0 h 221"/>
                <a:gd name="T4" fmla="*/ 0 w 549"/>
                <a:gd name="T5" fmla="*/ 0 h 221"/>
                <a:gd name="T6" fmla="*/ 0 w 549"/>
                <a:gd name="T7" fmla="*/ 0 h 221"/>
                <a:gd name="T8" fmla="*/ 0 w 549"/>
                <a:gd name="T9" fmla="*/ 0 h 221"/>
                <a:gd name="T10" fmla="*/ 0 w 549"/>
                <a:gd name="T11" fmla="*/ 0 h 221"/>
                <a:gd name="T12" fmla="*/ 0 w 549"/>
                <a:gd name="T13" fmla="*/ 0 h 221"/>
                <a:gd name="T14" fmla="*/ 0 w 549"/>
                <a:gd name="T15" fmla="*/ 0 h 221"/>
                <a:gd name="T16" fmla="*/ 0 w 549"/>
                <a:gd name="T17" fmla="*/ 0 h 221"/>
                <a:gd name="T18" fmla="*/ 0 w 549"/>
                <a:gd name="T19" fmla="*/ 0 h 221"/>
                <a:gd name="T20" fmla="*/ 0 w 549"/>
                <a:gd name="T21" fmla="*/ 0 h 221"/>
                <a:gd name="T22" fmla="*/ 0 w 549"/>
                <a:gd name="T23" fmla="*/ 0 h 221"/>
                <a:gd name="T24" fmla="*/ 0 w 549"/>
                <a:gd name="T25" fmla="*/ 0 h 221"/>
                <a:gd name="T26" fmla="*/ 0 w 549"/>
                <a:gd name="T27" fmla="*/ 0 h 221"/>
                <a:gd name="T28" fmla="*/ 0 w 549"/>
                <a:gd name="T29" fmla="*/ 0 h 221"/>
                <a:gd name="T30" fmla="*/ 0 w 549"/>
                <a:gd name="T31" fmla="*/ 0 h 221"/>
                <a:gd name="T32" fmla="*/ 0 w 549"/>
                <a:gd name="T33" fmla="*/ 0 h 221"/>
                <a:gd name="T34" fmla="*/ 0 w 549"/>
                <a:gd name="T35" fmla="*/ 0 h 221"/>
                <a:gd name="T36" fmla="*/ 0 w 549"/>
                <a:gd name="T37" fmla="*/ 0 h 221"/>
                <a:gd name="T38" fmla="*/ 0 w 549"/>
                <a:gd name="T39" fmla="*/ 0 h 221"/>
                <a:gd name="T40" fmla="*/ 0 w 549"/>
                <a:gd name="T41" fmla="*/ 0 h 221"/>
                <a:gd name="T42" fmla="*/ 0 w 549"/>
                <a:gd name="T43" fmla="*/ 0 h 221"/>
                <a:gd name="T44" fmla="*/ 0 w 549"/>
                <a:gd name="T45" fmla="*/ 0 h 2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49" h="221">
                  <a:moveTo>
                    <a:pt x="0" y="131"/>
                  </a:moveTo>
                  <a:lnTo>
                    <a:pt x="65" y="159"/>
                  </a:lnTo>
                  <a:lnTo>
                    <a:pt x="147" y="221"/>
                  </a:lnTo>
                  <a:lnTo>
                    <a:pt x="152" y="202"/>
                  </a:lnTo>
                  <a:lnTo>
                    <a:pt x="212" y="221"/>
                  </a:lnTo>
                  <a:lnTo>
                    <a:pt x="208" y="200"/>
                  </a:lnTo>
                  <a:lnTo>
                    <a:pt x="273" y="208"/>
                  </a:lnTo>
                  <a:lnTo>
                    <a:pt x="273" y="186"/>
                  </a:lnTo>
                  <a:lnTo>
                    <a:pt x="347" y="193"/>
                  </a:lnTo>
                  <a:lnTo>
                    <a:pt x="318" y="164"/>
                  </a:lnTo>
                  <a:lnTo>
                    <a:pt x="408" y="164"/>
                  </a:lnTo>
                  <a:lnTo>
                    <a:pt x="389" y="136"/>
                  </a:lnTo>
                  <a:lnTo>
                    <a:pt x="476" y="140"/>
                  </a:lnTo>
                  <a:lnTo>
                    <a:pt x="439" y="103"/>
                  </a:lnTo>
                  <a:lnTo>
                    <a:pt x="517" y="106"/>
                  </a:lnTo>
                  <a:lnTo>
                    <a:pt x="485" y="75"/>
                  </a:lnTo>
                  <a:lnTo>
                    <a:pt x="549" y="63"/>
                  </a:lnTo>
                  <a:lnTo>
                    <a:pt x="503" y="36"/>
                  </a:lnTo>
                  <a:lnTo>
                    <a:pt x="536" y="10"/>
                  </a:lnTo>
                  <a:lnTo>
                    <a:pt x="480" y="0"/>
                  </a:lnTo>
                  <a:lnTo>
                    <a:pt x="255" y="48"/>
                  </a:lnTo>
                  <a:lnTo>
                    <a:pt x="42" y="115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11" name="Freeform 21"/>
            <p:cNvSpPr>
              <a:spLocks/>
            </p:cNvSpPr>
            <p:nvPr/>
          </p:nvSpPr>
          <p:spPr bwMode="auto">
            <a:xfrm>
              <a:off x="2849" y="2606"/>
              <a:ext cx="109" cy="78"/>
            </a:xfrm>
            <a:custGeom>
              <a:avLst/>
              <a:gdLst>
                <a:gd name="T0" fmla="*/ 0 w 327"/>
                <a:gd name="T1" fmla="*/ 0 h 235"/>
                <a:gd name="T2" fmla="*/ 0 w 327"/>
                <a:gd name="T3" fmla="*/ 0 h 235"/>
                <a:gd name="T4" fmla="*/ 0 w 327"/>
                <a:gd name="T5" fmla="*/ 0 h 235"/>
                <a:gd name="T6" fmla="*/ 0 w 327"/>
                <a:gd name="T7" fmla="*/ 0 h 235"/>
                <a:gd name="T8" fmla="*/ 0 w 327"/>
                <a:gd name="T9" fmla="*/ 0 h 235"/>
                <a:gd name="T10" fmla="*/ 0 w 327"/>
                <a:gd name="T11" fmla="*/ 0 h 235"/>
                <a:gd name="T12" fmla="*/ 0 w 327"/>
                <a:gd name="T13" fmla="*/ 0 h 235"/>
                <a:gd name="T14" fmla="*/ 0 w 327"/>
                <a:gd name="T15" fmla="*/ 0 h 235"/>
                <a:gd name="T16" fmla="*/ 0 w 327"/>
                <a:gd name="T17" fmla="*/ 0 h 235"/>
                <a:gd name="T18" fmla="*/ 0 w 327"/>
                <a:gd name="T19" fmla="*/ 0 h 2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7" h="235">
                  <a:moveTo>
                    <a:pt x="55" y="0"/>
                  </a:moveTo>
                  <a:lnTo>
                    <a:pt x="73" y="81"/>
                  </a:lnTo>
                  <a:lnTo>
                    <a:pt x="0" y="235"/>
                  </a:lnTo>
                  <a:lnTo>
                    <a:pt x="147" y="190"/>
                  </a:lnTo>
                  <a:lnTo>
                    <a:pt x="263" y="137"/>
                  </a:lnTo>
                  <a:lnTo>
                    <a:pt x="327" y="104"/>
                  </a:lnTo>
                  <a:lnTo>
                    <a:pt x="221" y="68"/>
                  </a:lnTo>
                  <a:lnTo>
                    <a:pt x="160" y="36"/>
                  </a:lnTo>
                  <a:lnTo>
                    <a:pt x="87" y="2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12" name="Freeform 22"/>
            <p:cNvSpPr>
              <a:spLocks/>
            </p:cNvSpPr>
            <p:nvPr/>
          </p:nvSpPr>
          <p:spPr bwMode="auto">
            <a:xfrm>
              <a:off x="2846" y="2548"/>
              <a:ext cx="180" cy="50"/>
            </a:xfrm>
            <a:custGeom>
              <a:avLst/>
              <a:gdLst>
                <a:gd name="T0" fmla="*/ 0 w 540"/>
                <a:gd name="T1" fmla="*/ 0 h 149"/>
                <a:gd name="T2" fmla="*/ 0 w 540"/>
                <a:gd name="T3" fmla="*/ 0 h 149"/>
                <a:gd name="T4" fmla="*/ 0 w 540"/>
                <a:gd name="T5" fmla="*/ 0 h 149"/>
                <a:gd name="T6" fmla="*/ 0 w 540"/>
                <a:gd name="T7" fmla="*/ 0 h 149"/>
                <a:gd name="T8" fmla="*/ 0 w 540"/>
                <a:gd name="T9" fmla="*/ 0 h 149"/>
                <a:gd name="T10" fmla="*/ 0 w 540"/>
                <a:gd name="T11" fmla="*/ 0 h 149"/>
                <a:gd name="T12" fmla="*/ 0 w 540"/>
                <a:gd name="T13" fmla="*/ 0 h 149"/>
                <a:gd name="T14" fmla="*/ 0 w 540"/>
                <a:gd name="T15" fmla="*/ 0 h 149"/>
                <a:gd name="T16" fmla="*/ 0 w 540"/>
                <a:gd name="T17" fmla="*/ 0 h 149"/>
                <a:gd name="T18" fmla="*/ 0 w 540"/>
                <a:gd name="T19" fmla="*/ 0 h 149"/>
                <a:gd name="T20" fmla="*/ 0 w 540"/>
                <a:gd name="T21" fmla="*/ 0 h 149"/>
                <a:gd name="T22" fmla="*/ 0 w 540"/>
                <a:gd name="T23" fmla="*/ 0 h 149"/>
                <a:gd name="T24" fmla="*/ 0 w 540"/>
                <a:gd name="T25" fmla="*/ 0 h 149"/>
                <a:gd name="T26" fmla="*/ 0 w 540"/>
                <a:gd name="T27" fmla="*/ 0 h 149"/>
                <a:gd name="T28" fmla="*/ 0 w 540"/>
                <a:gd name="T29" fmla="*/ 0 h 149"/>
                <a:gd name="T30" fmla="*/ 0 w 540"/>
                <a:gd name="T31" fmla="*/ 0 h 149"/>
                <a:gd name="T32" fmla="*/ 0 w 540"/>
                <a:gd name="T33" fmla="*/ 0 h 149"/>
                <a:gd name="T34" fmla="*/ 0 w 540"/>
                <a:gd name="T35" fmla="*/ 0 h 1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0" h="149">
                  <a:moveTo>
                    <a:pt x="350" y="0"/>
                  </a:moveTo>
                  <a:lnTo>
                    <a:pt x="202" y="17"/>
                  </a:lnTo>
                  <a:lnTo>
                    <a:pt x="73" y="30"/>
                  </a:lnTo>
                  <a:lnTo>
                    <a:pt x="83" y="52"/>
                  </a:lnTo>
                  <a:lnTo>
                    <a:pt x="184" y="47"/>
                  </a:lnTo>
                  <a:lnTo>
                    <a:pt x="60" y="73"/>
                  </a:lnTo>
                  <a:lnTo>
                    <a:pt x="160" y="71"/>
                  </a:lnTo>
                  <a:lnTo>
                    <a:pt x="9" y="95"/>
                  </a:lnTo>
                  <a:lnTo>
                    <a:pt x="105" y="99"/>
                  </a:lnTo>
                  <a:lnTo>
                    <a:pt x="0" y="131"/>
                  </a:lnTo>
                  <a:lnTo>
                    <a:pt x="83" y="135"/>
                  </a:lnTo>
                  <a:lnTo>
                    <a:pt x="193" y="105"/>
                  </a:lnTo>
                  <a:lnTo>
                    <a:pt x="147" y="149"/>
                  </a:lnTo>
                  <a:lnTo>
                    <a:pt x="304" y="78"/>
                  </a:lnTo>
                  <a:lnTo>
                    <a:pt x="494" y="26"/>
                  </a:lnTo>
                  <a:lnTo>
                    <a:pt x="540" y="11"/>
                  </a:lnTo>
                  <a:lnTo>
                    <a:pt x="419" y="4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702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13" name="Freeform 23"/>
            <p:cNvSpPr>
              <a:spLocks/>
            </p:cNvSpPr>
            <p:nvPr/>
          </p:nvSpPr>
          <p:spPr bwMode="auto">
            <a:xfrm>
              <a:off x="2757" y="2545"/>
              <a:ext cx="96" cy="34"/>
            </a:xfrm>
            <a:custGeom>
              <a:avLst/>
              <a:gdLst>
                <a:gd name="T0" fmla="*/ 0 w 289"/>
                <a:gd name="T1" fmla="*/ 0 h 103"/>
                <a:gd name="T2" fmla="*/ 0 w 289"/>
                <a:gd name="T3" fmla="*/ 0 h 103"/>
                <a:gd name="T4" fmla="*/ 0 w 289"/>
                <a:gd name="T5" fmla="*/ 0 h 103"/>
                <a:gd name="T6" fmla="*/ 0 w 289"/>
                <a:gd name="T7" fmla="*/ 0 h 103"/>
                <a:gd name="T8" fmla="*/ 0 w 289"/>
                <a:gd name="T9" fmla="*/ 0 h 103"/>
                <a:gd name="T10" fmla="*/ 0 w 289"/>
                <a:gd name="T11" fmla="*/ 0 h 103"/>
                <a:gd name="T12" fmla="*/ 0 w 289"/>
                <a:gd name="T13" fmla="*/ 0 h 103"/>
                <a:gd name="T14" fmla="*/ 0 w 289"/>
                <a:gd name="T15" fmla="*/ 0 h 103"/>
                <a:gd name="T16" fmla="*/ 0 w 289"/>
                <a:gd name="T17" fmla="*/ 0 h 103"/>
                <a:gd name="T18" fmla="*/ 0 w 289"/>
                <a:gd name="T19" fmla="*/ 0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9" h="103">
                  <a:moveTo>
                    <a:pt x="0" y="57"/>
                  </a:moveTo>
                  <a:lnTo>
                    <a:pt x="87" y="74"/>
                  </a:lnTo>
                  <a:lnTo>
                    <a:pt x="203" y="103"/>
                  </a:lnTo>
                  <a:lnTo>
                    <a:pt x="289" y="27"/>
                  </a:lnTo>
                  <a:lnTo>
                    <a:pt x="198" y="13"/>
                  </a:lnTo>
                  <a:lnTo>
                    <a:pt x="96" y="0"/>
                  </a:lnTo>
                  <a:lnTo>
                    <a:pt x="46" y="31"/>
                  </a:lnTo>
                  <a:lnTo>
                    <a:pt x="46" y="44"/>
                  </a:lnTo>
                  <a:lnTo>
                    <a:pt x="7" y="44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14" name="Freeform 24"/>
            <p:cNvSpPr>
              <a:spLocks/>
            </p:cNvSpPr>
            <p:nvPr/>
          </p:nvSpPr>
          <p:spPr bwMode="auto">
            <a:xfrm>
              <a:off x="2568" y="2456"/>
              <a:ext cx="309" cy="83"/>
            </a:xfrm>
            <a:custGeom>
              <a:avLst/>
              <a:gdLst>
                <a:gd name="T0" fmla="*/ 0 w 927"/>
                <a:gd name="T1" fmla="*/ 0 h 247"/>
                <a:gd name="T2" fmla="*/ 0 w 927"/>
                <a:gd name="T3" fmla="*/ 0 h 247"/>
                <a:gd name="T4" fmla="*/ 0 w 927"/>
                <a:gd name="T5" fmla="*/ 0 h 247"/>
                <a:gd name="T6" fmla="*/ 0 w 927"/>
                <a:gd name="T7" fmla="*/ 0 h 247"/>
                <a:gd name="T8" fmla="*/ 0 w 927"/>
                <a:gd name="T9" fmla="*/ 0 h 247"/>
                <a:gd name="T10" fmla="*/ 0 w 927"/>
                <a:gd name="T11" fmla="*/ 0 h 247"/>
                <a:gd name="T12" fmla="*/ 0 w 927"/>
                <a:gd name="T13" fmla="*/ 0 h 247"/>
                <a:gd name="T14" fmla="*/ 0 w 927"/>
                <a:gd name="T15" fmla="*/ 0 h 247"/>
                <a:gd name="T16" fmla="*/ 0 w 927"/>
                <a:gd name="T17" fmla="*/ 0 h 247"/>
                <a:gd name="T18" fmla="*/ 0 w 927"/>
                <a:gd name="T19" fmla="*/ 0 h 247"/>
                <a:gd name="T20" fmla="*/ 0 w 927"/>
                <a:gd name="T21" fmla="*/ 0 h 247"/>
                <a:gd name="T22" fmla="*/ 0 w 927"/>
                <a:gd name="T23" fmla="*/ 0 h 247"/>
                <a:gd name="T24" fmla="*/ 0 w 927"/>
                <a:gd name="T25" fmla="*/ 0 h 247"/>
                <a:gd name="T26" fmla="*/ 0 w 927"/>
                <a:gd name="T27" fmla="*/ 0 h 247"/>
                <a:gd name="T28" fmla="*/ 0 w 927"/>
                <a:gd name="T29" fmla="*/ 0 h 247"/>
                <a:gd name="T30" fmla="*/ 0 w 927"/>
                <a:gd name="T31" fmla="*/ 0 h 247"/>
                <a:gd name="T32" fmla="*/ 0 w 927"/>
                <a:gd name="T33" fmla="*/ 0 h 247"/>
                <a:gd name="T34" fmla="*/ 0 w 927"/>
                <a:gd name="T35" fmla="*/ 0 h 247"/>
                <a:gd name="T36" fmla="*/ 0 w 927"/>
                <a:gd name="T37" fmla="*/ 0 h 247"/>
                <a:gd name="T38" fmla="*/ 0 w 927"/>
                <a:gd name="T39" fmla="*/ 0 h 247"/>
                <a:gd name="T40" fmla="*/ 0 w 927"/>
                <a:gd name="T41" fmla="*/ 0 h 247"/>
                <a:gd name="T42" fmla="*/ 0 w 927"/>
                <a:gd name="T43" fmla="*/ 0 h 247"/>
                <a:gd name="T44" fmla="*/ 0 w 927"/>
                <a:gd name="T45" fmla="*/ 0 h 247"/>
                <a:gd name="T46" fmla="*/ 0 w 927"/>
                <a:gd name="T47" fmla="*/ 0 h 247"/>
                <a:gd name="T48" fmla="*/ 0 w 927"/>
                <a:gd name="T49" fmla="*/ 0 h 247"/>
                <a:gd name="T50" fmla="*/ 0 w 927"/>
                <a:gd name="T51" fmla="*/ 0 h 247"/>
                <a:gd name="T52" fmla="*/ 0 w 927"/>
                <a:gd name="T53" fmla="*/ 0 h 247"/>
                <a:gd name="T54" fmla="*/ 0 w 927"/>
                <a:gd name="T55" fmla="*/ 0 h 247"/>
                <a:gd name="T56" fmla="*/ 0 w 927"/>
                <a:gd name="T57" fmla="*/ 0 h 247"/>
                <a:gd name="T58" fmla="*/ 0 w 927"/>
                <a:gd name="T59" fmla="*/ 0 h 247"/>
                <a:gd name="T60" fmla="*/ 0 w 927"/>
                <a:gd name="T61" fmla="*/ 0 h 247"/>
                <a:gd name="T62" fmla="*/ 0 w 927"/>
                <a:gd name="T63" fmla="*/ 0 h 247"/>
                <a:gd name="T64" fmla="*/ 0 w 927"/>
                <a:gd name="T65" fmla="*/ 0 h 247"/>
                <a:gd name="T66" fmla="*/ 0 w 927"/>
                <a:gd name="T67" fmla="*/ 0 h 247"/>
                <a:gd name="T68" fmla="*/ 0 w 927"/>
                <a:gd name="T69" fmla="*/ 0 h 247"/>
                <a:gd name="T70" fmla="*/ 0 w 927"/>
                <a:gd name="T71" fmla="*/ 0 h 247"/>
                <a:gd name="T72" fmla="*/ 0 w 927"/>
                <a:gd name="T73" fmla="*/ 0 h 247"/>
                <a:gd name="T74" fmla="*/ 0 w 927"/>
                <a:gd name="T75" fmla="*/ 0 h 247"/>
                <a:gd name="T76" fmla="*/ 0 w 927"/>
                <a:gd name="T77" fmla="*/ 0 h 247"/>
                <a:gd name="T78" fmla="*/ 0 w 927"/>
                <a:gd name="T79" fmla="*/ 0 h 24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27" h="247">
                  <a:moveTo>
                    <a:pt x="614" y="9"/>
                  </a:moveTo>
                  <a:lnTo>
                    <a:pt x="609" y="54"/>
                  </a:lnTo>
                  <a:lnTo>
                    <a:pt x="521" y="26"/>
                  </a:lnTo>
                  <a:lnTo>
                    <a:pt x="535" y="66"/>
                  </a:lnTo>
                  <a:lnTo>
                    <a:pt x="465" y="21"/>
                  </a:lnTo>
                  <a:lnTo>
                    <a:pt x="494" y="76"/>
                  </a:lnTo>
                  <a:lnTo>
                    <a:pt x="387" y="40"/>
                  </a:lnTo>
                  <a:lnTo>
                    <a:pt x="443" y="98"/>
                  </a:lnTo>
                  <a:lnTo>
                    <a:pt x="327" y="61"/>
                  </a:lnTo>
                  <a:lnTo>
                    <a:pt x="387" y="121"/>
                  </a:lnTo>
                  <a:lnTo>
                    <a:pt x="295" y="116"/>
                  </a:lnTo>
                  <a:lnTo>
                    <a:pt x="324" y="149"/>
                  </a:lnTo>
                  <a:lnTo>
                    <a:pt x="259" y="144"/>
                  </a:lnTo>
                  <a:lnTo>
                    <a:pt x="350" y="193"/>
                  </a:lnTo>
                  <a:lnTo>
                    <a:pt x="332" y="168"/>
                  </a:lnTo>
                  <a:lnTo>
                    <a:pt x="416" y="193"/>
                  </a:lnTo>
                  <a:lnTo>
                    <a:pt x="387" y="149"/>
                  </a:lnTo>
                  <a:lnTo>
                    <a:pt x="471" y="185"/>
                  </a:lnTo>
                  <a:lnTo>
                    <a:pt x="434" y="137"/>
                  </a:lnTo>
                  <a:lnTo>
                    <a:pt x="526" y="172"/>
                  </a:lnTo>
                  <a:lnTo>
                    <a:pt x="489" y="121"/>
                  </a:lnTo>
                  <a:lnTo>
                    <a:pt x="600" y="153"/>
                  </a:lnTo>
                  <a:lnTo>
                    <a:pt x="545" y="98"/>
                  </a:lnTo>
                  <a:lnTo>
                    <a:pt x="670" y="123"/>
                  </a:lnTo>
                  <a:lnTo>
                    <a:pt x="623" y="80"/>
                  </a:lnTo>
                  <a:lnTo>
                    <a:pt x="734" y="98"/>
                  </a:lnTo>
                  <a:lnTo>
                    <a:pt x="683" y="61"/>
                  </a:lnTo>
                  <a:lnTo>
                    <a:pt x="830" y="61"/>
                  </a:lnTo>
                  <a:lnTo>
                    <a:pt x="927" y="107"/>
                  </a:lnTo>
                  <a:lnTo>
                    <a:pt x="747" y="116"/>
                  </a:lnTo>
                  <a:lnTo>
                    <a:pt x="600" y="185"/>
                  </a:lnTo>
                  <a:lnTo>
                    <a:pt x="419" y="247"/>
                  </a:lnTo>
                  <a:lnTo>
                    <a:pt x="225" y="234"/>
                  </a:lnTo>
                  <a:lnTo>
                    <a:pt x="59" y="193"/>
                  </a:lnTo>
                  <a:lnTo>
                    <a:pt x="0" y="132"/>
                  </a:lnTo>
                  <a:lnTo>
                    <a:pt x="51" y="71"/>
                  </a:lnTo>
                  <a:lnTo>
                    <a:pt x="259" y="16"/>
                  </a:lnTo>
                  <a:lnTo>
                    <a:pt x="434" y="0"/>
                  </a:lnTo>
                  <a:lnTo>
                    <a:pt x="572" y="0"/>
                  </a:lnTo>
                  <a:lnTo>
                    <a:pt x="614" y="9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15" name="Freeform 25"/>
            <p:cNvSpPr>
              <a:spLocks/>
            </p:cNvSpPr>
            <p:nvPr/>
          </p:nvSpPr>
          <p:spPr bwMode="auto">
            <a:xfrm>
              <a:off x="2521" y="2518"/>
              <a:ext cx="363" cy="194"/>
            </a:xfrm>
            <a:custGeom>
              <a:avLst/>
              <a:gdLst>
                <a:gd name="T0" fmla="*/ 0 w 1089"/>
                <a:gd name="T1" fmla="*/ 0 h 583"/>
                <a:gd name="T2" fmla="*/ 0 w 1089"/>
                <a:gd name="T3" fmla="*/ 0 h 583"/>
                <a:gd name="T4" fmla="*/ 0 w 1089"/>
                <a:gd name="T5" fmla="*/ 0 h 583"/>
                <a:gd name="T6" fmla="*/ 0 w 1089"/>
                <a:gd name="T7" fmla="*/ 0 h 583"/>
                <a:gd name="T8" fmla="*/ 0 w 1089"/>
                <a:gd name="T9" fmla="*/ 0 h 583"/>
                <a:gd name="T10" fmla="*/ 0 w 1089"/>
                <a:gd name="T11" fmla="*/ 0 h 583"/>
                <a:gd name="T12" fmla="*/ 0 w 1089"/>
                <a:gd name="T13" fmla="*/ 0 h 583"/>
                <a:gd name="T14" fmla="*/ 0 w 1089"/>
                <a:gd name="T15" fmla="*/ 0 h 583"/>
                <a:gd name="T16" fmla="*/ 0 w 1089"/>
                <a:gd name="T17" fmla="*/ 0 h 583"/>
                <a:gd name="T18" fmla="*/ 0 w 1089"/>
                <a:gd name="T19" fmla="*/ 0 h 583"/>
                <a:gd name="T20" fmla="*/ 0 w 1089"/>
                <a:gd name="T21" fmla="*/ 0 h 583"/>
                <a:gd name="T22" fmla="*/ 0 w 1089"/>
                <a:gd name="T23" fmla="*/ 0 h 583"/>
                <a:gd name="T24" fmla="*/ 0 w 1089"/>
                <a:gd name="T25" fmla="*/ 0 h 583"/>
                <a:gd name="T26" fmla="*/ 0 w 1089"/>
                <a:gd name="T27" fmla="*/ 0 h 583"/>
                <a:gd name="T28" fmla="*/ 0 w 1089"/>
                <a:gd name="T29" fmla="*/ 0 h 583"/>
                <a:gd name="T30" fmla="*/ 0 w 1089"/>
                <a:gd name="T31" fmla="*/ 0 h 583"/>
                <a:gd name="T32" fmla="*/ 0 w 1089"/>
                <a:gd name="T33" fmla="*/ 0 h 583"/>
                <a:gd name="T34" fmla="*/ 0 w 1089"/>
                <a:gd name="T35" fmla="*/ 0 h 583"/>
                <a:gd name="T36" fmla="*/ 0 w 1089"/>
                <a:gd name="T37" fmla="*/ 0 h 583"/>
                <a:gd name="T38" fmla="*/ 0 w 1089"/>
                <a:gd name="T39" fmla="*/ 0 h 583"/>
                <a:gd name="T40" fmla="*/ 0 w 1089"/>
                <a:gd name="T41" fmla="*/ 0 h 583"/>
                <a:gd name="T42" fmla="*/ 0 w 1089"/>
                <a:gd name="T43" fmla="*/ 0 h 583"/>
                <a:gd name="T44" fmla="*/ 0 w 1089"/>
                <a:gd name="T45" fmla="*/ 0 h 583"/>
                <a:gd name="T46" fmla="*/ 0 w 1089"/>
                <a:gd name="T47" fmla="*/ 0 h 583"/>
                <a:gd name="T48" fmla="*/ 0 w 1089"/>
                <a:gd name="T49" fmla="*/ 0 h 583"/>
                <a:gd name="T50" fmla="*/ 0 w 1089"/>
                <a:gd name="T51" fmla="*/ 0 h 583"/>
                <a:gd name="T52" fmla="*/ 0 w 1089"/>
                <a:gd name="T53" fmla="*/ 0 h 583"/>
                <a:gd name="T54" fmla="*/ 0 w 1089"/>
                <a:gd name="T55" fmla="*/ 0 h 583"/>
                <a:gd name="T56" fmla="*/ 0 w 1089"/>
                <a:gd name="T57" fmla="*/ 0 h 583"/>
                <a:gd name="T58" fmla="*/ 0 w 1089"/>
                <a:gd name="T59" fmla="*/ 0 h 583"/>
                <a:gd name="T60" fmla="*/ 0 w 1089"/>
                <a:gd name="T61" fmla="*/ 0 h 583"/>
                <a:gd name="T62" fmla="*/ 0 w 1089"/>
                <a:gd name="T63" fmla="*/ 0 h 5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89" h="583">
                  <a:moveTo>
                    <a:pt x="207" y="14"/>
                  </a:moveTo>
                  <a:lnTo>
                    <a:pt x="220" y="107"/>
                  </a:lnTo>
                  <a:lnTo>
                    <a:pt x="202" y="195"/>
                  </a:lnTo>
                  <a:lnTo>
                    <a:pt x="162" y="271"/>
                  </a:lnTo>
                  <a:lnTo>
                    <a:pt x="162" y="334"/>
                  </a:lnTo>
                  <a:lnTo>
                    <a:pt x="217" y="214"/>
                  </a:lnTo>
                  <a:lnTo>
                    <a:pt x="189" y="350"/>
                  </a:lnTo>
                  <a:lnTo>
                    <a:pt x="239" y="219"/>
                  </a:lnTo>
                  <a:lnTo>
                    <a:pt x="226" y="369"/>
                  </a:lnTo>
                  <a:lnTo>
                    <a:pt x="262" y="226"/>
                  </a:lnTo>
                  <a:lnTo>
                    <a:pt x="267" y="391"/>
                  </a:lnTo>
                  <a:lnTo>
                    <a:pt x="285" y="244"/>
                  </a:lnTo>
                  <a:lnTo>
                    <a:pt x="304" y="414"/>
                  </a:lnTo>
                  <a:lnTo>
                    <a:pt x="314" y="267"/>
                  </a:lnTo>
                  <a:lnTo>
                    <a:pt x="346" y="431"/>
                  </a:lnTo>
                  <a:lnTo>
                    <a:pt x="351" y="285"/>
                  </a:lnTo>
                  <a:lnTo>
                    <a:pt x="369" y="445"/>
                  </a:lnTo>
                  <a:lnTo>
                    <a:pt x="373" y="302"/>
                  </a:lnTo>
                  <a:lnTo>
                    <a:pt x="407" y="457"/>
                  </a:lnTo>
                  <a:lnTo>
                    <a:pt x="410" y="329"/>
                  </a:lnTo>
                  <a:lnTo>
                    <a:pt x="438" y="462"/>
                  </a:lnTo>
                  <a:lnTo>
                    <a:pt x="442" y="342"/>
                  </a:lnTo>
                  <a:lnTo>
                    <a:pt x="480" y="471"/>
                  </a:lnTo>
                  <a:lnTo>
                    <a:pt x="485" y="357"/>
                  </a:lnTo>
                  <a:lnTo>
                    <a:pt x="512" y="485"/>
                  </a:lnTo>
                  <a:lnTo>
                    <a:pt x="512" y="357"/>
                  </a:lnTo>
                  <a:lnTo>
                    <a:pt x="558" y="492"/>
                  </a:lnTo>
                  <a:lnTo>
                    <a:pt x="544" y="347"/>
                  </a:lnTo>
                  <a:lnTo>
                    <a:pt x="623" y="488"/>
                  </a:lnTo>
                  <a:lnTo>
                    <a:pt x="577" y="338"/>
                  </a:lnTo>
                  <a:lnTo>
                    <a:pt x="674" y="488"/>
                  </a:lnTo>
                  <a:lnTo>
                    <a:pt x="604" y="324"/>
                  </a:lnTo>
                  <a:lnTo>
                    <a:pt x="738" y="488"/>
                  </a:lnTo>
                  <a:lnTo>
                    <a:pt x="628" y="293"/>
                  </a:lnTo>
                  <a:lnTo>
                    <a:pt x="785" y="471"/>
                  </a:lnTo>
                  <a:lnTo>
                    <a:pt x="651" y="267"/>
                  </a:lnTo>
                  <a:lnTo>
                    <a:pt x="873" y="457"/>
                  </a:lnTo>
                  <a:lnTo>
                    <a:pt x="674" y="244"/>
                  </a:lnTo>
                  <a:lnTo>
                    <a:pt x="968" y="426"/>
                  </a:lnTo>
                  <a:lnTo>
                    <a:pt x="692" y="209"/>
                  </a:lnTo>
                  <a:lnTo>
                    <a:pt x="1029" y="357"/>
                  </a:lnTo>
                  <a:lnTo>
                    <a:pt x="697" y="183"/>
                  </a:lnTo>
                  <a:lnTo>
                    <a:pt x="555" y="133"/>
                  </a:lnTo>
                  <a:lnTo>
                    <a:pt x="429" y="86"/>
                  </a:lnTo>
                  <a:lnTo>
                    <a:pt x="665" y="133"/>
                  </a:lnTo>
                  <a:lnTo>
                    <a:pt x="859" y="183"/>
                  </a:lnTo>
                  <a:lnTo>
                    <a:pt x="996" y="244"/>
                  </a:lnTo>
                  <a:lnTo>
                    <a:pt x="1079" y="298"/>
                  </a:lnTo>
                  <a:lnTo>
                    <a:pt x="1089" y="359"/>
                  </a:lnTo>
                  <a:lnTo>
                    <a:pt x="1052" y="417"/>
                  </a:lnTo>
                  <a:lnTo>
                    <a:pt x="1001" y="471"/>
                  </a:lnTo>
                  <a:lnTo>
                    <a:pt x="873" y="507"/>
                  </a:lnTo>
                  <a:lnTo>
                    <a:pt x="660" y="538"/>
                  </a:lnTo>
                  <a:lnTo>
                    <a:pt x="619" y="555"/>
                  </a:lnTo>
                  <a:lnTo>
                    <a:pt x="591" y="583"/>
                  </a:lnTo>
                  <a:lnTo>
                    <a:pt x="535" y="559"/>
                  </a:lnTo>
                  <a:lnTo>
                    <a:pt x="499" y="516"/>
                  </a:lnTo>
                  <a:lnTo>
                    <a:pt x="351" y="481"/>
                  </a:lnTo>
                  <a:lnTo>
                    <a:pt x="235" y="426"/>
                  </a:lnTo>
                  <a:lnTo>
                    <a:pt x="111" y="338"/>
                  </a:lnTo>
                  <a:lnTo>
                    <a:pt x="42" y="285"/>
                  </a:lnTo>
                  <a:lnTo>
                    <a:pt x="0" y="240"/>
                  </a:lnTo>
                  <a:lnTo>
                    <a:pt x="175" y="0"/>
                  </a:lnTo>
                  <a:lnTo>
                    <a:pt x="207" y="14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16" name="Freeform 26"/>
            <p:cNvSpPr>
              <a:spLocks/>
            </p:cNvSpPr>
            <p:nvPr/>
          </p:nvSpPr>
          <p:spPr bwMode="auto">
            <a:xfrm>
              <a:off x="2448" y="2320"/>
              <a:ext cx="85" cy="65"/>
            </a:xfrm>
            <a:custGeom>
              <a:avLst/>
              <a:gdLst>
                <a:gd name="T0" fmla="*/ 0 w 255"/>
                <a:gd name="T1" fmla="*/ 0 h 195"/>
                <a:gd name="T2" fmla="*/ 0 w 255"/>
                <a:gd name="T3" fmla="*/ 0 h 195"/>
                <a:gd name="T4" fmla="*/ 0 w 255"/>
                <a:gd name="T5" fmla="*/ 0 h 195"/>
                <a:gd name="T6" fmla="*/ 0 w 255"/>
                <a:gd name="T7" fmla="*/ 0 h 195"/>
                <a:gd name="T8" fmla="*/ 0 w 255"/>
                <a:gd name="T9" fmla="*/ 0 h 195"/>
                <a:gd name="T10" fmla="*/ 0 w 255"/>
                <a:gd name="T11" fmla="*/ 0 h 195"/>
                <a:gd name="T12" fmla="*/ 0 w 255"/>
                <a:gd name="T13" fmla="*/ 0 h 195"/>
                <a:gd name="T14" fmla="*/ 0 w 255"/>
                <a:gd name="T15" fmla="*/ 0 h 195"/>
                <a:gd name="T16" fmla="*/ 0 w 255"/>
                <a:gd name="T17" fmla="*/ 0 h 195"/>
                <a:gd name="T18" fmla="*/ 0 w 255"/>
                <a:gd name="T19" fmla="*/ 0 h 195"/>
                <a:gd name="T20" fmla="*/ 0 w 255"/>
                <a:gd name="T21" fmla="*/ 0 h 195"/>
                <a:gd name="T22" fmla="*/ 0 w 255"/>
                <a:gd name="T23" fmla="*/ 0 h 195"/>
                <a:gd name="T24" fmla="*/ 0 w 255"/>
                <a:gd name="T25" fmla="*/ 0 h 195"/>
                <a:gd name="T26" fmla="*/ 0 w 255"/>
                <a:gd name="T27" fmla="*/ 0 h 1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5" h="195">
                  <a:moveTo>
                    <a:pt x="0" y="185"/>
                  </a:moveTo>
                  <a:lnTo>
                    <a:pt x="0" y="176"/>
                  </a:lnTo>
                  <a:lnTo>
                    <a:pt x="15" y="161"/>
                  </a:lnTo>
                  <a:lnTo>
                    <a:pt x="84" y="135"/>
                  </a:lnTo>
                  <a:lnTo>
                    <a:pt x="140" y="100"/>
                  </a:lnTo>
                  <a:lnTo>
                    <a:pt x="176" y="57"/>
                  </a:lnTo>
                  <a:lnTo>
                    <a:pt x="228" y="0"/>
                  </a:lnTo>
                  <a:lnTo>
                    <a:pt x="255" y="62"/>
                  </a:lnTo>
                  <a:lnTo>
                    <a:pt x="251" y="150"/>
                  </a:lnTo>
                  <a:lnTo>
                    <a:pt x="191" y="161"/>
                  </a:lnTo>
                  <a:lnTo>
                    <a:pt x="98" y="195"/>
                  </a:lnTo>
                  <a:lnTo>
                    <a:pt x="34" y="195"/>
                  </a:lnTo>
                  <a:lnTo>
                    <a:pt x="10" y="190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17" name="Freeform 27"/>
            <p:cNvSpPr>
              <a:spLocks/>
            </p:cNvSpPr>
            <p:nvPr/>
          </p:nvSpPr>
          <p:spPr bwMode="auto">
            <a:xfrm>
              <a:off x="2521" y="2291"/>
              <a:ext cx="120" cy="177"/>
            </a:xfrm>
            <a:custGeom>
              <a:avLst/>
              <a:gdLst>
                <a:gd name="T0" fmla="*/ 0 w 359"/>
                <a:gd name="T1" fmla="*/ 0 h 529"/>
                <a:gd name="T2" fmla="*/ 0 w 359"/>
                <a:gd name="T3" fmla="*/ 0 h 529"/>
                <a:gd name="T4" fmla="*/ 0 w 359"/>
                <a:gd name="T5" fmla="*/ 0 h 529"/>
                <a:gd name="T6" fmla="*/ 0 w 359"/>
                <a:gd name="T7" fmla="*/ 0 h 529"/>
                <a:gd name="T8" fmla="*/ 0 w 359"/>
                <a:gd name="T9" fmla="*/ 0 h 529"/>
                <a:gd name="T10" fmla="*/ 0 w 359"/>
                <a:gd name="T11" fmla="*/ 0 h 529"/>
                <a:gd name="T12" fmla="*/ 0 w 359"/>
                <a:gd name="T13" fmla="*/ 0 h 529"/>
                <a:gd name="T14" fmla="*/ 0 w 359"/>
                <a:gd name="T15" fmla="*/ 0 h 529"/>
                <a:gd name="T16" fmla="*/ 0 w 359"/>
                <a:gd name="T17" fmla="*/ 0 h 529"/>
                <a:gd name="T18" fmla="*/ 0 w 359"/>
                <a:gd name="T19" fmla="*/ 0 h 529"/>
                <a:gd name="T20" fmla="*/ 0 w 359"/>
                <a:gd name="T21" fmla="*/ 0 h 529"/>
                <a:gd name="T22" fmla="*/ 0 w 359"/>
                <a:gd name="T23" fmla="*/ 0 h 529"/>
                <a:gd name="T24" fmla="*/ 0 w 359"/>
                <a:gd name="T25" fmla="*/ 0 h 529"/>
                <a:gd name="T26" fmla="*/ 0 w 359"/>
                <a:gd name="T27" fmla="*/ 0 h 529"/>
                <a:gd name="T28" fmla="*/ 0 w 359"/>
                <a:gd name="T29" fmla="*/ 0 h 529"/>
                <a:gd name="T30" fmla="*/ 0 w 359"/>
                <a:gd name="T31" fmla="*/ 0 h 529"/>
                <a:gd name="T32" fmla="*/ 0 w 359"/>
                <a:gd name="T33" fmla="*/ 0 h 5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9" h="529">
                  <a:moveTo>
                    <a:pt x="9" y="110"/>
                  </a:moveTo>
                  <a:lnTo>
                    <a:pt x="0" y="147"/>
                  </a:lnTo>
                  <a:lnTo>
                    <a:pt x="0" y="182"/>
                  </a:lnTo>
                  <a:lnTo>
                    <a:pt x="42" y="218"/>
                  </a:lnTo>
                  <a:lnTo>
                    <a:pt x="124" y="270"/>
                  </a:lnTo>
                  <a:lnTo>
                    <a:pt x="147" y="325"/>
                  </a:lnTo>
                  <a:lnTo>
                    <a:pt x="124" y="458"/>
                  </a:lnTo>
                  <a:lnTo>
                    <a:pt x="175" y="467"/>
                  </a:lnTo>
                  <a:lnTo>
                    <a:pt x="244" y="515"/>
                  </a:lnTo>
                  <a:lnTo>
                    <a:pt x="285" y="529"/>
                  </a:lnTo>
                  <a:lnTo>
                    <a:pt x="291" y="448"/>
                  </a:lnTo>
                  <a:lnTo>
                    <a:pt x="359" y="263"/>
                  </a:lnTo>
                  <a:lnTo>
                    <a:pt x="336" y="138"/>
                  </a:lnTo>
                  <a:lnTo>
                    <a:pt x="239" y="31"/>
                  </a:lnTo>
                  <a:lnTo>
                    <a:pt x="124" y="0"/>
                  </a:lnTo>
                  <a:lnTo>
                    <a:pt x="49" y="54"/>
                  </a:lnTo>
                  <a:lnTo>
                    <a:pt x="9" y="110"/>
                  </a:lnTo>
                  <a:close/>
                </a:path>
              </a:pathLst>
            </a:custGeom>
            <a:solidFill>
              <a:srgbClr val="0042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18" name="Freeform 28"/>
            <p:cNvSpPr>
              <a:spLocks/>
            </p:cNvSpPr>
            <p:nvPr/>
          </p:nvSpPr>
          <p:spPr bwMode="auto">
            <a:xfrm>
              <a:off x="2549" y="2305"/>
              <a:ext cx="27" cy="21"/>
            </a:xfrm>
            <a:custGeom>
              <a:avLst/>
              <a:gdLst>
                <a:gd name="T0" fmla="*/ 0 w 79"/>
                <a:gd name="T1" fmla="*/ 0 h 63"/>
                <a:gd name="T2" fmla="*/ 0 w 79"/>
                <a:gd name="T3" fmla="*/ 0 h 63"/>
                <a:gd name="T4" fmla="*/ 0 w 79"/>
                <a:gd name="T5" fmla="*/ 0 h 63"/>
                <a:gd name="T6" fmla="*/ 0 w 79"/>
                <a:gd name="T7" fmla="*/ 0 h 63"/>
                <a:gd name="T8" fmla="*/ 0 w 79"/>
                <a:gd name="T9" fmla="*/ 0 h 63"/>
                <a:gd name="T10" fmla="*/ 0 w 79"/>
                <a:gd name="T11" fmla="*/ 0 h 63"/>
                <a:gd name="T12" fmla="*/ 0 w 79"/>
                <a:gd name="T13" fmla="*/ 0 h 63"/>
                <a:gd name="T14" fmla="*/ 0 w 79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" h="63">
                  <a:moveTo>
                    <a:pt x="0" y="34"/>
                  </a:moveTo>
                  <a:lnTo>
                    <a:pt x="10" y="44"/>
                  </a:lnTo>
                  <a:lnTo>
                    <a:pt x="32" y="63"/>
                  </a:lnTo>
                  <a:lnTo>
                    <a:pt x="64" y="57"/>
                  </a:lnTo>
                  <a:lnTo>
                    <a:pt x="79" y="22"/>
                  </a:lnTo>
                  <a:lnTo>
                    <a:pt x="55" y="0"/>
                  </a:lnTo>
                  <a:lnTo>
                    <a:pt x="10" y="5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19" name="Freeform 29"/>
            <p:cNvSpPr>
              <a:spLocks/>
            </p:cNvSpPr>
            <p:nvPr/>
          </p:nvSpPr>
          <p:spPr bwMode="auto">
            <a:xfrm>
              <a:off x="2528" y="2318"/>
              <a:ext cx="92" cy="133"/>
            </a:xfrm>
            <a:custGeom>
              <a:avLst/>
              <a:gdLst>
                <a:gd name="T0" fmla="*/ 0 w 275"/>
                <a:gd name="T1" fmla="*/ 0 h 400"/>
                <a:gd name="T2" fmla="*/ 0 w 275"/>
                <a:gd name="T3" fmla="*/ 0 h 400"/>
                <a:gd name="T4" fmla="*/ 0 w 275"/>
                <a:gd name="T5" fmla="*/ 0 h 400"/>
                <a:gd name="T6" fmla="*/ 0 w 275"/>
                <a:gd name="T7" fmla="*/ 0 h 400"/>
                <a:gd name="T8" fmla="*/ 0 w 275"/>
                <a:gd name="T9" fmla="*/ 0 h 400"/>
                <a:gd name="T10" fmla="*/ 0 w 275"/>
                <a:gd name="T11" fmla="*/ 0 h 400"/>
                <a:gd name="T12" fmla="*/ 0 w 275"/>
                <a:gd name="T13" fmla="*/ 0 h 400"/>
                <a:gd name="T14" fmla="*/ 0 w 275"/>
                <a:gd name="T15" fmla="*/ 0 h 400"/>
                <a:gd name="T16" fmla="*/ 0 w 275"/>
                <a:gd name="T17" fmla="*/ 0 h 400"/>
                <a:gd name="T18" fmla="*/ 0 w 275"/>
                <a:gd name="T19" fmla="*/ 0 h 400"/>
                <a:gd name="T20" fmla="*/ 0 w 275"/>
                <a:gd name="T21" fmla="*/ 0 h 400"/>
                <a:gd name="T22" fmla="*/ 0 w 275"/>
                <a:gd name="T23" fmla="*/ 0 h 400"/>
                <a:gd name="T24" fmla="*/ 0 w 275"/>
                <a:gd name="T25" fmla="*/ 0 h 400"/>
                <a:gd name="T26" fmla="*/ 0 w 275"/>
                <a:gd name="T27" fmla="*/ 0 h 400"/>
                <a:gd name="T28" fmla="*/ 0 w 275"/>
                <a:gd name="T29" fmla="*/ 0 h 400"/>
                <a:gd name="T30" fmla="*/ 0 w 275"/>
                <a:gd name="T31" fmla="*/ 0 h 400"/>
                <a:gd name="T32" fmla="*/ 0 w 275"/>
                <a:gd name="T33" fmla="*/ 0 h 400"/>
                <a:gd name="T34" fmla="*/ 0 w 275"/>
                <a:gd name="T35" fmla="*/ 0 h 400"/>
                <a:gd name="T36" fmla="*/ 0 w 275"/>
                <a:gd name="T37" fmla="*/ 0 h 400"/>
                <a:gd name="T38" fmla="*/ 0 w 275"/>
                <a:gd name="T39" fmla="*/ 0 h 400"/>
                <a:gd name="T40" fmla="*/ 0 w 275"/>
                <a:gd name="T41" fmla="*/ 0 h 400"/>
                <a:gd name="T42" fmla="*/ 0 w 275"/>
                <a:gd name="T43" fmla="*/ 0 h 400"/>
                <a:gd name="T44" fmla="*/ 0 w 275"/>
                <a:gd name="T45" fmla="*/ 0 h 400"/>
                <a:gd name="T46" fmla="*/ 0 w 275"/>
                <a:gd name="T47" fmla="*/ 0 h 400"/>
                <a:gd name="T48" fmla="*/ 0 w 275"/>
                <a:gd name="T49" fmla="*/ 0 h 400"/>
                <a:gd name="T50" fmla="*/ 0 w 275"/>
                <a:gd name="T51" fmla="*/ 0 h 400"/>
                <a:gd name="T52" fmla="*/ 0 w 275"/>
                <a:gd name="T53" fmla="*/ 0 h 400"/>
                <a:gd name="T54" fmla="*/ 0 w 275"/>
                <a:gd name="T55" fmla="*/ 0 h 400"/>
                <a:gd name="T56" fmla="*/ 0 w 275"/>
                <a:gd name="T57" fmla="*/ 0 h 400"/>
                <a:gd name="T58" fmla="*/ 0 w 275"/>
                <a:gd name="T59" fmla="*/ 0 h 400"/>
                <a:gd name="T60" fmla="*/ 0 w 275"/>
                <a:gd name="T61" fmla="*/ 0 h 400"/>
                <a:gd name="T62" fmla="*/ 0 w 275"/>
                <a:gd name="T63" fmla="*/ 0 h 400"/>
                <a:gd name="T64" fmla="*/ 0 w 275"/>
                <a:gd name="T65" fmla="*/ 0 h 400"/>
                <a:gd name="T66" fmla="*/ 0 w 275"/>
                <a:gd name="T67" fmla="*/ 0 h 400"/>
                <a:gd name="T68" fmla="*/ 0 w 275"/>
                <a:gd name="T69" fmla="*/ 0 h 400"/>
                <a:gd name="T70" fmla="*/ 0 w 275"/>
                <a:gd name="T71" fmla="*/ 0 h 400"/>
                <a:gd name="T72" fmla="*/ 0 w 275"/>
                <a:gd name="T73" fmla="*/ 0 h 400"/>
                <a:gd name="T74" fmla="*/ 0 w 275"/>
                <a:gd name="T75" fmla="*/ 0 h 400"/>
                <a:gd name="T76" fmla="*/ 0 w 275"/>
                <a:gd name="T77" fmla="*/ 0 h 400"/>
                <a:gd name="T78" fmla="*/ 0 w 275"/>
                <a:gd name="T79" fmla="*/ 0 h 400"/>
                <a:gd name="T80" fmla="*/ 0 w 275"/>
                <a:gd name="T81" fmla="*/ 0 h 400"/>
                <a:gd name="T82" fmla="*/ 0 w 275"/>
                <a:gd name="T83" fmla="*/ 0 h 400"/>
                <a:gd name="T84" fmla="*/ 0 w 275"/>
                <a:gd name="T85" fmla="*/ 0 h 400"/>
                <a:gd name="T86" fmla="*/ 0 w 275"/>
                <a:gd name="T87" fmla="*/ 0 h 400"/>
                <a:gd name="T88" fmla="*/ 0 w 275"/>
                <a:gd name="T89" fmla="*/ 0 h 400"/>
                <a:gd name="T90" fmla="*/ 0 w 275"/>
                <a:gd name="T91" fmla="*/ 0 h 400"/>
                <a:gd name="T92" fmla="*/ 0 w 275"/>
                <a:gd name="T93" fmla="*/ 0 h 400"/>
                <a:gd name="T94" fmla="*/ 0 w 275"/>
                <a:gd name="T95" fmla="*/ 0 h 400"/>
                <a:gd name="T96" fmla="*/ 0 w 275"/>
                <a:gd name="T97" fmla="*/ 0 h 400"/>
                <a:gd name="T98" fmla="*/ 0 w 275"/>
                <a:gd name="T99" fmla="*/ 0 h 400"/>
                <a:gd name="T100" fmla="*/ 0 w 275"/>
                <a:gd name="T101" fmla="*/ 0 h 400"/>
                <a:gd name="T102" fmla="*/ 0 w 275"/>
                <a:gd name="T103" fmla="*/ 0 h 400"/>
                <a:gd name="T104" fmla="*/ 0 w 275"/>
                <a:gd name="T105" fmla="*/ 0 h 400"/>
                <a:gd name="T106" fmla="*/ 0 w 275"/>
                <a:gd name="T107" fmla="*/ 0 h 400"/>
                <a:gd name="T108" fmla="*/ 0 w 275"/>
                <a:gd name="T109" fmla="*/ 0 h 400"/>
                <a:gd name="T110" fmla="*/ 0 w 275"/>
                <a:gd name="T111" fmla="*/ 0 h 400"/>
                <a:gd name="T112" fmla="*/ 0 w 275"/>
                <a:gd name="T113" fmla="*/ 0 h 400"/>
                <a:gd name="T114" fmla="*/ 0 w 275"/>
                <a:gd name="T115" fmla="*/ 0 h 4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5" h="400">
                  <a:moveTo>
                    <a:pt x="0" y="67"/>
                  </a:moveTo>
                  <a:lnTo>
                    <a:pt x="16" y="80"/>
                  </a:lnTo>
                  <a:lnTo>
                    <a:pt x="26" y="62"/>
                  </a:lnTo>
                  <a:lnTo>
                    <a:pt x="44" y="75"/>
                  </a:lnTo>
                  <a:lnTo>
                    <a:pt x="54" y="58"/>
                  </a:lnTo>
                  <a:lnTo>
                    <a:pt x="68" y="80"/>
                  </a:lnTo>
                  <a:lnTo>
                    <a:pt x="101" y="54"/>
                  </a:lnTo>
                  <a:lnTo>
                    <a:pt x="101" y="85"/>
                  </a:lnTo>
                  <a:lnTo>
                    <a:pt x="152" y="49"/>
                  </a:lnTo>
                  <a:lnTo>
                    <a:pt x="137" y="101"/>
                  </a:lnTo>
                  <a:lnTo>
                    <a:pt x="193" y="75"/>
                  </a:lnTo>
                  <a:lnTo>
                    <a:pt x="165" y="112"/>
                  </a:lnTo>
                  <a:lnTo>
                    <a:pt x="211" y="106"/>
                  </a:lnTo>
                  <a:lnTo>
                    <a:pt x="179" y="142"/>
                  </a:lnTo>
                  <a:lnTo>
                    <a:pt x="220" y="147"/>
                  </a:lnTo>
                  <a:lnTo>
                    <a:pt x="188" y="167"/>
                  </a:lnTo>
                  <a:lnTo>
                    <a:pt x="225" y="183"/>
                  </a:lnTo>
                  <a:lnTo>
                    <a:pt x="188" y="204"/>
                  </a:lnTo>
                  <a:lnTo>
                    <a:pt x="216" y="221"/>
                  </a:lnTo>
                  <a:lnTo>
                    <a:pt x="188" y="240"/>
                  </a:lnTo>
                  <a:lnTo>
                    <a:pt x="211" y="262"/>
                  </a:lnTo>
                  <a:lnTo>
                    <a:pt x="179" y="274"/>
                  </a:lnTo>
                  <a:lnTo>
                    <a:pt x="198" y="302"/>
                  </a:lnTo>
                  <a:lnTo>
                    <a:pt x="170" y="320"/>
                  </a:lnTo>
                  <a:lnTo>
                    <a:pt x="193" y="328"/>
                  </a:lnTo>
                  <a:lnTo>
                    <a:pt x="165" y="352"/>
                  </a:lnTo>
                  <a:lnTo>
                    <a:pt x="183" y="364"/>
                  </a:lnTo>
                  <a:lnTo>
                    <a:pt x="156" y="373"/>
                  </a:lnTo>
                  <a:lnTo>
                    <a:pt x="211" y="400"/>
                  </a:lnTo>
                  <a:lnTo>
                    <a:pt x="201" y="368"/>
                  </a:lnTo>
                  <a:lnTo>
                    <a:pt x="225" y="356"/>
                  </a:lnTo>
                  <a:lnTo>
                    <a:pt x="211" y="333"/>
                  </a:lnTo>
                  <a:lnTo>
                    <a:pt x="240" y="307"/>
                  </a:lnTo>
                  <a:lnTo>
                    <a:pt x="216" y="288"/>
                  </a:lnTo>
                  <a:lnTo>
                    <a:pt x="243" y="271"/>
                  </a:lnTo>
                  <a:lnTo>
                    <a:pt x="229" y="252"/>
                  </a:lnTo>
                  <a:lnTo>
                    <a:pt x="254" y="235"/>
                  </a:lnTo>
                  <a:lnTo>
                    <a:pt x="235" y="218"/>
                  </a:lnTo>
                  <a:lnTo>
                    <a:pt x="262" y="190"/>
                  </a:lnTo>
                  <a:lnTo>
                    <a:pt x="243" y="190"/>
                  </a:lnTo>
                  <a:lnTo>
                    <a:pt x="275" y="159"/>
                  </a:lnTo>
                  <a:lnTo>
                    <a:pt x="243" y="147"/>
                  </a:lnTo>
                  <a:lnTo>
                    <a:pt x="272" y="116"/>
                  </a:lnTo>
                  <a:lnTo>
                    <a:pt x="229" y="112"/>
                  </a:lnTo>
                  <a:lnTo>
                    <a:pt x="254" y="75"/>
                  </a:lnTo>
                  <a:lnTo>
                    <a:pt x="211" y="80"/>
                  </a:lnTo>
                  <a:lnTo>
                    <a:pt x="229" y="35"/>
                  </a:lnTo>
                  <a:lnTo>
                    <a:pt x="188" y="58"/>
                  </a:lnTo>
                  <a:lnTo>
                    <a:pt x="198" y="0"/>
                  </a:lnTo>
                  <a:lnTo>
                    <a:pt x="165" y="26"/>
                  </a:lnTo>
                  <a:lnTo>
                    <a:pt x="146" y="5"/>
                  </a:lnTo>
                  <a:lnTo>
                    <a:pt x="119" y="49"/>
                  </a:lnTo>
                  <a:lnTo>
                    <a:pt x="96" y="26"/>
                  </a:lnTo>
                  <a:lnTo>
                    <a:pt x="77" y="58"/>
                  </a:lnTo>
                  <a:lnTo>
                    <a:pt x="54" y="23"/>
                  </a:lnTo>
                  <a:lnTo>
                    <a:pt x="44" y="54"/>
                  </a:lnTo>
                  <a:lnTo>
                    <a:pt x="12" y="39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CC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20" name="Freeform 30"/>
            <p:cNvSpPr>
              <a:spLocks/>
            </p:cNvSpPr>
            <p:nvPr/>
          </p:nvSpPr>
          <p:spPr bwMode="auto">
            <a:xfrm>
              <a:off x="2499" y="2463"/>
              <a:ext cx="114" cy="94"/>
            </a:xfrm>
            <a:custGeom>
              <a:avLst/>
              <a:gdLst>
                <a:gd name="T0" fmla="*/ 0 w 341"/>
                <a:gd name="T1" fmla="*/ 0 h 280"/>
                <a:gd name="T2" fmla="*/ 0 w 341"/>
                <a:gd name="T3" fmla="*/ 0 h 280"/>
                <a:gd name="T4" fmla="*/ 0 w 341"/>
                <a:gd name="T5" fmla="*/ 0 h 280"/>
                <a:gd name="T6" fmla="*/ 0 w 341"/>
                <a:gd name="T7" fmla="*/ 0 h 280"/>
                <a:gd name="T8" fmla="*/ 0 w 341"/>
                <a:gd name="T9" fmla="*/ 0 h 280"/>
                <a:gd name="T10" fmla="*/ 0 w 341"/>
                <a:gd name="T11" fmla="*/ 0 h 280"/>
                <a:gd name="T12" fmla="*/ 0 w 341"/>
                <a:gd name="T13" fmla="*/ 0 h 280"/>
                <a:gd name="T14" fmla="*/ 0 w 341"/>
                <a:gd name="T15" fmla="*/ 0 h 280"/>
                <a:gd name="T16" fmla="*/ 0 w 341"/>
                <a:gd name="T17" fmla="*/ 0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1" h="280">
                  <a:moveTo>
                    <a:pt x="319" y="44"/>
                  </a:moveTo>
                  <a:lnTo>
                    <a:pt x="237" y="76"/>
                  </a:lnTo>
                  <a:lnTo>
                    <a:pt x="129" y="280"/>
                  </a:lnTo>
                  <a:lnTo>
                    <a:pt x="16" y="262"/>
                  </a:lnTo>
                  <a:lnTo>
                    <a:pt x="0" y="93"/>
                  </a:lnTo>
                  <a:lnTo>
                    <a:pt x="133" y="0"/>
                  </a:lnTo>
                  <a:lnTo>
                    <a:pt x="241" y="5"/>
                  </a:lnTo>
                  <a:lnTo>
                    <a:pt x="341" y="39"/>
                  </a:lnTo>
                  <a:lnTo>
                    <a:pt x="319" y="44"/>
                  </a:lnTo>
                  <a:close/>
                </a:path>
              </a:pathLst>
            </a:custGeom>
            <a:solidFill>
              <a:srgbClr val="702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21" name="Freeform 31"/>
            <p:cNvSpPr>
              <a:spLocks/>
            </p:cNvSpPr>
            <p:nvPr/>
          </p:nvSpPr>
          <p:spPr bwMode="auto">
            <a:xfrm>
              <a:off x="2769" y="2518"/>
              <a:ext cx="177" cy="30"/>
            </a:xfrm>
            <a:custGeom>
              <a:avLst/>
              <a:gdLst>
                <a:gd name="T0" fmla="*/ 0 w 532"/>
                <a:gd name="T1" fmla="*/ 0 h 89"/>
                <a:gd name="T2" fmla="*/ 0 w 532"/>
                <a:gd name="T3" fmla="*/ 0 h 89"/>
                <a:gd name="T4" fmla="*/ 0 w 532"/>
                <a:gd name="T5" fmla="*/ 0 h 89"/>
                <a:gd name="T6" fmla="*/ 0 w 532"/>
                <a:gd name="T7" fmla="*/ 0 h 89"/>
                <a:gd name="T8" fmla="*/ 0 w 532"/>
                <a:gd name="T9" fmla="*/ 0 h 89"/>
                <a:gd name="T10" fmla="*/ 0 w 532"/>
                <a:gd name="T11" fmla="*/ 0 h 89"/>
                <a:gd name="T12" fmla="*/ 0 w 532"/>
                <a:gd name="T13" fmla="*/ 0 h 89"/>
                <a:gd name="T14" fmla="*/ 0 w 532"/>
                <a:gd name="T15" fmla="*/ 0 h 89"/>
                <a:gd name="T16" fmla="*/ 0 w 532"/>
                <a:gd name="T17" fmla="*/ 0 h 89"/>
                <a:gd name="T18" fmla="*/ 0 w 532"/>
                <a:gd name="T19" fmla="*/ 0 h 89"/>
                <a:gd name="T20" fmla="*/ 0 w 532"/>
                <a:gd name="T21" fmla="*/ 0 h 89"/>
                <a:gd name="T22" fmla="*/ 0 w 532"/>
                <a:gd name="T23" fmla="*/ 0 h 89"/>
                <a:gd name="T24" fmla="*/ 0 w 532"/>
                <a:gd name="T25" fmla="*/ 0 h 89"/>
                <a:gd name="T26" fmla="*/ 0 w 532"/>
                <a:gd name="T27" fmla="*/ 0 h 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32" h="89">
                  <a:moveTo>
                    <a:pt x="0" y="22"/>
                  </a:moveTo>
                  <a:lnTo>
                    <a:pt x="57" y="58"/>
                  </a:lnTo>
                  <a:lnTo>
                    <a:pt x="167" y="80"/>
                  </a:lnTo>
                  <a:lnTo>
                    <a:pt x="292" y="89"/>
                  </a:lnTo>
                  <a:lnTo>
                    <a:pt x="416" y="75"/>
                  </a:lnTo>
                  <a:lnTo>
                    <a:pt x="532" y="58"/>
                  </a:lnTo>
                  <a:lnTo>
                    <a:pt x="476" y="35"/>
                  </a:lnTo>
                  <a:lnTo>
                    <a:pt x="410" y="30"/>
                  </a:lnTo>
                  <a:lnTo>
                    <a:pt x="319" y="48"/>
                  </a:lnTo>
                  <a:lnTo>
                    <a:pt x="241" y="48"/>
                  </a:lnTo>
                  <a:lnTo>
                    <a:pt x="139" y="35"/>
                  </a:lnTo>
                  <a:lnTo>
                    <a:pt x="80" y="14"/>
                  </a:lnTo>
                  <a:lnTo>
                    <a:pt x="48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702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22" name="Freeform 32"/>
            <p:cNvSpPr>
              <a:spLocks/>
            </p:cNvSpPr>
            <p:nvPr/>
          </p:nvSpPr>
          <p:spPr bwMode="auto">
            <a:xfrm>
              <a:off x="2791" y="2511"/>
              <a:ext cx="124" cy="17"/>
            </a:xfrm>
            <a:custGeom>
              <a:avLst/>
              <a:gdLst>
                <a:gd name="T0" fmla="*/ 0 w 371"/>
                <a:gd name="T1" fmla="*/ 0 h 52"/>
                <a:gd name="T2" fmla="*/ 0 w 371"/>
                <a:gd name="T3" fmla="*/ 0 h 52"/>
                <a:gd name="T4" fmla="*/ 0 w 371"/>
                <a:gd name="T5" fmla="*/ 0 h 52"/>
                <a:gd name="T6" fmla="*/ 0 w 371"/>
                <a:gd name="T7" fmla="*/ 0 h 52"/>
                <a:gd name="T8" fmla="*/ 0 w 371"/>
                <a:gd name="T9" fmla="*/ 0 h 52"/>
                <a:gd name="T10" fmla="*/ 0 w 371"/>
                <a:gd name="T11" fmla="*/ 0 h 52"/>
                <a:gd name="T12" fmla="*/ 0 w 371"/>
                <a:gd name="T13" fmla="*/ 0 h 52"/>
                <a:gd name="T14" fmla="*/ 0 w 371"/>
                <a:gd name="T15" fmla="*/ 0 h 52"/>
                <a:gd name="T16" fmla="*/ 0 w 371"/>
                <a:gd name="T17" fmla="*/ 0 h 52"/>
                <a:gd name="T18" fmla="*/ 0 w 371"/>
                <a:gd name="T19" fmla="*/ 0 h 52"/>
                <a:gd name="T20" fmla="*/ 0 w 371"/>
                <a:gd name="T21" fmla="*/ 0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1" h="52">
                  <a:moveTo>
                    <a:pt x="0" y="12"/>
                  </a:moveTo>
                  <a:lnTo>
                    <a:pt x="91" y="40"/>
                  </a:lnTo>
                  <a:lnTo>
                    <a:pt x="187" y="52"/>
                  </a:lnTo>
                  <a:lnTo>
                    <a:pt x="275" y="40"/>
                  </a:lnTo>
                  <a:lnTo>
                    <a:pt x="371" y="36"/>
                  </a:lnTo>
                  <a:lnTo>
                    <a:pt x="330" y="18"/>
                  </a:lnTo>
                  <a:lnTo>
                    <a:pt x="280" y="18"/>
                  </a:lnTo>
                  <a:lnTo>
                    <a:pt x="187" y="30"/>
                  </a:lnTo>
                  <a:lnTo>
                    <a:pt x="109" y="22"/>
                  </a:lnTo>
                  <a:lnTo>
                    <a:pt x="27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702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23" name="Freeform 33"/>
            <p:cNvSpPr>
              <a:spLocks/>
            </p:cNvSpPr>
            <p:nvPr/>
          </p:nvSpPr>
          <p:spPr bwMode="auto">
            <a:xfrm>
              <a:off x="2806" y="2502"/>
              <a:ext cx="84" cy="12"/>
            </a:xfrm>
            <a:custGeom>
              <a:avLst/>
              <a:gdLst>
                <a:gd name="T0" fmla="*/ 0 w 253"/>
                <a:gd name="T1" fmla="*/ 0 h 37"/>
                <a:gd name="T2" fmla="*/ 0 w 253"/>
                <a:gd name="T3" fmla="*/ 0 h 37"/>
                <a:gd name="T4" fmla="*/ 0 w 253"/>
                <a:gd name="T5" fmla="*/ 0 h 37"/>
                <a:gd name="T6" fmla="*/ 0 w 253"/>
                <a:gd name="T7" fmla="*/ 0 h 37"/>
                <a:gd name="T8" fmla="*/ 0 w 253"/>
                <a:gd name="T9" fmla="*/ 0 h 37"/>
                <a:gd name="T10" fmla="*/ 0 w 253"/>
                <a:gd name="T11" fmla="*/ 0 h 37"/>
                <a:gd name="T12" fmla="*/ 0 w 253"/>
                <a:gd name="T13" fmla="*/ 0 h 37"/>
                <a:gd name="T14" fmla="*/ 0 w 253"/>
                <a:gd name="T15" fmla="*/ 0 h 37"/>
                <a:gd name="T16" fmla="*/ 0 w 253"/>
                <a:gd name="T17" fmla="*/ 0 h 37"/>
                <a:gd name="T18" fmla="*/ 0 w 253"/>
                <a:gd name="T19" fmla="*/ 0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3" h="37">
                  <a:moveTo>
                    <a:pt x="0" y="16"/>
                  </a:moveTo>
                  <a:lnTo>
                    <a:pt x="86" y="33"/>
                  </a:lnTo>
                  <a:lnTo>
                    <a:pt x="142" y="37"/>
                  </a:lnTo>
                  <a:lnTo>
                    <a:pt x="203" y="33"/>
                  </a:lnTo>
                  <a:lnTo>
                    <a:pt x="253" y="25"/>
                  </a:lnTo>
                  <a:lnTo>
                    <a:pt x="225" y="12"/>
                  </a:lnTo>
                  <a:lnTo>
                    <a:pt x="161" y="16"/>
                  </a:lnTo>
                  <a:lnTo>
                    <a:pt x="110" y="12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702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24" name="Freeform 34"/>
            <p:cNvSpPr>
              <a:spLocks/>
            </p:cNvSpPr>
            <p:nvPr/>
          </p:nvSpPr>
          <p:spPr bwMode="auto">
            <a:xfrm>
              <a:off x="2446" y="2285"/>
              <a:ext cx="199" cy="187"/>
            </a:xfrm>
            <a:custGeom>
              <a:avLst/>
              <a:gdLst>
                <a:gd name="T0" fmla="*/ 0 w 596"/>
                <a:gd name="T1" fmla="*/ 0 h 560"/>
                <a:gd name="T2" fmla="*/ 0 w 596"/>
                <a:gd name="T3" fmla="*/ 0 h 560"/>
                <a:gd name="T4" fmla="*/ 0 w 596"/>
                <a:gd name="T5" fmla="*/ 0 h 560"/>
                <a:gd name="T6" fmla="*/ 0 w 596"/>
                <a:gd name="T7" fmla="*/ 0 h 560"/>
                <a:gd name="T8" fmla="*/ 0 w 596"/>
                <a:gd name="T9" fmla="*/ 0 h 560"/>
                <a:gd name="T10" fmla="*/ 0 w 596"/>
                <a:gd name="T11" fmla="*/ 0 h 560"/>
                <a:gd name="T12" fmla="*/ 0 w 596"/>
                <a:gd name="T13" fmla="*/ 0 h 560"/>
                <a:gd name="T14" fmla="*/ 0 w 596"/>
                <a:gd name="T15" fmla="*/ 0 h 560"/>
                <a:gd name="T16" fmla="*/ 0 w 596"/>
                <a:gd name="T17" fmla="*/ 0 h 560"/>
                <a:gd name="T18" fmla="*/ 0 w 596"/>
                <a:gd name="T19" fmla="*/ 0 h 560"/>
                <a:gd name="T20" fmla="*/ 0 w 596"/>
                <a:gd name="T21" fmla="*/ 0 h 560"/>
                <a:gd name="T22" fmla="*/ 0 w 596"/>
                <a:gd name="T23" fmla="*/ 0 h 560"/>
                <a:gd name="T24" fmla="*/ 0 w 596"/>
                <a:gd name="T25" fmla="*/ 0 h 560"/>
                <a:gd name="T26" fmla="*/ 0 w 596"/>
                <a:gd name="T27" fmla="*/ 0 h 560"/>
                <a:gd name="T28" fmla="*/ 0 w 596"/>
                <a:gd name="T29" fmla="*/ 0 h 560"/>
                <a:gd name="T30" fmla="*/ 0 w 596"/>
                <a:gd name="T31" fmla="*/ 0 h 560"/>
                <a:gd name="T32" fmla="*/ 0 w 596"/>
                <a:gd name="T33" fmla="*/ 0 h 560"/>
                <a:gd name="T34" fmla="*/ 0 w 596"/>
                <a:gd name="T35" fmla="*/ 0 h 560"/>
                <a:gd name="T36" fmla="*/ 0 w 596"/>
                <a:gd name="T37" fmla="*/ 0 h 560"/>
                <a:gd name="T38" fmla="*/ 0 w 596"/>
                <a:gd name="T39" fmla="*/ 0 h 560"/>
                <a:gd name="T40" fmla="*/ 0 w 596"/>
                <a:gd name="T41" fmla="*/ 0 h 560"/>
                <a:gd name="T42" fmla="*/ 0 w 596"/>
                <a:gd name="T43" fmla="*/ 0 h 560"/>
                <a:gd name="T44" fmla="*/ 0 w 596"/>
                <a:gd name="T45" fmla="*/ 0 h 560"/>
                <a:gd name="T46" fmla="*/ 0 w 596"/>
                <a:gd name="T47" fmla="*/ 0 h 560"/>
                <a:gd name="T48" fmla="*/ 0 w 596"/>
                <a:gd name="T49" fmla="*/ 0 h 560"/>
                <a:gd name="T50" fmla="*/ 0 w 596"/>
                <a:gd name="T51" fmla="*/ 0 h 560"/>
                <a:gd name="T52" fmla="*/ 0 w 596"/>
                <a:gd name="T53" fmla="*/ 0 h 560"/>
                <a:gd name="T54" fmla="*/ 0 w 596"/>
                <a:gd name="T55" fmla="*/ 0 h 560"/>
                <a:gd name="T56" fmla="*/ 0 w 596"/>
                <a:gd name="T57" fmla="*/ 0 h 560"/>
                <a:gd name="T58" fmla="*/ 0 w 596"/>
                <a:gd name="T59" fmla="*/ 0 h 560"/>
                <a:gd name="T60" fmla="*/ 0 w 596"/>
                <a:gd name="T61" fmla="*/ 0 h 560"/>
                <a:gd name="T62" fmla="*/ 0 w 596"/>
                <a:gd name="T63" fmla="*/ 0 h 560"/>
                <a:gd name="T64" fmla="*/ 0 w 596"/>
                <a:gd name="T65" fmla="*/ 0 h 560"/>
                <a:gd name="T66" fmla="*/ 0 w 596"/>
                <a:gd name="T67" fmla="*/ 0 h 560"/>
                <a:gd name="T68" fmla="*/ 0 w 596"/>
                <a:gd name="T69" fmla="*/ 0 h 560"/>
                <a:gd name="T70" fmla="*/ 0 w 596"/>
                <a:gd name="T71" fmla="*/ 0 h 560"/>
                <a:gd name="T72" fmla="*/ 0 w 596"/>
                <a:gd name="T73" fmla="*/ 0 h 560"/>
                <a:gd name="T74" fmla="*/ 0 w 596"/>
                <a:gd name="T75" fmla="*/ 0 h 560"/>
                <a:gd name="T76" fmla="*/ 0 w 596"/>
                <a:gd name="T77" fmla="*/ 0 h 560"/>
                <a:gd name="T78" fmla="*/ 0 w 596"/>
                <a:gd name="T79" fmla="*/ 0 h 560"/>
                <a:gd name="T80" fmla="*/ 0 w 596"/>
                <a:gd name="T81" fmla="*/ 0 h 560"/>
                <a:gd name="T82" fmla="*/ 0 w 596"/>
                <a:gd name="T83" fmla="*/ 0 h 560"/>
                <a:gd name="T84" fmla="*/ 0 w 596"/>
                <a:gd name="T85" fmla="*/ 0 h 5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96" h="560">
                  <a:moveTo>
                    <a:pt x="345" y="124"/>
                  </a:moveTo>
                  <a:lnTo>
                    <a:pt x="329" y="122"/>
                  </a:lnTo>
                  <a:lnTo>
                    <a:pt x="314" y="112"/>
                  </a:lnTo>
                  <a:lnTo>
                    <a:pt x="300" y="107"/>
                  </a:lnTo>
                  <a:lnTo>
                    <a:pt x="307" y="100"/>
                  </a:lnTo>
                  <a:lnTo>
                    <a:pt x="316" y="83"/>
                  </a:lnTo>
                  <a:lnTo>
                    <a:pt x="323" y="71"/>
                  </a:lnTo>
                  <a:lnTo>
                    <a:pt x="341" y="62"/>
                  </a:lnTo>
                  <a:lnTo>
                    <a:pt x="356" y="64"/>
                  </a:lnTo>
                  <a:lnTo>
                    <a:pt x="375" y="75"/>
                  </a:lnTo>
                  <a:lnTo>
                    <a:pt x="380" y="86"/>
                  </a:lnTo>
                  <a:lnTo>
                    <a:pt x="380" y="98"/>
                  </a:lnTo>
                  <a:lnTo>
                    <a:pt x="369" y="121"/>
                  </a:lnTo>
                  <a:lnTo>
                    <a:pt x="386" y="111"/>
                  </a:lnTo>
                  <a:lnTo>
                    <a:pt x="407" y="86"/>
                  </a:lnTo>
                  <a:lnTo>
                    <a:pt x="405" y="105"/>
                  </a:lnTo>
                  <a:lnTo>
                    <a:pt x="435" y="83"/>
                  </a:lnTo>
                  <a:lnTo>
                    <a:pt x="429" y="107"/>
                  </a:lnTo>
                  <a:lnTo>
                    <a:pt x="464" y="92"/>
                  </a:lnTo>
                  <a:lnTo>
                    <a:pt x="446" y="117"/>
                  </a:lnTo>
                  <a:lnTo>
                    <a:pt x="482" y="111"/>
                  </a:lnTo>
                  <a:lnTo>
                    <a:pt x="464" y="131"/>
                  </a:lnTo>
                  <a:lnTo>
                    <a:pt x="498" y="126"/>
                  </a:lnTo>
                  <a:lnTo>
                    <a:pt x="479" y="147"/>
                  </a:lnTo>
                  <a:lnTo>
                    <a:pt x="507" y="143"/>
                  </a:lnTo>
                  <a:lnTo>
                    <a:pt x="486" y="160"/>
                  </a:lnTo>
                  <a:lnTo>
                    <a:pt x="512" y="162"/>
                  </a:lnTo>
                  <a:lnTo>
                    <a:pt x="491" y="177"/>
                  </a:lnTo>
                  <a:lnTo>
                    <a:pt x="519" y="182"/>
                  </a:lnTo>
                  <a:lnTo>
                    <a:pt x="494" y="194"/>
                  </a:lnTo>
                  <a:lnTo>
                    <a:pt x="523" y="196"/>
                  </a:lnTo>
                  <a:lnTo>
                    <a:pt x="500" y="208"/>
                  </a:lnTo>
                  <a:lnTo>
                    <a:pt x="525" y="213"/>
                  </a:lnTo>
                  <a:lnTo>
                    <a:pt x="503" y="223"/>
                  </a:lnTo>
                  <a:lnTo>
                    <a:pt x="527" y="229"/>
                  </a:lnTo>
                  <a:lnTo>
                    <a:pt x="508" y="236"/>
                  </a:lnTo>
                  <a:lnTo>
                    <a:pt x="528" y="244"/>
                  </a:lnTo>
                  <a:lnTo>
                    <a:pt x="510" y="256"/>
                  </a:lnTo>
                  <a:lnTo>
                    <a:pt x="528" y="264"/>
                  </a:lnTo>
                  <a:lnTo>
                    <a:pt x="511" y="271"/>
                  </a:lnTo>
                  <a:lnTo>
                    <a:pt x="528" y="281"/>
                  </a:lnTo>
                  <a:lnTo>
                    <a:pt x="508" y="288"/>
                  </a:lnTo>
                  <a:lnTo>
                    <a:pt x="525" y="297"/>
                  </a:lnTo>
                  <a:lnTo>
                    <a:pt x="506" y="303"/>
                  </a:lnTo>
                  <a:lnTo>
                    <a:pt x="520" y="317"/>
                  </a:lnTo>
                  <a:lnTo>
                    <a:pt x="500" y="324"/>
                  </a:lnTo>
                  <a:lnTo>
                    <a:pt x="516" y="334"/>
                  </a:lnTo>
                  <a:lnTo>
                    <a:pt x="494" y="342"/>
                  </a:lnTo>
                  <a:lnTo>
                    <a:pt x="512" y="360"/>
                  </a:lnTo>
                  <a:lnTo>
                    <a:pt x="486" y="364"/>
                  </a:lnTo>
                  <a:lnTo>
                    <a:pt x="508" y="377"/>
                  </a:lnTo>
                  <a:lnTo>
                    <a:pt x="482" y="384"/>
                  </a:lnTo>
                  <a:lnTo>
                    <a:pt x="507" y="398"/>
                  </a:lnTo>
                  <a:lnTo>
                    <a:pt x="475" y="401"/>
                  </a:lnTo>
                  <a:lnTo>
                    <a:pt x="503" y="421"/>
                  </a:lnTo>
                  <a:lnTo>
                    <a:pt x="472" y="420"/>
                  </a:lnTo>
                  <a:lnTo>
                    <a:pt x="507" y="441"/>
                  </a:lnTo>
                  <a:lnTo>
                    <a:pt x="465" y="441"/>
                  </a:lnTo>
                  <a:lnTo>
                    <a:pt x="507" y="461"/>
                  </a:lnTo>
                  <a:lnTo>
                    <a:pt x="461" y="459"/>
                  </a:lnTo>
                  <a:lnTo>
                    <a:pt x="503" y="487"/>
                  </a:lnTo>
                  <a:lnTo>
                    <a:pt x="454" y="475"/>
                  </a:lnTo>
                  <a:lnTo>
                    <a:pt x="498" y="509"/>
                  </a:lnTo>
                  <a:lnTo>
                    <a:pt x="439" y="493"/>
                  </a:lnTo>
                  <a:lnTo>
                    <a:pt x="487" y="529"/>
                  </a:lnTo>
                  <a:lnTo>
                    <a:pt x="427" y="509"/>
                  </a:lnTo>
                  <a:lnTo>
                    <a:pt x="512" y="560"/>
                  </a:lnTo>
                  <a:lnTo>
                    <a:pt x="527" y="554"/>
                  </a:lnTo>
                  <a:lnTo>
                    <a:pt x="525" y="534"/>
                  </a:lnTo>
                  <a:lnTo>
                    <a:pt x="528" y="513"/>
                  </a:lnTo>
                  <a:lnTo>
                    <a:pt x="543" y="467"/>
                  </a:lnTo>
                  <a:lnTo>
                    <a:pt x="570" y="380"/>
                  </a:lnTo>
                  <a:lnTo>
                    <a:pt x="583" y="334"/>
                  </a:lnTo>
                  <a:lnTo>
                    <a:pt x="593" y="283"/>
                  </a:lnTo>
                  <a:lnTo>
                    <a:pt x="596" y="236"/>
                  </a:lnTo>
                  <a:lnTo>
                    <a:pt x="593" y="199"/>
                  </a:lnTo>
                  <a:lnTo>
                    <a:pt x="581" y="158"/>
                  </a:lnTo>
                  <a:lnTo>
                    <a:pt x="554" y="107"/>
                  </a:lnTo>
                  <a:lnTo>
                    <a:pt x="525" y="66"/>
                  </a:lnTo>
                  <a:lnTo>
                    <a:pt x="480" y="29"/>
                  </a:lnTo>
                  <a:lnTo>
                    <a:pt x="443" y="11"/>
                  </a:lnTo>
                  <a:lnTo>
                    <a:pt x="399" y="0"/>
                  </a:lnTo>
                  <a:lnTo>
                    <a:pt x="355" y="3"/>
                  </a:lnTo>
                  <a:lnTo>
                    <a:pt x="311" y="18"/>
                  </a:lnTo>
                  <a:lnTo>
                    <a:pt x="281" y="36"/>
                  </a:lnTo>
                  <a:lnTo>
                    <a:pt x="262" y="54"/>
                  </a:lnTo>
                  <a:lnTo>
                    <a:pt x="243" y="82"/>
                  </a:lnTo>
                  <a:lnTo>
                    <a:pt x="213" y="123"/>
                  </a:lnTo>
                  <a:lnTo>
                    <a:pt x="182" y="165"/>
                  </a:lnTo>
                  <a:lnTo>
                    <a:pt x="140" y="204"/>
                  </a:lnTo>
                  <a:lnTo>
                    <a:pt x="85" y="236"/>
                  </a:lnTo>
                  <a:lnTo>
                    <a:pt x="25" y="264"/>
                  </a:lnTo>
                  <a:lnTo>
                    <a:pt x="3" y="272"/>
                  </a:lnTo>
                  <a:lnTo>
                    <a:pt x="0" y="293"/>
                  </a:lnTo>
                  <a:lnTo>
                    <a:pt x="16" y="303"/>
                  </a:lnTo>
                  <a:lnTo>
                    <a:pt x="47" y="306"/>
                  </a:lnTo>
                  <a:lnTo>
                    <a:pt x="112" y="297"/>
                  </a:lnTo>
                  <a:lnTo>
                    <a:pt x="161" y="283"/>
                  </a:lnTo>
                  <a:lnTo>
                    <a:pt x="213" y="273"/>
                  </a:lnTo>
                  <a:lnTo>
                    <a:pt x="290" y="265"/>
                  </a:lnTo>
                  <a:lnTo>
                    <a:pt x="244" y="235"/>
                  </a:lnTo>
                  <a:lnTo>
                    <a:pt x="245" y="256"/>
                  </a:lnTo>
                  <a:lnTo>
                    <a:pt x="187" y="273"/>
                  </a:lnTo>
                  <a:lnTo>
                    <a:pt x="217" y="259"/>
                  </a:lnTo>
                  <a:lnTo>
                    <a:pt x="168" y="271"/>
                  </a:lnTo>
                  <a:lnTo>
                    <a:pt x="112" y="292"/>
                  </a:lnTo>
                  <a:lnTo>
                    <a:pt x="54" y="301"/>
                  </a:lnTo>
                  <a:lnTo>
                    <a:pt x="28" y="300"/>
                  </a:lnTo>
                  <a:lnTo>
                    <a:pt x="16" y="296"/>
                  </a:lnTo>
                  <a:lnTo>
                    <a:pt x="13" y="290"/>
                  </a:lnTo>
                  <a:lnTo>
                    <a:pt x="15" y="283"/>
                  </a:lnTo>
                  <a:lnTo>
                    <a:pt x="18" y="273"/>
                  </a:lnTo>
                  <a:lnTo>
                    <a:pt x="32" y="267"/>
                  </a:lnTo>
                  <a:lnTo>
                    <a:pt x="70" y="251"/>
                  </a:lnTo>
                  <a:lnTo>
                    <a:pt x="110" y="229"/>
                  </a:lnTo>
                  <a:lnTo>
                    <a:pt x="147" y="206"/>
                  </a:lnTo>
                  <a:lnTo>
                    <a:pt x="179" y="179"/>
                  </a:lnTo>
                  <a:lnTo>
                    <a:pt x="202" y="156"/>
                  </a:lnTo>
                  <a:lnTo>
                    <a:pt x="231" y="124"/>
                  </a:lnTo>
                  <a:lnTo>
                    <a:pt x="225" y="163"/>
                  </a:lnTo>
                  <a:lnTo>
                    <a:pt x="244" y="136"/>
                  </a:lnTo>
                  <a:lnTo>
                    <a:pt x="247" y="158"/>
                  </a:lnTo>
                  <a:lnTo>
                    <a:pt x="260" y="127"/>
                  </a:lnTo>
                  <a:lnTo>
                    <a:pt x="265" y="143"/>
                  </a:lnTo>
                  <a:lnTo>
                    <a:pt x="269" y="123"/>
                  </a:lnTo>
                  <a:lnTo>
                    <a:pt x="281" y="133"/>
                  </a:lnTo>
                  <a:lnTo>
                    <a:pt x="280" y="117"/>
                  </a:lnTo>
                  <a:lnTo>
                    <a:pt x="295" y="124"/>
                  </a:lnTo>
                  <a:lnTo>
                    <a:pt x="290" y="113"/>
                  </a:lnTo>
                  <a:lnTo>
                    <a:pt x="319" y="123"/>
                  </a:lnTo>
                  <a:lnTo>
                    <a:pt x="345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25" name="Freeform 35"/>
            <p:cNvSpPr>
              <a:spLocks/>
            </p:cNvSpPr>
            <p:nvPr/>
          </p:nvSpPr>
          <p:spPr bwMode="auto">
            <a:xfrm>
              <a:off x="2494" y="2353"/>
              <a:ext cx="12" cy="6"/>
            </a:xfrm>
            <a:custGeom>
              <a:avLst/>
              <a:gdLst>
                <a:gd name="T0" fmla="*/ 0 w 35"/>
                <a:gd name="T1" fmla="*/ 0 h 17"/>
                <a:gd name="T2" fmla="*/ 0 w 35"/>
                <a:gd name="T3" fmla="*/ 0 h 17"/>
                <a:gd name="T4" fmla="*/ 0 w 35"/>
                <a:gd name="T5" fmla="*/ 0 h 17"/>
                <a:gd name="T6" fmla="*/ 0 w 35"/>
                <a:gd name="T7" fmla="*/ 0 h 17"/>
                <a:gd name="T8" fmla="*/ 0 w 35"/>
                <a:gd name="T9" fmla="*/ 0 h 17"/>
                <a:gd name="T10" fmla="*/ 0 w 35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17">
                  <a:moveTo>
                    <a:pt x="0" y="17"/>
                  </a:moveTo>
                  <a:lnTo>
                    <a:pt x="33" y="7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27" y="6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26" name="Freeform 36"/>
            <p:cNvSpPr>
              <a:spLocks/>
            </p:cNvSpPr>
            <p:nvPr/>
          </p:nvSpPr>
          <p:spPr bwMode="auto">
            <a:xfrm>
              <a:off x="2524" y="2342"/>
              <a:ext cx="67" cy="110"/>
            </a:xfrm>
            <a:custGeom>
              <a:avLst/>
              <a:gdLst>
                <a:gd name="T0" fmla="*/ 0 w 202"/>
                <a:gd name="T1" fmla="*/ 0 h 332"/>
                <a:gd name="T2" fmla="*/ 0 w 202"/>
                <a:gd name="T3" fmla="*/ 0 h 332"/>
                <a:gd name="T4" fmla="*/ 0 w 202"/>
                <a:gd name="T5" fmla="*/ 0 h 332"/>
                <a:gd name="T6" fmla="*/ 0 w 202"/>
                <a:gd name="T7" fmla="*/ 0 h 332"/>
                <a:gd name="T8" fmla="*/ 0 w 202"/>
                <a:gd name="T9" fmla="*/ 0 h 332"/>
                <a:gd name="T10" fmla="*/ 0 w 202"/>
                <a:gd name="T11" fmla="*/ 0 h 332"/>
                <a:gd name="T12" fmla="*/ 0 w 202"/>
                <a:gd name="T13" fmla="*/ 0 h 332"/>
                <a:gd name="T14" fmla="*/ 0 w 202"/>
                <a:gd name="T15" fmla="*/ 0 h 332"/>
                <a:gd name="T16" fmla="*/ 0 w 202"/>
                <a:gd name="T17" fmla="*/ 0 h 332"/>
                <a:gd name="T18" fmla="*/ 0 w 202"/>
                <a:gd name="T19" fmla="*/ 0 h 332"/>
                <a:gd name="T20" fmla="*/ 0 w 202"/>
                <a:gd name="T21" fmla="*/ 0 h 332"/>
                <a:gd name="T22" fmla="*/ 0 w 202"/>
                <a:gd name="T23" fmla="*/ 0 h 332"/>
                <a:gd name="T24" fmla="*/ 0 w 202"/>
                <a:gd name="T25" fmla="*/ 0 h 332"/>
                <a:gd name="T26" fmla="*/ 0 w 202"/>
                <a:gd name="T27" fmla="*/ 0 h 332"/>
                <a:gd name="T28" fmla="*/ 0 w 202"/>
                <a:gd name="T29" fmla="*/ 0 h 332"/>
                <a:gd name="T30" fmla="*/ 0 w 202"/>
                <a:gd name="T31" fmla="*/ 0 h 332"/>
                <a:gd name="T32" fmla="*/ 0 w 202"/>
                <a:gd name="T33" fmla="*/ 0 h 332"/>
                <a:gd name="T34" fmla="*/ 0 w 202"/>
                <a:gd name="T35" fmla="*/ 0 h 332"/>
                <a:gd name="T36" fmla="*/ 0 w 202"/>
                <a:gd name="T37" fmla="*/ 0 h 332"/>
                <a:gd name="T38" fmla="*/ 0 w 202"/>
                <a:gd name="T39" fmla="*/ 0 h 332"/>
                <a:gd name="T40" fmla="*/ 0 w 202"/>
                <a:gd name="T41" fmla="*/ 0 h 332"/>
                <a:gd name="T42" fmla="*/ 0 w 202"/>
                <a:gd name="T43" fmla="*/ 0 h 332"/>
                <a:gd name="T44" fmla="*/ 0 w 202"/>
                <a:gd name="T45" fmla="*/ 0 h 332"/>
                <a:gd name="T46" fmla="*/ 0 w 202"/>
                <a:gd name="T47" fmla="*/ 0 h 332"/>
                <a:gd name="T48" fmla="*/ 0 w 202"/>
                <a:gd name="T49" fmla="*/ 0 h 332"/>
                <a:gd name="T50" fmla="*/ 0 w 202"/>
                <a:gd name="T51" fmla="*/ 0 h 332"/>
                <a:gd name="T52" fmla="*/ 0 w 202"/>
                <a:gd name="T53" fmla="*/ 0 h 332"/>
                <a:gd name="T54" fmla="*/ 0 w 202"/>
                <a:gd name="T55" fmla="*/ 0 h 332"/>
                <a:gd name="T56" fmla="*/ 0 w 202"/>
                <a:gd name="T57" fmla="*/ 0 h 332"/>
                <a:gd name="T58" fmla="*/ 0 w 202"/>
                <a:gd name="T59" fmla="*/ 0 h 332"/>
                <a:gd name="T60" fmla="*/ 0 w 202"/>
                <a:gd name="T61" fmla="*/ 0 h 332"/>
                <a:gd name="T62" fmla="*/ 0 w 202"/>
                <a:gd name="T63" fmla="*/ 0 h 332"/>
                <a:gd name="T64" fmla="*/ 0 w 202"/>
                <a:gd name="T65" fmla="*/ 0 h 332"/>
                <a:gd name="T66" fmla="*/ 0 w 202"/>
                <a:gd name="T67" fmla="*/ 0 h 332"/>
                <a:gd name="T68" fmla="*/ 0 w 202"/>
                <a:gd name="T69" fmla="*/ 0 h 332"/>
                <a:gd name="T70" fmla="*/ 0 w 202"/>
                <a:gd name="T71" fmla="*/ 0 h 332"/>
                <a:gd name="T72" fmla="*/ 0 w 202"/>
                <a:gd name="T73" fmla="*/ 0 h 332"/>
                <a:gd name="T74" fmla="*/ 0 w 202"/>
                <a:gd name="T75" fmla="*/ 0 h 332"/>
                <a:gd name="T76" fmla="*/ 0 w 202"/>
                <a:gd name="T77" fmla="*/ 0 h 332"/>
                <a:gd name="T78" fmla="*/ 0 w 202"/>
                <a:gd name="T79" fmla="*/ 0 h 332"/>
                <a:gd name="T80" fmla="*/ 0 w 202"/>
                <a:gd name="T81" fmla="*/ 0 h 332"/>
                <a:gd name="T82" fmla="*/ 0 w 202"/>
                <a:gd name="T83" fmla="*/ 0 h 332"/>
                <a:gd name="T84" fmla="*/ 0 w 202"/>
                <a:gd name="T85" fmla="*/ 0 h 332"/>
                <a:gd name="T86" fmla="*/ 0 w 202"/>
                <a:gd name="T87" fmla="*/ 0 h 332"/>
                <a:gd name="T88" fmla="*/ 0 w 202"/>
                <a:gd name="T89" fmla="*/ 0 h 332"/>
                <a:gd name="T90" fmla="*/ 0 w 202"/>
                <a:gd name="T91" fmla="*/ 0 h 332"/>
                <a:gd name="T92" fmla="*/ 0 w 202"/>
                <a:gd name="T93" fmla="*/ 0 h 332"/>
                <a:gd name="T94" fmla="*/ 0 w 202"/>
                <a:gd name="T95" fmla="*/ 0 h 332"/>
                <a:gd name="T96" fmla="*/ 0 w 202"/>
                <a:gd name="T97" fmla="*/ 0 h 332"/>
                <a:gd name="T98" fmla="*/ 0 w 202"/>
                <a:gd name="T99" fmla="*/ 0 h 332"/>
                <a:gd name="T100" fmla="*/ 0 w 202"/>
                <a:gd name="T101" fmla="*/ 0 h 332"/>
                <a:gd name="T102" fmla="*/ 0 w 202"/>
                <a:gd name="T103" fmla="*/ 0 h 332"/>
                <a:gd name="T104" fmla="*/ 0 w 202"/>
                <a:gd name="T105" fmla="*/ 0 h 332"/>
                <a:gd name="T106" fmla="*/ 0 w 202"/>
                <a:gd name="T107" fmla="*/ 0 h 332"/>
                <a:gd name="T108" fmla="*/ 0 w 202"/>
                <a:gd name="T109" fmla="*/ 0 h 332"/>
                <a:gd name="T110" fmla="*/ 0 w 202"/>
                <a:gd name="T111" fmla="*/ 0 h 332"/>
                <a:gd name="T112" fmla="*/ 0 w 202"/>
                <a:gd name="T113" fmla="*/ 0 h 33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2" h="332">
                  <a:moveTo>
                    <a:pt x="29" y="97"/>
                  </a:moveTo>
                  <a:lnTo>
                    <a:pt x="82" y="113"/>
                  </a:lnTo>
                  <a:lnTo>
                    <a:pt x="103" y="124"/>
                  </a:lnTo>
                  <a:lnTo>
                    <a:pt x="112" y="137"/>
                  </a:lnTo>
                  <a:lnTo>
                    <a:pt x="114" y="150"/>
                  </a:lnTo>
                  <a:lnTo>
                    <a:pt x="114" y="179"/>
                  </a:lnTo>
                  <a:lnTo>
                    <a:pt x="110" y="210"/>
                  </a:lnTo>
                  <a:lnTo>
                    <a:pt x="98" y="247"/>
                  </a:lnTo>
                  <a:lnTo>
                    <a:pt x="85" y="288"/>
                  </a:lnTo>
                  <a:lnTo>
                    <a:pt x="80" y="311"/>
                  </a:lnTo>
                  <a:lnTo>
                    <a:pt x="123" y="312"/>
                  </a:lnTo>
                  <a:lnTo>
                    <a:pt x="182" y="332"/>
                  </a:lnTo>
                  <a:lnTo>
                    <a:pt x="118" y="294"/>
                  </a:lnTo>
                  <a:lnTo>
                    <a:pt x="164" y="301"/>
                  </a:lnTo>
                  <a:lnTo>
                    <a:pt x="129" y="283"/>
                  </a:lnTo>
                  <a:lnTo>
                    <a:pt x="171" y="287"/>
                  </a:lnTo>
                  <a:lnTo>
                    <a:pt x="140" y="268"/>
                  </a:lnTo>
                  <a:lnTo>
                    <a:pt x="180" y="270"/>
                  </a:lnTo>
                  <a:lnTo>
                    <a:pt x="149" y="251"/>
                  </a:lnTo>
                  <a:lnTo>
                    <a:pt x="183" y="250"/>
                  </a:lnTo>
                  <a:lnTo>
                    <a:pt x="155" y="232"/>
                  </a:lnTo>
                  <a:lnTo>
                    <a:pt x="190" y="227"/>
                  </a:lnTo>
                  <a:lnTo>
                    <a:pt x="161" y="216"/>
                  </a:lnTo>
                  <a:lnTo>
                    <a:pt x="193" y="213"/>
                  </a:lnTo>
                  <a:lnTo>
                    <a:pt x="167" y="200"/>
                  </a:lnTo>
                  <a:lnTo>
                    <a:pt x="196" y="194"/>
                  </a:lnTo>
                  <a:lnTo>
                    <a:pt x="170" y="185"/>
                  </a:lnTo>
                  <a:lnTo>
                    <a:pt x="199" y="172"/>
                  </a:lnTo>
                  <a:lnTo>
                    <a:pt x="171" y="163"/>
                  </a:lnTo>
                  <a:lnTo>
                    <a:pt x="201" y="147"/>
                  </a:lnTo>
                  <a:lnTo>
                    <a:pt x="171" y="141"/>
                  </a:lnTo>
                  <a:lnTo>
                    <a:pt x="202" y="124"/>
                  </a:lnTo>
                  <a:lnTo>
                    <a:pt x="171" y="123"/>
                  </a:lnTo>
                  <a:lnTo>
                    <a:pt x="202" y="100"/>
                  </a:lnTo>
                  <a:lnTo>
                    <a:pt x="167" y="106"/>
                  </a:lnTo>
                  <a:lnTo>
                    <a:pt x="201" y="73"/>
                  </a:lnTo>
                  <a:lnTo>
                    <a:pt x="159" y="93"/>
                  </a:lnTo>
                  <a:lnTo>
                    <a:pt x="190" y="52"/>
                  </a:lnTo>
                  <a:lnTo>
                    <a:pt x="152" y="77"/>
                  </a:lnTo>
                  <a:lnTo>
                    <a:pt x="176" y="29"/>
                  </a:lnTo>
                  <a:lnTo>
                    <a:pt x="138" y="67"/>
                  </a:lnTo>
                  <a:lnTo>
                    <a:pt x="152" y="9"/>
                  </a:lnTo>
                  <a:lnTo>
                    <a:pt x="121" y="57"/>
                  </a:lnTo>
                  <a:lnTo>
                    <a:pt x="119" y="0"/>
                  </a:lnTo>
                  <a:lnTo>
                    <a:pt x="103" y="52"/>
                  </a:lnTo>
                  <a:lnTo>
                    <a:pt x="89" y="0"/>
                  </a:lnTo>
                  <a:lnTo>
                    <a:pt x="85" y="47"/>
                  </a:lnTo>
                  <a:lnTo>
                    <a:pt x="64" y="6"/>
                  </a:lnTo>
                  <a:lnTo>
                    <a:pt x="61" y="46"/>
                  </a:lnTo>
                  <a:lnTo>
                    <a:pt x="40" y="16"/>
                  </a:lnTo>
                  <a:lnTo>
                    <a:pt x="38" y="42"/>
                  </a:lnTo>
                  <a:lnTo>
                    <a:pt x="18" y="26"/>
                  </a:lnTo>
                  <a:lnTo>
                    <a:pt x="20" y="49"/>
                  </a:lnTo>
                  <a:lnTo>
                    <a:pt x="0" y="37"/>
                  </a:lnTo>
                  <a:lnTo>
                    <a:pt x="10" y="67"/>
                  </a:lnTo>
                  <a:lnTo>
                    <a:pt x="16" y="86"/>
                  </a:lnTo>
                  <a:lnTo>
                    <a:pt x="29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27" name="Freeform 37"/>
            <p:cNvSpPr>
              <a:spLocks/>
            </p:cNvSpPr>
            <p:nvPr/>
          </p:nvSpPr>
          <p:spPr bwMode="auto">
            <a:xfrm>
              <a:off x="2517" y="2346"/>
              <a:ext cx="16" cy="21"/>
            </a:xfrm>
            <a:custGeom>
              <a:avLst/>
              <a:gdLst>
                <a:gd name="T0" fmla="*/ 0 w 47"/>
                <a:gd name="T1" fmla="*/ 0 h 63"/>
                <a:gd name="T2" fmla="*/ 0 w 47"/>
                <a:gd name="T3" fmla="*/ 0 h 63"/>
                <a:gd name="T4" fmla="*/ 0 w 47"/>
                <a:gd name="T5" fmla="*/ 0 h 63"/>
                <a:gd name="T6" fmla="*/ 0 w 47"/>
                <a:gd name="T7" fmla="*/ 0 h 63"/>
                <a:gd name="T8" fmla="*/ 0 w 47"/>
                <a:gd name="T9" fmla="*/ 0 h 63"/>
                <a:gd name="T10" fmla="*/ 0 w 47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63">
                  <a:moveTo>
                    <a:pt x="32" y="63"/>
                  </a:moveTo>
                  <a:lnTo>
                    <a:pt x="4" y="46"/>
                  </a:lnTo>
                  <a:lnTo>
                    <a:pt x="0" y="28"/>
                  </a:lnTo>
                  <a:lnTo>
                    <a:pt x="10" y="0"/>
                  </a:lnTo>
                  <a:lnTo>
                    <a:pt x="47" y="43"/>
                  </a:lnTo>
                  <a:lnTo>
                    <a:pt x="32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28" name="Freeform 38"/>
            <p:cNvSpPr>
              <a:spLocks/>
            </p:cNvSpPr>
            <p:nvPr/>
          </p:nvSpPr>
          <p:spPr bwMode="auto">
            <a:xfrm>
              <a:off x="2553" y="2309"/>
              <a:ext cx="16" cy="15"/>
            </a:xfrm>
            <a:custGeom>
              <a:avLst/>
              <a:gdLst>
                <a:gd name="T0" fmla="*/ 0 w 47"/>
                <a:gd name="T1" fmla="*/ 0 h 45"/>
                <a:gd name="T2" fmla="*/ 0 w 47"/>
                <a:gd name="T3" fmla="*/ 0 h 45"/>
                <a:gd name="T4" fmla="*/ 0 w 47"/>
                <a:gd name="T5" fmla="*/ 0 h 45"/>
                <a:gd name="T6" fmla="*/ 0 w 47"/>
                <a:gd name="T7" fmla="*/ 0 h 45"/>
                <a:gd name="T8" fmla="*/ 0 w 47"/>
                <a:gd name="T9" fmla="*/ 0 h 45"/>
                <a:gd name="T10" fmla="*/ 0 w 47"/>
                <a:gd name="T11" fmla="*/ 0 h 45"/>
                <a:gd name="T12" fmla="*/ 0 w 47"/>
                <a:gd name="T13" fmla="*/ 0 h 45"/>
                <a:gd name="T14" fmla="*/ 0 w 47"/>
                <a:gd name="T15" fmla="*/ 0 h 45"/>
                <a:gd name="T16" fmla="*/ 0 w 47"/>
                <a:gd name="T17" fmla="*/ 0 h 45"/>
                <a:gd name="T18" fmla="*/ 0 w 47"/>
                <a:gd name="T19" fmla="*/ 0 h 45"/>
                <a:gd name="T20" fmla="*/ 0 w 47"/>
                <a:gd name="T21" fmla="*/ 0 h 45"/>
                <a:gd name="T22" fmla="*/ 0 w 47"/>
                <a:gd name="T23" fmla="*/ 0 h 45"/>
                <a:gd name="T24" fmla="*/ 0 w 47"/>
                <a:gd name="T25" fmla="*/ 0 h 45"/>
                <a:gd name="T26" fmla="*/ 0 w 47"/>
                <a:gd name="T27" fmla="*/ 0 h 45"/>
                <a:gd name="T28" fmla="*/ 0 w 47"/>
                <a:gd name="T29" fmla="*/ 0 h 45"/>
                <a:gd name="T30" fmla="*/ 0 w 47"/>
                <a:gd name="T31" fmla="*/ 0 h 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" h="45">
                  <a:moveTo>
                    <a:pt x="10" y="4"/>
                  </a:moveTo>
                  <a:lnTo>
                    <a:pt x="10" y="21"/>
                  </a:lnTo>
                  <a:lnTo>
                    <a:pt x="25" y="10"/>
                  </a:lnTo>
                  <a:lnTo>
                    <a:pt x="16" y="0"/>
                  </a:lnTo>
                  <a:lnTo>
                    <a:pt x="31" y="4"/>
                  </a:lnTo>
                  <a:lnTo>
                    <a:pt x="42" y="7"/>
                  </a:lnTo>
                  <a:lnTo>
                    <a:pt x="47" y="20"/>
                  </a:lnTo>
                  <a:lnTo>
                    <a:pt x="47" y="27"/>
                  </a:lnTo>
                  <a:lnTo>
                    <a:pt x="42" y="37"/>
                  </a:lnTo>
                  <a:lnTo>
                    <a:pt x="33" y="43"/>
                  </a:lnTo>
                  <a:lnTo>
                    <a:pt x="21" y="45"/>
                  </a:lnTo>
                  <a:lnTo>
                    <a:pt x="9" y="41"/>
                  </a:lnTo>
                  <a:lnTo>
                    <a:pt x="1" y="33"/>
                  </a:lnTo>
                  <a:lnTo>
                    <a:pt x="0" y="21"/>
                  </a:lnTo>
                  <a:lnTo>
                    <a:pt x="3" y="11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29" name="Freeform 39"/>
            <p:cNvSpPr>
              <a:spLocks/>
            </p:cNvSpPr>
            <p:nvPr/>
          </p:nvSpPr>
          <p:spPr bwMode="auto">
            <a:xfrm>
              <a:off x="2483" y="2454"/>
              <a:ext cx="117" cy="163"/>
            </a:xfrm>
            <a:custGeom>
              <a:avLst/>
              <a:gdLst>
                <a:gd name="T0" fmla="*/ 0 w 353"/>
                <a:gd name="T1" fmla="*/ 0 h 489"/>
                <a:gd name="T2" fmla="*/ 0 w 353"/>
                <a:gd name="T3" fmla="*/ 0 h 489"/>
                <a:gd name="T4" fmla="*/ 0 w 353"/>
                <a:gd name="T5" fmla="*/ 0 h 489"/>
                <a:gd name="T6" fmla="*/ 0 w 353"/>
                <a:gd name="T7" fmla="*/ 0 h 489"/>
                <a:gd name="T8" fmla="*/ 0 w 353"/>
                <a:gd name="T9" fmla="*/ 0 h 489"/>
                <a:gd name="T10" fmla="*/ 0 w 353"/>
                <a:gd name="T11" fmla="*/ 0 h 489"/>
                <a:gd name="T12" fmla="*/ 0 w 353"/>
                <a:gd name="T13" fmla="*/ 0 h 489"/>
                <a:gd name="T14" fmla="*/ 0 w 353"/>
                <a:gd name="T15" fmla="*/ 0 h 489"/>
                <a:gd name="T16" fmla="*/ 0 w 353"/>
                <a:gd name="T17" fmla="*/ 0 h 489"/>
                <a:gd name="T18" fmla="*/ 0 w 353"/>
                <a:gd name="T19" fmla="*/ 0 h 489"/>
                <a:gd name="T20" fmla="*/ 0 w 353"/>
                <a:gd name="T21" fmla="*/ 0 h 489"/>
                <a:gd name="T22" fmla="*/ 0 w 353"/>
                <a:gd name="T23" fmla="*/ 0 h 489"/>
                <a:gd name="T24" fmla="*/ 0 w 353"/>
                <a:gd name="T25" fmla="*/ 0 h 489"/>
                <a:gd name="T26" fmla="*/ 0 w 353"/>
                <a:gd name="T27" fmla="*/ 0 h 489"/>
                <a:gd name="T28" fmla="*/ 0 w 353"/>
                <a:gd name="T29" fmla="*/ 0 h 489"/>
                <a:gd name="T30" fmla="*/ 0 w 353"/>
                <a:gd name="T31" fmla="*/ 0 h 489"/>
                <a:gd name="T32" fmla="*/ 0 w 353"/>
                <a:gd name="T33" fmla="*/ 0 h 489"/>
                <a:gd name="T34" fmla="*/ 0 w 353"/>
                <a:gd name="T35" fmla="*/ 0 h 489"/>
                <a:gd name="T36" fmla="*/ 0 w 353"/>
                <a:gd name="T37" fmla="*/ 0 h 489"/>
                <a:gd name="T38" fmla="*/ 0 w 353"/>
                <a:gd name="T39" fmla="*/ 0 h 489"/>
                <a:gd name="T40" fmla="*/ 0 w 353"/>
                <a:gd name="T41" fmla="*/ 0 h 489"/>
                <a:gd name="T42" fmla="*/ 0 w 353"/>
                <a:gd name="T43" fmla="*/ 0 h 489"/>
                <a:gd name="T44" fmla="*/ 0 w 353"/>
                <a:gd name="T45" fmla="*/ 0 h 489"/>
                <a:gd name="T46" fmla="*/ 0 w 353"/>
                <a:gd name="T47" fmla="*/ 0 h 489"/>
                <a:gd name="T48" fmla="*/ 0 w 353"/>
                <a:gd name="T49" fmla="*/ 0 h 489"/>
                <a:gd name="T50" fmla="*/ 0 w 353"/>
                <a:gd name="T51" fmla="*/ 0 h 489"/>
                <a:gd name="T52" fmla="*/ 0 w 353"/>
                <a:gd name="T53" fmla="*/ 0 h 489"/>
                <a:gd name="T54" fmla="*/ 0 w 353"/>
                <a:gd name="T55" fmla="*/ 0 h 489"/>
                <a:gd name="T56" fmla="*/ 0 w 353"/>
                <a:gd name="T57" fmla="*/ 0 h 489"/>
                <a:gd name="T58" fmla="*/ 0 w 353"/>
                <a:gd name="T59" fmla="*/ 0 h 489"/>
                <a:gd name="T60" fmla="*/ 0 w 353"/>
                <a:gd name="T61" fmla="*/ 0 h 489"/>
                <a:gd name="T62" fmla="*/ 0 w 353"/>
                <a:gd name="T63" fmla="*/ 0 h 489"/>
                <a:gd name="T64" fmla="*/ 0 w 353"/>
                <a:gd name="T65" fmla="*/ 0 h 489"/>
                <a:gd name="T66" fmla="*/ 0 w 353"/>
                <a:gd name="T67" fmla="*/ 0 h 489"/>
                <a:gd name="T68" fmla="*/ 0 w 353"/>
                <a:gd name="T69" fmla="*/ 0 h 489"/>
                <a:gd name="T70" fmla="*/ 0 w 353"/>
                <a:gd name="T71" fmla="*/ 0 h 489"/>
                <a:gd name="T72" fmla="*/ 0 w 353"/>
                <a:gd name="T73" fmla="*/ 0 h 489"/>
                <a:gd name="T74" fmla="*/ 0 w 353"/>
                <a:gd name="T75" fmla="*/ 0 h 489"/>
                <a:gd name="T76" fmla="*/ 0 w 353"/>
                <a:gd name="T77" fmla="*/ 0 h 489"/>
                <a:gd name="T78" fmla="*/ 0 w 353"/>
                <a:gd name="T79" fmla="*/ 0 h 489"/>
                <a:gd name="T80" fmla="*/ 0 w 353"/>
                <a:gd name="T81" fmla="*/ 0 h 4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53" h="489">
                  <a:moveTo>
                    <a:pt x="315" y="32"/>
                  </a:moveTo>
                  <a:lnTo>
                    <a:pt x="218" y="41"/>
                  </a:lnTo>
                  <a:lnTo>
                    <a:pt x="245" y="47"/>
                  </a:lnTo>
                  <a:lnTo>
                    <a:pt x="151" y="76"/>
                  </a:lnTo>
                  <a:lnTo>
                    <a:pt x="182" y="78"/>
                  </a:lnTo>
                  <a:lnTo>
                    <a:pt x="119" y="106"/>
                  </a:lnTo>
                  <a:lnTo>
                    <a:pt x="146" y="103"/>
                  </a:lnTo>
                  <a:lnTo>
                    <a:pt x="107" y="139"/>
                  </a:lnTo>
                  <a:lnTo>
                    <a:pt x="131" y="132"/>
                  </a:lnTo>
                  <a:lnTo>
                    <a:pt x="100" y="171"/>
                  </a:lnTo>
                  <a:lnTo>
                    <a:pt x="122" y="159"/>
                  </a:lnTo>
                  <a:lnTo>
                    <a:pt x="104" y="210"/>
                  </a:lnTo>
                  <a:lnTo>
                    <a:pt x="122" y="195"/>
                  </a:lnTo>
                  <a:lnTo>
                    <a:pt x="119" y="238"/>
                  </a:lnTo>
                  <a:lnTo>
                    <a:pt x="134" y="220"/>
                  </a:lnTo>
                  <a:lnTo>
                    <a:pt x="151" y="247"/>
                  </a:lnTo>
                  <a:lnTo>
                    <a:pt x="153" y="214"/>
                  </a:lnTo>
                  <a:lnTo>
                    <a:pt x="177" y="228"/>
                  </a:lnTo>
                  <a:lnTo>
                    <a:pt x="168" y="199"/>
                  </a:lnTo>
                  <a:lnTo>
                    <a:pt x="191" y="201"/>
                  </a:lnTo>
                  <a:lnTo>
                    <a:pt x="180" y="184"/>
                  </a:lnTo>
                  <a:lnTo>
                    <a:pt x="199" y="184"/>
                  </a:lnTo>
                  <a:lnTo>
                    <a:pt x="194" y="166"/>
                  </a:lnTo>
                  <a:lnTo>
                    <a:pt x="209" y="166"/>
                  </a:lnTo>
                  <a:lnTo>
                    <a:pt x="205" y="150"/>
                  </a:lnTo>
                  <a:lnTo>
                    <a:pt x="218" y="153"/>
                  </a:lnTo>
                  <a:lnTo>
                    <a:pt x="218" y="138"/>
                  </a:lnTo>
                  <a:lnTo>
                    <a:pt x="227" y="140"/>
                  </a:lnTo>
                  <a:lnTo>
                    <a:pt x="236" y="128"/>
                  </a:lnTo>
                  <a:lnTo>
                    <a:pt x="262" y="103"/>
                  </a:lnTo>
                  <a:lnTo>
                    <a:pt x="301" y="84"/>
                  </a:lnTo>
                  <a:lnTo>
                    <a:pt x="283" y="139"/>
                  </a:lnTo>
                  <a:lnTo>
                    <a:pt x="315" y="171"/>
                  </a:lnTo>
                  <a:lnTo>
                    <a:pt x="353" y="206"/>
                  </a:lnTo>
                  <a:lnTo>
                    <a:pt x="310" y="195"/>
                  </a:lnTo>
                  <a:lnTo>
                    <a:pt x="322" y="206"/>
                  </a:lnTo>
                  <a:lnTo>
                    <a:pt x="317" y="240"/>
                  </a:lnTo>
                  <a:lnTo>
                    <a:pt x="306" y="242"/>
                  </a:lnTo>
                  <a:lnTo>
                    <a:pt x="316" y="250"/>
                  </a:lnTo>
                  <a:lnTo>
                    <a:pt x="308" y="255"/>
                  </a:lnTo>
                  <a:lnTo>
                    <a:pt x="315" y="261"/>
                  </a:lnTo>
                  <a:lnTo>
                    <a:pt x="305" y="266"/>
                  </a:lnTo>
                  <a:lnTo>
                    <a:pt x="313" y="272"/>
                  </a:lnTo>
                  <a:lnTo>
                    <a:pt x="303" y="276"/>
                  </a:lnTo>
                  <a:lnTo>
                    <a:pt x="306" y="279"/>
                  </a:lnTo>
                  <a:lnTo>
                    <a:pt x="299" y="302"/>
                  </a:lnTo>
                  <a:lnTo>
                    <a:pt x="288" y="323"/>
                  </a:lnTo>
                  <a:lnTo>
                    <a:pt x="274" y="318"/>
                  </a:lnTo>
                  <a:lnTo>
                    <a:pt x="286" y="328"/>
                  </a:lnTo>
                  <a:lnTo>
                    <a:pt x="273" y="328"/>
                  </a:lnTo>
                  <a:lnTo>
                    <a:pt x="280" y="339"/>
                  </a:lnTo>
                  <a:lnTo>
                    <a:pt x="264" y="365"/>
                  </a:lnTo>
                  <a:lnTo>
                    <a:pt x="247" y="392"/>
                  </a:lnTo>
                  <a:lnTo>
                    <a:pt x="230" y="392"/>
                  </a:lnTo>
                  <a:lnTo>
                    <a:pt x="236" y="405"/>
                  </a:lnTo>
                  <a:lnTo>
                    <a:pt x="224" y="401"/>
                  </a:lnTo>
                  <a:lnTo>
                    <a:pt x="230" y="417"/>
                  </a:lnTo>
                  <a:lnTo>
                    <a:pt x="216" y="412"/>
                  </a:lnTo>
                  <a:lnTo>
                    <a:pt x="222" y="425"/>
                  </a:lnTo>
                  <a:lnTo>
                    <a:pt x="205" y="413"/>
                  </a:lnTo>
                  <a:lnTo>
                    <a:pt x="215" y="433"/>
                  </a:lnTo>
                  <a:lnTo>
                    <a:pt x="197" y="428"/>
                  </a:lnTo>
                  <a:lnTo>
                    <a:pt x="205" y="447"/>
                  </a:lnTo>
                  <a:lnTo>
                    <a:pt x="183" y="432"/>
                  </a:lnTo>
                  <a:lnTo>
                    <a:pt x="191" y="452"/>
                  </a:lnTo>
                  <a:lnTo>
                    <a:pt x="164" y="477"/>
                  </a:lnTo>
                  <a:lnTo>
                    <a:pt x="151" y="469"/>
                  </a:lnTo>
                  <a:lnTo>
                    <a:pt x="161" y="489"/>
                  </a:lnTo>
                  <a:lnTo>
                    <a:pt x="94" y="440"/>
                  </a:lnTo>
                  <a:lnTo>
                    <a:pt x="55" y="400"/>
                  </a:lnTo>
                  <a:lnTo>
                    <a:pt x="28" y="358"/>
                  </a:lnTo>
                  <a:lnTo>
                    <a:pt x="12" y="310"/>
                  </a:lnTo>
                  <a:lnTo>
                    <a:pt x="0" y="261"/>
                  </a:lnTo>
                  <a:lnTo>
                    <a:pt x="0" y="217"/>
                  </a:lnTo>
                  <a:lnTo>
                    <a:pt x="7" y="169"/>
                  </a:lnTo>
                  <a:lnTo>
                    <a:pt x="22" y="124"/>
                  </a:lnTo>
                  <a:lnTo>
                    <a:pt x="42" y="87"/>
                  </a:lnTo>
                  <a:lnTo>
                    <a:pt x="72" y="57"/>
                  </a:lnTo>
                  <a:lnTo>
                    <a:pt x="115" y="21"/>
                  </a:lnTo>
                  <a:lnTo>
                    <a:pt x="160" y="5"/>
                  </a:lnTo>
                  <a:lnTo>
                    <a:pt x="203" y="0"/>
                  </a:lnTo>
                  <a:lnTo>
                    <a:pt x="240" y="4"/>
                  </a:lnTo>
                  <a:lnTo>
                    <a:pt x="31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30" name="Freeform 40"/>
            <p:cNvSpPr>
              <a:spLocks/>
            </p:cNvSpPr>
            <p:nvPr/>
          </p:nvSpPr>
          <p:spPr bwMode="auto">
            <a:xfrm>
              <a:off x="2594" y="2449"/>
              <a:ext cx="442" cy="96"/>
            </a:xfrm>
            <a:custGeom>
              <a:avLst/>
              <a:gdLst>
                <a:gd name="T0" fmla="*/ 0 w 1325"/>
                <a:gd name="T1" fmla="*/ 0 h 286"/>
                <a:gd name="T2" fmla="*/ 0 w 1325"/>
                <a:gd name="T3" fmla="*/ 0 h 286"/>
                <a:gd name="T4" fmla="*/ 0 w 1325"/>
                <a:gd name="T5" fmla="*/ 0 h 286"/>
                <a:gd name="T6" fmla="*/ 0 w 1325"/>
                <a:gd name="T7" fmla="*/ 0 h 286"/>
                <a:gd name="T8" fmla="*/ 0 w 1325"/>
                <a:gd name="T9" fmla="*/ 0 h 286"/>
                <a:gd name="T10" fmla="*/ 0 w 1325"/>
                <a:gd name="T11" fmla="*/ 0 h 286"/>
                <a:gd name="T12" fmla="*/ 0 w 1325"/>
                <a:gd name="T13" fmla="*/ 0 h 286"/>
                <a:gd name="T14" fmla="*/ 0 w 1325"/>
                <a:gd name="T15" fmla="*/ 0 h 286"/>
                <a:gd name="T16" fmla="*/ 0 w 1325"/>
                <a:gd name="T17" fmla="*/ 0 h 286"/>
                <a:gd name="T18" fmla="*/ 0 w 1325"/>
                <a:gd name="T19" fmla="*/ 0 h 286"/>
                <a:gd name="T20" fmla="*/ 0 w 1325"/>
                <a:gd name="T21" fmla="*/ 0 h 286"/>
                <a:gd name="T22" fmla="*/ 0 w 1325"/>
                <a:gd name="T23" fmla="*/ 0 h 286"/>
                <a:gd name="T24" fmla="*/ 0 w 1325"/>
                <a:gd name="T25" fmla="*/ 0 h 286"/>
                <a:gd name="T26" fmla="*/ 0 w 1325"/>
                <a:gd name="T27" fmla="*/ 0 h 286"/>
                <a:gd name="T28" fmla="*/ 0 w 1325"/>
                <a:gd name="T29" fmla="*/ 0 h 286"/>
                <a:gd name="T30" fmla="*/ 0 w 1325"/>
                <a:gd name="T31" fmla="*/ 0 h 286"/>
                <a:gd name="T32" fmla="*/ 0 w 1325"/>
                <a:gd name="T33" fmla="*/ 0 h 286"/>
                <a:gd name="T34" fmla="*/ 0 w 1325"/>
                <a:gd name="T35" fmla="*/ 0 h 286"/>
                <a:gd name="T36" fmla="*/ 0 w 1325"/>
                <a:gd name="T37" fmla="*/ 0 h 286"/>
                <a:gd name="T38" fmla="*/ 0 w 1325"/>
                <a:gd name="T39" fmla="*/ 0 h 286"/>
                <a:gd name="T40" fmla="*/ 0 w 1325"/>
                <a:gd name="T41" fmla="*/ 0 h 286"/>
                <a:gd name="T42" fmla="*/ 0 w 1325"/>
                <a:gd name="T43" fmla="*/ 0 h 286"/>
                <a:gd name="T44" fmla="*/ 0 w 1325"/>
                <a:gd name="T45" fmla="*/ 0 h 286"/>
                <a:gd name="T46" fmla="*/ 0 w 1325"/>
                <a:gd name="T47" fmla="*/ 0 h 286"/>
                <a:gd name="T48" fmla="*/ 0 w 1325"/>
                <a:gd name="T49" fmla="*/ 0 h 286"/>
                <a:gd name="T50" fmla="*/ 0 w 1325"/>
                <a:gd name="T51" fmla="*/ 0 h 286"/>
                <a:gd name="T52" fmla="*/ 0 w 1325"/>
                <a:gd name="T53" fmla="*/ 0 h 286"/>
                <a:gd name="T54" fmla="*/ 0 w 1325"/>
                <a:gd name="T55" fmla="*/ 0 h 2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25" h="286">
                  <a:moveTo>
                    <a:pt x="0" y="92"/>
                  </a:moveTo>
                  <a:lnTo>
                    <a:pt x="101" y="88"/>
                  </a:lnTo>
                  <a:lnTo>
                    <a:pt x="170" y="92"/>
                  </a:lnTo>
                  <a:lnTo>
                    <a:pt x="113" y="70"/>
                  </a:lnTo>
                  <a:lnTo>
                    <a:pt x="196" y="61"/>
                  </a:lnTo>
                  <a:lnTo>
                    <a:pt x="253" y="70"/>
                  </a:lnTo>
                  <a:lnTo>
                    <a:pt x="203" y="41"/>
                  </a:lnTo>
                  <a:lnTo>
                    <a:pt x="319" y="57"/>
                  </a:lnTo>
                  <a:lnTo>
                    <a:pt x="283" y="29"/>
                  </a:lnTo>
                  <a:lnTo>
                    <a:pt x="389" y="44"/>
                  </a:lnTo>
                  <a:lnTo>
                    <a:pt x="371" y="19"/>
                  </a:lnTo>
                  <a:lnTo>
                    <a:pt x="480" y="41"/>
                  </a:lnTo>
                  <a:lnTo>
                    <a:pt x="474" y="22"/>
                  </a:lnTo>
                  <a:lnTo>
                    <a:pt x="603" y="41"/>
                  </a:lnTo>
                  <a:lnTo>
                    <a:pt x="770" y="96"/>
                  </a:lnTo>
                  <a:lnTo>
                    <a:pt x="891" y="158"/>
                  </a:lnTo>
                  <a:lnTo>
                    <a:pt x="1034" y="237"/>
                  </a:lnTo>
                  <a:lnTo>
                    <a:pt x="1178" y="277"/>
                  </a:lnTo>
                  <a:lnTo>
                    <a:pt x="1325" y="286"/>
                  </a:lnTo>
                  <a:lnTo>
                    <a:pt x="1064" y="232"/>
                  </a:lnTo>
                  <a:lnTo>
                    <a:pt x="927" y="158"/>
                  </a:lnTo>
                  <a:lnTo>
                    <a:pt x="789" y="82"/>
                  </a:lnTo>
                  <a:lnTo>
                    <a:pt x="626" y="31"/>
                  </a:lnTo>
                  <a:lnTo>
                    <a:pt x="459" y="0"/>
                  </a:lnTo>
                  <a:lnTo>
                    <a:pt x="302" y="8"/>
                  </a:lnTo>
                  <a:lnTo>
                    <a:pt x="173" y="35"/>
                  </a:lnTo>
                  <a:lnTo>
                    <a:pt x="52" y="73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31" name="Freeform 41"/>
            <p:cNvSpPr>
              <a:spLocks/>
            </p:cNvSpPr>
            <p:nvPr/>
          </p:nvSpPr>
          <p:spPr bwMode="auto">
            <a:xfrm>
              <a:off x="2595" y="2484"/>
              <a:ext cx="295" cy="77"/>
            </a:xfrm>
            <a:custGeom>
              <a:avLst/>
              <a:gdLst>
                <a:gd name="T0" fmla="*/ 0 w 884"/>
                <a:gd name="T1" fmla="*/ 0 h 230"/>
                <a:gd name="T2" fmla="*/ 0 w 884"/>
                <a:gd name="T3" fmla="*/ 0 h 230"/>
                <a:gd name="T4" fmla="*/ 0 w 884"/>
                <a:gd name="T5" fmla="*/ 0 h 230"/>
                <a:gd name="T6" fmla="*/ 0 w 884"/>
                <a:gd name="T7" fmla="*/ 0 h 230"/>
                <a:gd name="T8" fmla="*/ 0 w 884"/>
                <a:gd name="T9" fmla="*/ 0 h 230"/>
                <a:gd name="T10" fmla="*/ 0 w 884"/>
                <a:gd name="T11" fmla="*/ 0 h 230"/>
                <a:gd name="T12" fmla="*/ 0 w 884"/>
                <a:gd name="T13" fmla="*/ 0 h 230"/>
                <a:gd name="T14" fmla="*/ 0 w 884"/>
                <a:gd name="T15" fmla="*/ 0 h 230"/>
                <a:gd name="T16" fmla="*/ 0 w 884"/>
                <a:gd name="T17" fmla="*/ 0 h 230"/>
                <a:gd name="T18" fmla="*/ 0 w 884"/>
                <a:gd name="T19" fmla="*/ 0 h 230"/>
                <a:gd name="T20" fmla="*/ 0 w 884"/>
                <a:gd name="T21" fmla="*/ 0 h 230"/>
                <a:gd name="T22" fmla="*/ 0 w 884"/>
                <a:gd name="T23" fmla="*/ 0 h 230"/>
                <a:gd name="T24" fmla="*/ 0 w 884"/>
                <a:gd name="T25" fmla="*/ 0 h 230"/>
                <a:gd name="T26" fmla="*/ 0 w 884"/>
                <a:gd name="T27" fmla="*/ 0 h 230"/>
                <a:gd name="T28" fmla="*/ 0 w 884"/>
                <a:gd name="T29" fmla="*/ 0 h 230"/>
                <a:gd name="T30" fmla="*/ 0 w 884"/>
                <a:gd name="T31" fmla="*/ 0 h 230"/>
                <a:gd name="T32" fmla="*/ 0 w 884"/>
                <a:gd name="T33" fmla="*/ 0 h 230"/>
                <a:gd name="T34" fmla="*/ 0 w 884"/>
                <a:gd name="T35" fmla="*/ 0 h 230"/>
                <a:gd name="T36" fmla="*/ 0 w 884"/>
                <a:gd name="T37" fmla="*/ 0 h 230"/>
                <a:gd name="T38" fmla="*/ 0 w 884"/>
                <a:gd name="T39" fmla="*/ 0 h 230"/>
                <a:gd name="T40" fmla="*/ 0 w 884"/>
                <a:gd name="T41" fmla="*/ 0 h 230"/>
                <a:gd name="T42" fmla="*/ 0 w 884"/>
                <a:gd name="T43" fmla="*/ 0 h 230"/>
                <a:gd name="T44" fmla="*/ 0 w 884"/>
                <a:gd name="T45" fmla="*/ 0 h 230"/>
                <a:gd name="T46" fmla="*/ 0 w 884"/>
                <a:gd name="T47" fmla="*/ 0 h 230"/>
                <a:gd name="T48" fmla="*/ 0 w 884"/>
                <a:gd name="T49" fmla="*/ 0 h 2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84" h="230">
                  <a:moveTo>
                    <a:pt x="52" y="123"/>
                  </a:moveTo>
                  <a:lnTo>
                    <a:pt x="143" y="142"/>
                  </a:lnTo>
                  <a:lnTo>
                    <a:pt x="222" y="149"/>
                  </a:lnTo>
                  <a:lnTo>
                    <a:pt x="300" y="142"/>
                  </a:lnTo>
                  <a:lnTo>
                    <a:pt x="389" y="127"/>
                  </a:lnTo>
                  <a:lnTo>
                    <a:pt x="471" y="106"/>
                  </a:lnTo>
                  <a:lnTo>
                    <a:pt x="572" y="72"/>
                  </a:lnTo>
                  <a:lnTo>
                    <a:pt x="699" y="12"/>
                  </a:lnTo>
                  <a:lnTo>
                    <a:pt x="718" y="0"/>
                  </a:lnTo>
                  <a:lnTo>
                    <a:pt x="740" y="15"/>
                  </a:lnTo>
                  <a:lnTo>
                    <a:pt x="781" y="25"/>
                  </a:lnTo>
                  <a:lnTo>
                    <a:pt x="852" y="25"/>
                  </a:lnTo>
                  <a:lnTo>
                    <a:pt x="884" y="46"/>
                  </a:lnTo>
                  <a:lnTo>
                    <a:pt x="820" y="59"/>
                  </a:lnTo>
                  <a:lnTo>
                    <a:pt x="747" y="59"/>
                  </a:lnTo>
                  <a:lnTo>
                    <a:pt x="682" y="41"/>
                  </a:lnTo>
                  <a:lnTo>
                    <a:pt x="607" y="89"/>
                  </a:lnTo>
                  <a:lnTo>
                    <a:pt x="536" y="121"/>
                  </a:lnTo>
                  <a:lnTo>
                    <a:pt x="496" y="130"/>
                  </a:lnTo>
                  <a:lnTo>
                    <a:pt x="546" y="162"/>
                  </a:lnTo>
                  <a:lnTo>
                    <a:pt x="405" y="230"/>
                  </a:lnTo>
                  <a:lnTo>
                    <a:pt x="289" y="208"/>
                  </a:lnTo>
                  <a:lnTo>
                    <a:pt x="183" y="179"/>
                  </a:lnTo>
                  <a:lnTo>
                    <a:pt x="0" y="112"/>
                  </a:lnTo>
                  <a:lnTo>
                    <a:pt x="52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32" name="Freeform 42"/>
            <p:cNvSpPr>
              <a:spLocks/>
            </p:cNvSpPr>
            <p:nvPr/>
          </p:nvSpPr>
          <p:spPr bwMode="auto">
            <a:xfrm>
              <a:off x="2743" y="2543"/>
              <a:ext cx="113" cy="44"/>
            </a:xfrm>
            <a:custGeom>
              <a:avLst/>
              <a:gdLst>
                <a:gd name="T0" fmla="*/ 0 w 338"/>
                <a:gd name="T1" fmla="*/ 0 h 132"/>
                <a:gd name="T2" fmla="*/ 0 w 338"/>
                <a:gd name="T3" fmla="*/ 0 h 132"/>
                <a:gd name="T4" fmla="*/ 0 w 338"/>
                <a:gd name="T5" fmla="*/ 0 h 132"/>
                <a:gd name="T6" fmla="*/ 0 w 338"/>
                <a:gd name="T7" fmla="*/ 0 h 132"/>
                <a:gd name="T8" fmla="*/ 0 w 338"/>
                <a:gd name="T9" fmla="*/ 0 h 132"/>
                <a:gd name="T10" fmla="*/ 0 w 338"/>
                <a:gd name="T11" fmla="*/ 0 h 132"/>
                <a:gd name="T12" fmla="*/ 0 w 338"/>
                <a:gd name="T13" fmla="*/ 0 h 132"/>
                <a:gd name="T14" fmla="*/ 0 w 338"/>
                <a:gd name="T15" fmla="*/ 0 h 132"/>
                <a:gd name="T16" fmla="*/ 0 w 338"/>
                <a:gd name="T17" fmla="*/ 0 h 132"/>
                <a:gd name="T18" fmla="*/ 0 w 338"/>
                <a:gd name="T19" fmla="*/ 0 h 132"/>
                <a:gd name="T20" fmla="*/ 0 w 338"/>
                <a:gd name="T21" fmla="*/ 0 h 132"/>
                <a:gd name="T22" fmla="*/ 0 w 338"/>
                <a:gd name="T23" fmla="*/ 0 h 132"/>
                <a:gd name="T24" fmla="*/ 0 w 338"/>
                <a:gd name="T25" fmla="*/ 0 h 132"/>
                <a:gd name="T26" fmla="*/ 0 w 338"/>
                <a:gd name="T27" fmla="*/ 0 h 132"/>
                <a:gd name="T28" fmla="*/ 0 w 338"/>
                <a:gd name="T29" fmla="*/ 0 h 132"/>
                <a:gd name="T30" fmla="*/ 0 w 338"/>
                <a:gd name="T31" fmla="*/ 0 h 132"/>
                <a:gd name="T32" fmla="*/ 0 w 338"/>
                <a:gd name="T33" fmla="*/ 0 h 132"/>
                <a:gd name="T34" fmla="*/ 0 w 338"/>
                <a:gd name="T35" fmla="*/ 0 h 132"/>
                <a:gd name="T36" fmla="*/ 0 w 338"/>
                <a:gd name="T37" fmla="*/ 0 h 132"/>
                <a:gd name="T38" fmla="*/ 0 w 338"/>
                <a:gd name="T39" fmla="*/ 0 h 132"/>
                <a:gd name="T40" fmla="*/ 0 w 338"/>
                <a:gd name="T41" fmla="*/ 0 h 132"/>
                <a:gd name="T42" fmla="*/ 0 w 338"/>
                <a:gd name="T43" fmla="*/ 0 h 132"/>
                <a:gd name="T44" fmla="*/ 0 w 338"/>
                <a:gd name="T45" fmla="*/ 0 h 132"/>
                <a:gd name="T46" fmla="*/ 0 w 338"/>
                <a:gd name="T47" fmla="*/ 0 h 132"/>
                <a:gd name="T48" fmla="*/ 0 w 338"/>
                <a:gd name="T49" fmla="*/ 0 h 132"/>
                <a:gd name="T50" fmla="*/ 0 w 338"/>
                <a:gd name="T51" fmla="*/ 0 h 132"/>
                <a:gd name="T52" fmla="*/ 0 w 338"/>
                <a:gd name="T53" fmla="*/ 0 h 132"/>
                <a:gd name="T54" fmla="*/ 0 w 338"/>
                <a:gd name="T55" fmla="*/ 0 h 13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38" h="132">
                  <a:moveTo>
                    <a:pt x="0" y="60"/>
                  </a:moveTo>
                  <a:lnTo>
                    <a:pt x="113" y="91"/>
                  </a:lnTo>
                  <a:lnTo>
                    <a:pt x="236" y="132"/>
                  </a:lnTo>
                  <a:lnTo>
                    <a:pt x="284" y="92"/>
                  </a:lnTo>
                  <a:lnTo>
                    <a:pt x="338" y="31"/>
                  </a:lnTo>
                  <a:lnTo>
                    <a:pt x="293" y="27"/>
                  </a:lnTo>
                  <a:lnTo>
                    <a:pt x="238" y="25"/>
                  </a:lnTo>
                  <a:lnTo>
                    <a:pt x="277" y="42"/>
                  </a:lnTo>
                  <a:lnTo>
                    <a:pt x="219" y="50"/>
                  </a:lnTo>
                  <a:lnTo>
                    <a:pt x="231" y="60"/>
                  </a:lnTo>
                  <a:lnTo>
                    <a:pt x="134" y="74"/>
                  </a:lnTo>
                  <a:lnTo>
                    <a:pt x="71" y="62"/>
                  </a:lnTo>
                  <a:lnTo>
                    <a:pt x="140" y="57"/>
                  </a:lnTo>
                  <a:lnTo>
                    <a:pt x="91" y="41"/>
                  </a:lnTo>
                  <a:lnTo>
                    <a:pt x="153" y="41"/>
                  </a:lnTo>
                  <a:lnTo>
                    <a:pt x="123" y="25"/>
                  </a:lnTo>
                  <a:lnTo>
                    <a:pt x="179" y="25"/>
                  </a:lnTo>
                  <a:lnTo>
                    <a:pt x="153" y="11"/>
                  </a:lnTo>
                  <a:lnTo>
                    <a:pt x="216" y="15"/>
                  </a:lnTo>
                  <a:lnTo>
                    <a:pt x="127" y="0"/>
                  </a:lnTo>
                  <a:lnTo>
                    <a:pt x="123" y="9"/>
                  </a:lnTo>
                  <a:lnTo>
                    <a:pt x="101" y="11"/>
                  </a:lnTo>
                  <a:lnTo>
                    <a:pt x="101" y="25"/>
                  </a:lnTo>
                  <a:lnTo>
                    <a:pt x="75" y="27"/>
                  </a:lnTo>
                  <a:lnTo>
                    <a:pt x="75" y="42"/>
                  </a:lnTo>
                  <a:lnTo>
                    <a:pt x="47" y="41"/>
                  </a:lnTo>
                  <a:lnTo>
                    <a:pt x="20" y="5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33" name="Freeform 43"/>
            <p:cNvSpPr>
              <a:spLocks/>
            </p:cNvSpPr>
            <p:nvPr/>
          </p:nvSpPr>
          <p:spPr bwMode="auto">
            <a:xfrm>
              <a:off x="2833" y="2552"/>
              <a:ext cx="224" cy="72"/>
            </a:xfrm>
            <a:custGeom>
              <a:avLst/>
              <a:gdLst>
                <a:gd name="T0" fmla="*/ 0 w 672"/>
                <a:gd name="T1" fmla="*/ 0 h 216"/>
                <a:gd name="T2" fmla="*/ 0 w 672"/>
                <a:gd name="T3" fmla="*/ 0 h 216"/>
                <a:gd name="T4" fmla="*/ 0 w 672"/>
                <a:gd name="T5" fmla="*/ 0 h 216"/>
                <a:gd name="T6" fmla="*/ 0 w 672"/>
                <a:gd name="T7" fmla="*/ 0 h 216"/>
                <a:gd name="T8" fmla="*/ 0 w 672"/>
                <a:gd name="T9" fmla="*/ 0 h 216"/>
                <a:gd name="T10" fmla="*/ 0 w 672"/>
                <a:gd name="T11" fmla="*/ 0 h 216"/>
                <a:gd name="T12" fmla="*/ 0 w 672"/>
                <a:gd name="T13" fmla="*/ 0 h 216"/>
                <a:gd name="T14" fmla="*/ 0 w 672"/>
                <a:gd name="T15" fmla="*/ 0 h 216"/>
                <a:gd name="T16" fmla="*/ 0 w 672"/>
                <a:gd name="T17" fmla="*/ 0 h 216"/>
                <a:gd name="T18" fmla="*/ 0 w 672"/>
                <a:gd name="T19" fmla="*/ 0 h 216"/>
                <a:gd name="T20" fmla="*/ 0 w 672"/>
                <a:gd name="T21" fmla="*/ 0 h 216"/>
                <a:gd name="T22" fmla="*/ 0 w 672"/>
                <a:gd name="T23" fmla="*/ 0 h 216"/>
                <a:gd name="T24" fmla="*/ 0 w 672"/>
                <a:gd name="T25" fmla="*/ 0 h 216"/>
                <a:gd name="T26" fmla="*/ 0 w 672"/>
                <a:gd name="T27" fmla="*/ 0 h 216"/>
                <a:gd name="T28" fmla="*/ 0 w 672"/>
                <a:gd name="T29" fmla="*/ 0 h 216"/>
                <a:gd name="T30" fmla="*/ 0 w 672"/>
                <a:gd name="T31" fmla="*/ 0 h 216"/>
                <a:gd name="T32" fmla="*/ 0 w 672"/>
                <a:gd name="T33" fmla="*/ 0 h 216"/>
                <a:gd name="T34" fmla="*/ 0 w 672"/>
                <a:gd name="T35" fmla="*/ 0 h 216"/>
                <a:gd name="T36" fmla="*/ 0 w 672"/>
                <a:gd name="T37" fmla="*/ 0 h 216"/>
                <a:gd name="T38" fmla="*/ 0 w 672"/>
                <a:gd name="T39" fmla="*/ 0 h 216"/>
                <a:gd name="T40" fmla="*/ 0 w 672"/>
                <a:gd name="T41" fmla="*/ 0 h 216"/>
                <a:gd name="T42" fmla="*/ 0 w 672"/>
                <a:gd name="T43" fmla="*/ 0 h 216"/>
                <a:gd name="T44" fmla="*/ 0 w 672"/>
                <a:gd name="T45" fmla="*/ 0 h 216"/>
                <a:gd name="T46" fmla="*/ 0 w 672"/>
                <a:gd name="T47" fmla="*/ 0 h 216"/>
                <a:gd name="T48" fmla="*/ 0 w 672"/>
                <a:gd name="T49" fmla="*/ 0 h 216"/>
                <a:gd name="T50" fmla="*/ 0 w 672"/>
                <a:gd name="T51" fmla="*/ 0 h 216"/>
                <a:gd name="T52" fmla="*/ 0 w 672"/>
                <a:gd name="T53" fmla="*/ 0 h 216"/>
                <a:gd name="T54" fmla="*/ 0 w 672"/>
                <a:gd name="T55" fmla="*/ 0 h 216"/>
                <a:gd name="T56" fmla="*/ 0 w 672"/>
                <a:gd name="T57" fmla="*/ 0 h 216"/>
                <a:gd name="T58" fmla="*/ 0 w 672"/>
                <a:gd name="T59" fmla="*/ 0 h 216"/>
                <a:gd name="T60" fmla="*/ 0 w 672"/>
                <a:gd name="T61" fmla="*/ 0 h 216"/>
                <a:gd name="T62" fmla="*/ 0 w 672"/>
                <a:gd name="T63" fmla="*/ 0 h 216"/>
                <a:gd name="T64" fmla="*/ 0 w 672"/>
                <a:gd name="T65" fmla="*/ 0 h 216"/>
                <a:gd name="T66" fmla="*/ 0 w 672"/>
                <a:gd name="T67" fmla="*/ 0 h 216"/>
                <a:gd name="T68" fmla="*/ 0 w 672"/>
                <a:gd name="T69" fmla="*/ 0 h 216"/>
                <a:gd name="T70" fmla="*/ 0 w 672"/>
                <a:gd name="T71" fmla="*/ 0 h 216"/>
                <a:gd name="T72" fmla="*/ 0 w 672"/>
                <a:gd name="T73" fmla="*/ 0 h 216"/>
                <a:gd name="T74" fmla="*/ 0 w 672"/>
                <a:gd name="T75" fmla="*/ 0 h 216"/>
                <a:gd name="T76" fmla="*/ 0 w 672"/>
                <a:gd name="T77" fmla="*/ 0 h 216"/>
                <a:gd name="T78" fmla="*/ 0 w 672"/>
                <a:gd name="T79" fmla="*/ 0 h 216"/>
                <a:gd name="T80" fmla="*/ 0 w 672"/>
                <a:gd name="T81" fmla="*/ 0 h 216"/>
                <a:gd name="T82" fmla="*/ 0 w 672"/>
                <a:gd name="T83" fmla="*/ 0 h 216"/>
                <a:gd name="T84" fmla="*/ 0 w 672"/>
                <a:gd name="T85" fmla="*/ 0 h 216"/>
                <a:gd name="T86" fmla="*/ 0 w 672"/>
                <a:gd name="T87" fmla="*/ 0 h 216"/>
                <a:gd name="T88" fmla="*/ 0 w 672"/>
                <a:gd name="T89" fmla="*/ 0 h 216"/>
                <a:gd name="T90" fmla="*/ 0 w 672"/>
                <a:gd name="T91" fmla="*/ 0 h 216"/>
                <a:gd name="T92" fmla="*/ 0 w 672"/>
                <a:gd name="T93" fmla="*/ 0 h 216"/>
                <a:gd name="T94" fmla="*/ 0 w 672"/>
                <a:gd name="T95" fmla="*/ 0 h 216"/>
                <a:gd name="T96" fmla="*/ 0 w 672"/>
                <a:gd name="T97" fmla="*/ 0 h 216"/>
                <a:gd name="T98" fmla="*/ 0 w 672"/>
                <a:gd name="T99" fmla="*/ 0 h 216"/>
                <a:gd name="T100" fmla="*/ 0 w 672"/>
                <a:gd name="T101" fmla="*/ 0 h 216"/>
                <a:gd name="T102" fmla="*/ 0 w 672"/>
                <a:gd name="T103" fmla="*/ 0 h 216"/>
                <a:gd name="T104" fmla="*/ 0 w 672"/>
                <a:gd name="T105" fmla="*/ 0 h 216"/>
                <a:gd name="T106" fmla="*/ 0 w 672"/>
                <a:gd name="T107" fmla="*/ 0 h 216"/>
                <a:gd name="T108" fmla="*/ 0 w 672"/>
                <a:gd name="T109" fmla="*/ 0 h 216"/>
                <a:gd name="T110" fmla="*/ 0 w 672"/>
                <a:gd name="T111" fmla="*/ 0 h 216"/>
                <a:gd name="T112" fmla="*/ 0 w 672"/>
                <a:gd name="T113" fmla="*/ 0 h 216"/>
                <a:gd name="T114" fmla="*/ 0 w 672"/>
                <a:gd name="T115" fmla="*/ 0 h 216"/>
                <a:gd name="T116" fmla="*/ 0 w 672"/>
                <a:gd name="T117" fmla="*/ 0 h 2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72" h="216">
                  <a:moveTo>
                    <a:pt x="101" y="4"/>
                  </a:moveTo>
                  <a:lnTo>
                    <a:pt x="75" y="33"/>
                  </a:lnTo>
                  <a:lnTo>
                    <a:pt x="88" y="51"/>
                  </a:lnTo>
                  <a:lnTo>
                    <a:pt x="59" y="54"/>
                  </a:lnTo>
                  <a:lnTo>
                    <a:pt x="66" y="64"/>
                  </a:lnTo>
                  <a:lnTo>
                    <a:pt x="49" y="67"/>
                  </a:lnTo>
                  <a:lnTo>
                    <a:pt x="0" y="116"/>
                  </a:lnTo>
                  <a:lnTo>
                    <a:pt x="52" y="138"/>
                  </a:lnTo>
                  <a:lnTo>
                    <a:pt x="85" y="151"/>
                  </a:lnTo>
                  <a:lnTo>
                    <a:pt x="128" y="154"/>
                  </a:lnTo>
                  <a:lnTo>
                    <a:pt x="174" y="147"/>
                  </a:lnTo>
                  <a:lnTo>
                    <a:pt x="206" y="141"/>
                  </a:lnTo>
                  <a:lnTo>
                    <a:pt x="239" y="163"/>
                  </a:lnTo>
                  <a:lnTo>
                    <a:pt x="284" y="208"/>
                  </a:lnTo>
                  <a:lnTo>
                    <a:pt x="306" y="216"/>
                  </a:lnTo>
                  <a:lnTo>
                    <a:pt x="310" y="188"/>
                  </a:lnTo>
                  <a:lnTo>
                    <a:pt x="329" y="205"/>
                  </a:lnTo>
                  <a:lnTo>
                    <a:pt x="360" y="210"/>
                  </a:lnTo>
                  <a:lnTo>
                    <a:pt x="357" y="183"/>
                  </a:lnTo>
                  <a:lnTo>
                    <a:pt x="395" y="195"/>
                  </a:lnTo>
                  <a:lnTo>
                    <a:pt x="425" y="195"/>
                  </a:lnTo>
                  <a:lnTo>
                    <a:pt x="415" y="169"/>
                  </a:lnTo>
                  <a:lnTo>
                    <a:pt x="448" y="179"/>
                  </a:lnTo>
                  <a:lnTo>
                    <a:pt x="483" y="179"/>
                  </a:lnTo>
                  <a:lnTo>
                    <a:pt x="461" y="154"/>
                  </a:lnTo>
                  <a:lnTo>
                    <a:pt x="525" y="167"/>
                  </a:lnTo>
                  <a:lnTo>
                    <a:pt x="518" y="136"/>
                  </a:lnTo>
                  <a:lnTo>
                    <a:pt x="561" y="136"/>
                  </a:lnTo>
                  <a:lnTo>
                    <a:pt x="558" y="107"/>
                  </a:lnTo>
                  <a:lnTo>
                    <a:pt x="614" y="112"/>
                  </a:lnTo>
                  <a:lnTo>
                    <a:pt x="597" y="93"/>
                  </a:lnTo>
                  <a:lnTo>
                    <a:pt x="653" y="90"/>
                  </a:lnTo>
                  <a:lnTo>
                    <a:pt x="624" y="67"/>
                  </a:lnTo>
                  <a:lnTo>
                    <a:pt x="672" y="54"/>
                  </a:lnTo>
                  <a:lnTo>
                    <a:pt x="633" y="39"/>
                  </a:lnTo>
                  <a:lnTo>
                    <a:pt x="662" y="21"/>
                  </a:lnTo>
                  <a:lnTo>
                    <a:pt x="558" y="4"/>
                  </a:lnTo>
                  <a:lnTo>
                    <a:pt x="353" y="70"/>
                  </a:lnTo>
                  <a:lnTo>
                    <a:pt x="186" y="132"/>
                  </a:lnTo>
                  <a:lnTo>
                    <a:pt x="133" y="141"/>
                  </a:lnTo>
                  <a:lnTo>
                    <a:pt x="92" y="138"/>
                  </a:lnTo>
                  <a:lnTo>
                    <a:pt x="180" y="116"/>
                  </a:lnTo>
                  <a:lnTo>
                    <a:pt x="265" y="86"/>
                  </a:lnTo>
                  <a:lnTo>
                    <a:pt x="353" y="54"/>
                  </a:lnTo>
                  <a:lnTo>
                    <a:pt x="431" y="30"/>
                  </a:lnTo>
                  <a:lnTo>
                    <a:pt x="525" y="0"/>
                  </a:lnTo>
                  <a:lnTo>
                    <a:pt x="395" y="30"/>
                  </a:lnTo>
                  <a:lnTo>
                    <a:pt x="270" y="70"/>
                  </a:lnTo>
                  <a:lnTo>
                    <a:pt x="164" y="107"/>
                  </a:lnTo>
                  <a:lnTo>
                    <a:pt x="95" y="122"/>
                  </a:lnTo>
                  <a:lnTo>
                    <a:pt x="46" y="122"/>
                  </a:lnTo>
                  <a:lnTo>
                    <a:pt x="22" y="112"/>
                  </a:lnTo>
                  <a:lnTo>
                    <a:pt x="66" y="83"/>
                  </a:lnTo>
                  <a:lnTo>
                    <a:pt x="78" y="64"/>
                  </a:lnTo>
                  <a:lnTo>
                    <a:pt x="101" y="57"/>
                  </a:lnTo>
                  <a:lnTo>
                    <a:pt x="101" y="25"/>
                  </a:lnTo>
                  <a:lnTo>
                    <a:pt x="114" y="15"/>
                  </a:lnTo>
                  <a:lnTo>
                    <a:pt x="189" y="0"/>
                  </a:lnTo>
                  <a:lnTo>
                    <a:pt x="10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34" name="Freeform 44"/>
            <p:cNvSpPr>
              <a:spLocks/>
            </p:cNvSpPr>
            <p:nvPr/>
          </p:nvSpPr>
          <p:spPr bwMode="auto">
            <a:xfrm>
              <a:off x="2844" y="2546"/>
              <a:ext cx="158" cy="42"/>
            </a:xfrm>
            <a:custGeom>
              <a:avLst/>
              <a:gdLst>
                <a:gd name="T0" fmla="*/ 0 w 474"/>
                <a:gd name="T1" fmla="*/ 0 h 124"/>
                <a:gd name="T2" fmla="*/ 0 w 474"/>
                <a:gd name="T3" fmla="*/ 0 h 124"/>
                <a:gd name="T4" fmla="*/ 0 w 474"/>
                <a:gd name="T5" fmla="*/ 0 h 124"/>
                <a:gd name="T6" fmla="*/ 0 w 474"/>
                <a:gd name="T7" fmla="*/ 0 h 124"/>
                <a:gd name="T8" fmla="*/ 0 w 474"/>
                <a:gd name="T9" fmla="*/ 0 h 124"/>
                <a:gd name="T10" fmla="*/ 0 w 474"/>
                <a:gd name="T11" fmla="*/ 0 h 124"/>
                <a:gd name="T12" fmla="*/ 0 w 474"/>
                <a:gd name="T13" fmla="*/ 0 h 124"/>
                <a:gd name="T14" fmla="*/ 0 w 474"/>
                <a:gd name="T15" fmla="*/ 0 h 124"/>
                <a:gd name="T16" fmla="*/ 0 w 474"/>
                <a:gd name="T17" fmla="*/ 0 h 124"/>
                <a:gd name="T18" fmla="*/ 0 w 474"/>
                <a:gd name="T19" fmla="*/ 0 h 124"/>
                <a:gd name="T20" fmla="*/ 0 w 474"/>
                <a:gd name="T21" fmla="*/ 0 h 124"/>
                <a:gd name="T22" fmla="*/ 0 w 474"/>
                <a:gd name="T23" fmla="*/ 0 h 124"/>
                <a:gd name="T24" fmla="*/ 0 w 474"/>
                <a:gd name="T25" fmla="*/ 0 h 124"/>
                <a:gd name="T26" fmla="*/ 0 w 474"/>
                <a:gd name="T27" fmla="*/ 0 h 124"/>
                <a:gd name="T28" fmla="*/ 0 w 474"/>
                <a:gd name="T29" fmla="*/ 0 h 124"/>
                <a:gd name="T30" fmla="*/ 0 w 474"/>
                <a:gd name="T31" fmla="*/ 0 h 124"/>
                <a:gd name="T32" fmla="*/ 0 w 474"/>
                <a:gd name="T33" fmla="*/ 0 h 124"/>
                <a:gd name="T34" fmla="*/ 0 w 474"/>
                <a:gd name="T35" fmla="*/ 0 h 124"/>
                <a:gd name="T36" fmla="*/ 0 w 474"/>
                <a:gd name="T37" fmla="*/ 0 h 124"/>
                <a:gd name="T38" fmla="*/ 0 w 474"/>
                <a:gd name="T39" fmla="*/ 0 h 124"/>
                <a:gd name="T40" fmla="*/ 0 w 474"/>
                <a:gd name="T41" fmla="*/ 0 h 124"/>
                <a:gd name="T42" fmla="*/ 0 w 474"/>
                <a:gd name="T43" fmla="*/ 0 h 124"/>
                <a:gd name="T44" fmla="*/ 0 w 474"/>
                <a:gd name="T45" fmla="*/ 0 h 124"/>
                <a:gd name="T46" fmla="*/ 0 w 474"/>
                <a:gd name="T47" fmla="*/ 0 h 124"/>
                <a:gd name="T48" fmla="*/ 0 w 474"/>
                <a:gd name="T49" fmla="*/ 0 h 124"/>
                <a:gd name="T50" fmla="*/ 0 w 474"/>
                <a:gd name="T51" fmla="*/ 0 h 124"/>
                <a:gd name="T52" fmla="*/ 0 w 474"/>
                <a:gd name="T53" fmla="*/ 0 h 124"/>
                <a:gd name="T54" fmla="*/ 0 w 474"/>
                <a:gd name="T55" fmla="*/ 0 h 124"/>
                <a:gd name="T56" fmla="*/ 0 w 474"/>
                <a:gd name="T57" fmla="*/ 0 h 124"/>
                <a:gd name="T58" fmla="*/ 0 w 474"/>
                <a:gd name="T59" fmla="*/ 0 h 124"/>
                <a:gd name="T60" fmla="*/ 0 w 474"/>
                <a:gd name="T61" fmla="*/ 0 h 12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74" h="124">
                  <a:moveTo>
                    <a:pt x="0" y="123"/>
                  </a:moveTo>
                  <a:lnTo>
                    <a:pt x="40" y="124"/>
                  </a:lnTo>
                  <a:lnTo>
                    <a:pt x="86" y="118"/>
                  </a:lnTo>
                  <a:lnTo>
                    <a:pt x="160" y="97"/>
                  </a:lnTo>
                  <a:lnTo>
                    <a:pt x="274" y="59"/>
                  </a:lnTo>
                  <a:lnTo>
                    <a:pt x="351" y="33"/>
                  </a:lnTo>
                  <a:lnTo>
                    <a:pt x="474" y="11"/>
                  </a:lnTo>
                  <a:lnTo>
                    <a:pt x="373" y="0"/>
                  </a:lnTo>
                  <a:lnTo>
                    <a:pt x="293" y="15"/>
                  </a:lnTo>
                  <a:lnTo>
                    <a:pt x="207" y="41"/>
                  </a:lnTo>
                  <a:lnTo>
                    <a:pt x="134" y="53"/>
                  </a:lnTo>
                  <a:lnTo>
                    <a:pt x="69" y="51"/>
                  </a:lnTo>
                  <a:lnTo>
                    <a:pt x="69" y="65"/>
                  </a:lnTo>
                  <a:lnTo>
                    <a:pt x="137" y="62"/>
                  </a:lnTo>
                  <a:lnTo>
                    <a:pt x="207" y="51"/>
                  </a:lnTo>
                  <a:lnTo>
                    <a:pt x="281" y="28"/>
                  </a:lnTo>
                  <a:lnTo>
                    <a:pt x="341" y="15"/>
                  </a:lnTo>
                  <a:lnTo>
                    <a:pt x="262" y="43"/>
                  </a:lnTo>
                  <a:lnTo>
                    <a:pt x="187" y="65"/>
                  </a:lnTo>
                  <a:lnTo>
                    <a:pt x="124" y="74"/>
                  </a:lnTo>
                  <a:lnTo>
                    <a:pt x="43" y="82"/>
                  </a:lnTo>
                  <a:lnTo>
                    <a:pt x="30" y="94"/>
                  </a:lnTo>
                  <a:lnTo>
                    <a:pt x="86" y="90"/>
                  </a:lnTo>
                  <a:lnTo>
                    <a:pt x="167" y="79"/>
                  </a:lnTo>
                  <a:lnTo>
                    <a:pt x="252" y="53"/>
                  </a:lnTo>
                  <a:lnTo>
                    <a:pt x="346" y="18"/>
                  </a:lnTo>
                  <a:lnTo>
                    <a:pt x="281" y="51"/>
                  </a:lnTo>
                  <a:lnTo>
                    <a:pt x="141" y="97"/>
                  </a:lnTo>
                  <a:lnTo>
                    <a:pt x="67" y="111"/>
                  </a:lnTo>
                  <a:lnTo>
                    <a:pt x="4" y="106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35" name="Freeform 45"/>
            <p:cNvSpPr>
              <a:spLocks/>
            </p:cNvSpPr>
            <p:nvPr/>
          </p:nvSpPr>
          <p:spPr bwMode="auto">
            <a:xfrm>
              <a:off x="2984" y="2548"/>
              <a:ext cx="127" cy="91"/>
            </a:xfrm>
            <a:custGeom>
              <a:avLst/>
              <a:gdLst>
                <a:gd name="T0" fmla="*/ 0 w 379"/>
                <a:gd name="T1" fmla="*/ 0 h 274"/>
                <a:gd name="T2" fmla="*/ 0 w 379"/>
                <a:gd name="T3" fmla="*/ 0 h 274"/>
                <a:gd name="T4" fmla="*/ 0 w 379"/>
                <a:gd name="T5" fmla="*/ 0 h 274"/>
                <a:gd name="T6" fmla="*/ 0 w 379"/>
                <a:gd name="T7" fmla="*/ 0 h 274"/>
                <a:gd name="T8" fmla="*/ 0 w 379"/>
                <a:gd name="T9" fmla="*/ 0 h 274"/>
                <a:gd name="T10" fmla="*/ 0 w 379"/>
                <a:gd name="T11" fmla="*/ 0 h 274"/>
                <a:gd name="T12" fmla="*/ 0 w 379"/>
                <a:gd name="T13" fmla="*/ 0 h 274"/>
                <a:gd name="T14" fmla="*/ 0 w 379"/>
                <a:gd name="T15" fmla="*/ 0 h 274"/>
                <a:gd name="T16" fmla="*/ 0 w 379"/>
                <a:gd name="T17" fmla="*/ 0 h 274"/>
                <a:gd name="T18" fmla="*/ 0 w 379"/>
                <a:gd name="T19" fmla="*/ 0 h 274"/>
                <a:gd name="T20" fmla="*/ 0 w 379"/>
                <a:gd name="T21" fmla="*/ 0 h 274"/>
                <a:gd name="T22" fmla="*/ 0 w 379"/>
                <a:gd name="T23" fmla="*/ 0 h 274"/>
                <a:gd name="T24" fmla="*/ 0 w 379"/>
                <a:gd name="T25" fmla="*/ 0 h 274"/>
                <a:gd name="T26" fmla="*/ 0 w 379"/>
                <a:gd name="T27" fmla="*/ 0 h 274"/>
                <a:gd name="T28" fmla="*/ 0 w 379"/>
                <a:gd name="T29" fmla="*/ 0 h 274"/>
                <a:gd name="T30" fmla="*/ 0 w 379"/>
                <a:gd name="T31" fmla="*/ 0 h 274"/>
                <a:gd name="T32" fmla="*/ 0 w 379"/>
                <a:gd name="T33" fmla="*/ 0 h 274"/>
                <a:gd name="T34" fmla="*/ 0 w 379"/>
                <a:gd name="T35" fmla="*/ 0 h 274"/>
                <a:gd name="T36" fmla="*/ 0 w 379"/>
                <a:gd name="T37" fmla="*/ 0 h 274"/>
                <a:gd name="T38" fmla="*/ 0 w 379"/>
                <a:gd name="T39" fmla="*/ 0 h 274"/>
                <a:gd name="T40" fmla="*/ 0 w 379"/>
                <a:gd name="T41" fmla="*/ 0 h 274"/>
                <a:gd name="T42" fmla="*/ 0 w 379"/>
                <a:gd name="T43" fmla="*/ 0 h 274"/>
                <a:gd name="T44" fmla="*/ 0 w 379"/>
                <a:gd name="T45" fmla="*/ 0 h 274"/>
                <a:gd name="T46" fmla="*/ 0 w 379"/>
                <a:gd name="T47" fmla="*/ 0 h 274"/>
                <a:gd name="T48" fmla="*/ 0 w 379"/>
                <a:gd name="T49" fmla="*/ 0 h 274"/>
                <a:gd name="T50" fmla="*/ 0 w 379"/>
                <a:gd name="T51" fmla="*/ 0 h 274"/>
                <a:gd name="T52" fmla="*/ 0 w 379"/>
                <a:gd name="T53" fmla="*/ 0 h 274"/>
                <a:gd name="T54" fmla="*/ 0 w 379"/>
                <a:gd name="T55" fmla="*/ 0 h 274"/>
                <a:gd name="T56" fmla="*/ 0 w 379"/>
                <a:gd name="T57" fmla="*/ 0 h 274"/>
                <a:gd name="T58" fmla="*/ 0 w 379"/>
                <a:gd name="T59" fmla="*/ 0 h 274"/>
                <a:gd name="T60" fmla="*/ 0 w 379"/>
                <a:gd name="T61" fmla="*/ 0 h 274"/>
                <a:gd name="T62" fmla="*/ 0 w 379"/>
                <a:gd name="T63" fmla="*/ 0 h 274"/>
                <a:gd name="T64" fmla="*/ 0 w 379"/>
                <a:gd name="T65" fmla="*/ 0 h 274"/>
                <a:gd name="T66" fmla="*/ 0 w 379"/>
                <a:gd name="T67" fmla="*/ 0 h 274"/>
                <a:gd name="T68" fmla="*/ 0 w 379"/>
                <a:gd name="T69" fmla="*/ 0 h 274"/>
                <a:gd name="T70" fmla="*/ 0 w 379"/>
                <a:gd name="T71" fmla="*/ 0 h 274"/>
                <a:gd name="T72" fmla="*/ 0 w 379"/>
                <a:gd name="T73" fmla="*/ 0 h 274"/>
                <a:gd name="T74" fmla="*/ 0 w 379"/>
                <a:gd name="T75" fmla="*/ 0 h 27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79" h="274">
                  <a:moveTo>
                    <a:pt x="197" y="0"/>
                  </a:moveTo>
                  <a:lnTo>
                    <a:pt x="278" y="10"/>
                  </a:lnTo>
                  <a:lnTo>
                    <a:pt x="252" y="32"/>
                  </a:lnTo>
                  <a:lnTo>
                    <a:pt x="318" y="26"/>
                  </a:lnTo>
                  <a:lnTo>
                    <a:pt x="359" y="48"/>
                  </a:lnTo>
                  <a:lnTo>
                    <a:pt x="311" y="69"/>
                  </a:lnTo>
                  <a:lnTo>
                    <a:pt x="379" y="63"/>
                  </a:lnTo>
                  <a:lnTo>
                    <a:pt x="377" y="94"/>
                  </a:lnTo>
                  <a:lnTo>
                    <a:pt x="353" y="119"/>
                  </a:lnTo>
                  <a:lnTo>
                    <a:pt x="322" y="125"/>
                  </a:lnTo>
                  <a:lnTo>
                    <a:pt x="337" y="145"/>
                  </a:lnTo>
                  <a:lnTo>
                    <a:pt x="301" y="154"/>
                  </a:lnTo>
                  <a:lnTo>
                    <a:pt x="311" y="167"/>
                  </a:lnTo>
                  <a:lnTo>
                    <a:pt x="265" y="195"/>
                  </a:lnTo>
                  <a:lnTo>
                    <a:pt x="206" y="229"/>
                  </a:lnTo>
                  <a:lnTo>
                    <a:pt x="187" y="223"/>
                  </a:lnTo>
                  <a:lnTo>
                    <a:pt x="183" y="239"/>
                  </a:lnTo>
                  <a:lnTo>
                    <a:pt x="131" y="258"/>
                  </a:lnTo>
                  <a:lnTo>
                    <a:pt x="0" y="274"/>
                  </a:lnTo>
                  <a:lnTo>
                    <a:pt x="121" y="246"/>
                  </a:lnTo>
                  <a:lnTo>
                    <a:pt x="141" y="229"/>
                  </a:lnTo>
                  <a:lnTo>
                    <a:pt x="168" y="233"/>
                  </a:lnTo>
                  <a:lnTo>
                    <a:pt x="173" y="209"/>
                  </a:lnTo>
                  <a:lnTo>
                    <a:pt x="227" y="185"/>
                  </a:lnTo>
                  <a:lnTo>
                    <a:pt x="255" y="180"/>
                  </a:lnTo>
                  <a:lnTo>
                    <a:pt x="255" y="160"/>
                  </a:lnTo>
                  <a:lnTo>
                    <a:pt x="281" y="160"/>
                  </a:lnTo>
                  <a:lnTo>
                    <a:pt x="272" y="145"/>
                  </a:lnTo>
                  <a:lnTo>
                    <a:pt x="299" y="131"/>
                  </a:lnTo>
                  <a:lnTo>
                    <a:pt x="281" y="124"/>
                  </a:lnTo>
                  <a:lnTo>
                    <a:pt x="309" y="100"/>
                  </a:lnTo>
                  <a:lnTo>
                    <a:pt x="272" y="88"/>
                  </a:lnTo>
                  <a:lnTo>
                    <a:pt x="295" y="73"/>
                  </a:lnTo>
                  <a:lnTo>
                    <a:pt x="262" y="65"/>
                  </a:lnTo>
                  <a:lnTo>
                    <a:pt x="272" y="48"/>
                  </a:lnTo>
                  <a:lnTo>
                    <a:pt x="243" y="44"/>
                  </a:lnTo>
                  <a:lnTo>
                    <a:pt x="243" y="18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36" name="Freeform 46"/>
            <p:cNvSpPr>
              <a:spLocks/>
            </p:cNvSpPr>
            <p:nvPr/>
          </p:nvSpPr>
          <p:spPr bwMode="auto">
            <a:xfrm>
              <a:off x="2729" y="2618"/>
              <a:ext cx="247" cy="84"/>
            </a:xfrm>
            <a:custGeom>
              <a:avLst/>
              <a:gdLst>
                <a:gd name="T0" fmla="*/ 0 w 741"/>
                <a:gd name="T1" fmla="*/ 0 h 254"/>
                <a:gd name="T2" fmla="*/ 0 w 741"/>
                <a:gd name="T3" fmla="*/ 0 h 254"/>
                <a:gd name="T4" fmla="*/ 0 w 741"/>
                <a:gd name="T5" fmla="*/ 0 h 254"/>
                <a:gd name="T6" fmla="*/ 0 w 741"/>
                <a:gd name="T7" fmla="*/ 0 h 254"/>
                <a:gd name="T8" fmla="*/ 0 w 741"/>
                <a:gd name="T9" fmla="*/ 0 h 254"/>
                <a:gd name="T10" fmla="*/ 0 w 741"/>
                <a:gd name="T11" fmla="*/ 0 h 254"/>
                <a:gd name="T12" fmla="*/ 0 w 741"/>
                <a:gd name="T13" fmla="*/ 0 h 254"/>
                <a:gd name="T14" fmla="*/ 0 w 741"/>
                <a:gd name="T15" fmla="*/ 0 h 254"/>
                <a:gd name="T16" fmla="*/ 0 w 741"/>
                <a:gd name="T17" fmla="*/ 0 h 254"/>
                <a:gd name="T18" fmla="*/ 0 w 741"/>
                <a:gd name="T19" fmla="*/ 0 h 254"/>
                <a:gd name="T20" fmla="*/ 0 w 741"/>
                <a:gd name="T21" fmla="*/ 0 h 254"/>
                <a:gd name="T22" fmla="*/ 0 w 741"/>
                <a:gd name="T23" fmla="*/ 0 h 254"/>
                <a:gd name="T24" fmla="*/ 0 w 741"/>
                <a:gd name="T25" fmla="*/ 0 h 254"/>
                <a:gd name="T26" fmla="*/ 0 w 741"/>
                <a:gd name="T27" fmla="*/ 0 h 254"/>
                <a:gd name="T28" fmla="*/ 0 w 741"/>
                <a:gd name="T29" fmla="*/ 0 h 254"/>
                <a:gd name="T30" fmla="*/ 0 w 741"/>
                <a:gd name="T31" fmla="*/ 0 h 254"/>
                <a:gd name="T32" fmla="*/ 0 w 741"/>
                <a:gd name="T33" fmla="*/ 0 h 254"/>
                <a:gd name="T34" fmla="*/ 0 w 741"/>
                <a:gd name="T35" fmla="*/ 0 h 254"/>
                <a:gd name="T36" fmla="*/ 0 w 741"/>
                <a:gd name="T37" fmla="*/ 0 h 254"/>
                <a:gd name="T38" fmla="*/ 0 w 741"/>
                <a:gd name="T39" fmla="*/ 0 h 254"/>
                <a:gd name="T40" fmla="*/ 0 w 741"/>
                <a:gd name="T41" fmla="*/ 0 h 254"/>
                <a:gd name="T42" fmla="*/ 0 w 741"/>
                <a:gd name="T43" fmla="*/ 0 h 254"/>
                <a:gd name="T44" fmla="*/ 0 w 741"/>
                <a:gd name="T45" fmla="*/ 0 h 254"/>
                <a:gd name="T46" fmla="*/ 0 w 741"/>
                <a:gd name="T47" fmla="*/ 0 h 254"/>
                <a:gd name="T48" fmla="*/ 0 w 741"/>
                <a:gd name="T49" fmla="*/ 0 h 254"/>
                <a:gd name="T50" fmla="*/ 0 w 741"/>
                <a:gd name="T51" fmla="*/ 0 h 254"/>
                <a:gd name="T52" fmla="*/ 0 w 741"/>
                <a:gd name="T53" fmla="*/ 0 h 254"/>
                <a:gd name="T54" fmla="*/ 0 w 741"/>
                <a:gd name="T55" fmla="*/ 0 h 254"/>
                <a:gd name="T56" fmla="*/ 0 w 741"/>
                <a:gd name="T57" fmla="*/ 0 h 254"/>
                <a:gd name="T58" fmla="*/ 0 w 741"/>
                <a:gd name="T59" fmla="*/ 0 h 254"/>
                <a:gd name="T60" fmla="*/ 0 w 741"/>
                <a:gd name="T61" fmla="*/ 0 h 254"/>
                <a:gd name="T62" fmla="*/ 0 w 741"/>
                <a:gd name="T63" fmla="*/ 0 h 254"/>
                <a:gd name="T64" fmla="*/ 0 w 741"/>
                <a:gd name="T65" fmla="*/ 0 h 254"/>
                <a:gd name="T66" fmla="*/ 0 w 741"/>
                <a:gd name="T67" fmla="*/ 0 h 254"/>
                <a:gd name="T68" fmla="*/ 0 w 741"/>
                <a:gd name="T69" fmla="*/ 0 h 254"/>
                <a:gd name="T70" fmla="*/ 0 w 741"/>
                <a:gd name="T71" fmla="*/ 0 h 254"/>
                <a:gd name="T72" fmla="*/ 0 w 741"/>
                <a:gd name="T73" fmla="*/ 0 h 254"/>
                <a:gd name="T74" fmla="*/ 0 w 741"/>
                <a:gd name="T75" fmla="*/ 0 h 254"/>
                <a:gd name="T76" fmla="*/ 0 w 741"/>
                <a:gd name="T77" fmla="*/ 0 h 254"/>
                <a:gd name="T78" fmla="*/ 0 w 741"/>
                <a:gd name="T79" fmla="*/ 0 h 254"/>
                <a:gd name="T80" fmla="*/ 0 w 741"/>
                <a:gd name="T81" fmla="*/ 0 h 254"/>
                <a:gd name="T82" fmla="*/ 0 w 741"/>
                <a:gd name="T83" fmla="*/ 0 h 254"/>
                <a:gd name="T84" fmla="*/ 0 w 741"/>
                <a:gd name="T85" fmla="*/ 0 h 254"/>
                <a:gd name="T86" fmla="*/ 0 w 741"/>
                <a:gd name="T87" fmla="*/ 0 h 254"/>
                <a:gd name="T88" fmla="*/ 0 w 741"/>
                <a:gd name="T89" fmla="*/ 0 h 254"/>
                <a:gd name="T90" fmla="*/ 0 w 741"/>
                <a:gd name="T91" fmla="*/ 0 h 254"/>
                <a:gd name="T92" fmla="*/ 0 w 741"/>
                <a:gd name="T93" fmla="*/ 0 h 254"/>
                <a:gd name="T94" fmla="*/ 0 w 741"/>
                <a:gd name="T95" fmla="*/ 0 h 254"/>
                <a:gd name="T96" fmla="*/ 0 w 741"/>
                <a:gd name="T97" fmla="*/ 0 h 254"/>
                <a:gd name="T98" fmla="*/ 0 w 741"/>
                <a:gd name="T99" fmla="*/ 0 h 2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41" h="254">
                  <a:moveTo>
                    <a:pt x="511" y="0"/>
                  </a:moveTo>
                  <a:lnTo>
                    <a:pt x="600" y="33"/>
                  </a:lnTo>
                  <a:lnTo>
                    <a:pt x="741" y="66"/>
                  </a:lnTo>
                  <a:lnTo>
                    <a:pt x="706" y="69"/>
                  </a:lnTo>
                  <a:lnTo>
                    <a:pt x="666" y="101"/>
                  </a:lnTo>
                  <a:lnTo>
                    <a:pt x="612" y="125"/>
                  </a:lnTo>
                  <a:lnTo>
                    <a:pt x="552" y="147"/>
                  </a:lnTo>
                  <a:lnTo>
                    <a:pt x="461" y="177"/>
                  </a:lnTo>
                  <a:lnTo>
                    <a:pt x="333" y="213"/>
                  </a:lnTo>
                  <a:lnTo>
                    <a:pt x="209" y="231"/>
                  </a:lnTo>
                  <a:lnTo>
                    <a:pt x="69" y="250"/>
                  </a:lnTo>
                  <a:lnTo>
                    <a:pt x="0" y="254"/>
                  </a:lnTo>
                  <a:lnTo>
                    <a:pt x="35" y="197"/>
                  </a:lnTo>
                  <a:lnTo>
                    <a:pt x="54" y="217"/>
                  </a:lnTo>
                  <a:lnTo>
                    <a:pt x="71" y="194"/>
                  </a:lnTo>
                  <a:lnTo>
                    <a:pt x="94" y="213"/>
                  </a:lnTo>
                  <a:lnTo>
                    <a:pt x="104" y="197"/>
                  </a:lnTo>
                  <a:lnTo>
                    <a:pt x="134" y="210"/>
                  </a:lnTo>
                  <a:lnTo>
                    <a:pt x="148" y="190"/>
                  </a:lnTo>
                  <a:lnTo>
                    <a:pt x="180" y="200"/>
                  </a:lnTo>
                  <a:lnTo>
                    <a:pt x="199" y="188"/>
                  </a:lnTo>
                  <a:lnTo>
                    <a:pt x="244" y="197"/>
                  </a:lnTo>
                  <a:lnTo>
                    <a:pt x="251" y="186"/>
                  </a:lnTo>
                  <a:lnTo>
                    <a:pt x="297" y="188"/>
                  </a:lnTo>
                  <a:lnTo>
                    <a:pt x="287" y="173"/>
                  </a:lnTo>
                  <a:lnTo>
                    <a:pt x="335" y="173"/>
                  </a:lnTo>
                  <a:lnTo>
                    <a:pt x="335" y="159"/>
                  </a:lnTo>
                  <a:lnTo>
                    <a:pt x="384" y="156"/>
                  </a:lnTo>
                  <a:lnTo>
                    <a:pt x="381" y="145"/>
                  </a:lnTo>
                  <a:lnTo>
                    <a:pt x="414" y="138"/>
                  </a:lnTo>
                  <a:lnTo>
                    <a:pt x="411" y="125"/>
                  </a:lnTo>
                  <a:lnTo>
                    <a:pt x="437" y="107"/>
                  </a:lnTo>
                  <a:lnTo>
                    <a:pt x="431" y="135"/>
                  </a:lnTo>
                  <a:lnTo>
                    <a:pt x="418" y="147"/>
                  </a:lnTo>
                  <a:lnTo>
                    <a:pt x="427" y="163"/>
                  </a:lnTo>
                  <a:lnTo>
                    <a:pt x="391" y="169"/>
                  </a:lnTo>
                  <a:lnTo>
                    <a:pt x="411" y="179"/>
                  </a:lnTo>
                  <a:lnTo>
                    <a:pt x="473" y="163"/>
                  </a:lnTo>
                  <a:lnTo>
                    <a:pt x="547" y="135"/>
                  </a:lnTo>
                  <a:lnTo>
                    <a:pt x="528" y="128"/>
                  </a:lnTo>
                  <a:lnTo>
                    <a:pt x="573" y="120"/>
                  </a:lnTo>
                  <a:lnTo>
                    <a:pt x="532" y="104"/>
                  </a:lnTo>
                  <a:lnTo>
                    <a:pt x="607" y="107"/>
                  </a:lnTo>
                  <a:lnTo>
                    <a:pt x="525" y="75"/>
                  </a:lnTo>
                  <a:lnTo>
                    <a:pt x="642" y="81"/>
                  </a:lnTo>
                  <a:lnTo>
                    <a:pt x="525" y="53"/>
                  </a:lnTo>
                  <a:lnTo>
                    <a:pt x="653" y="63"/>
                  </a:lnTo>
                  <a:lnTo>
                    <a:pt x="516" y="24"/>
                  </a:lnTo>
                  <a:lnTo>
                    <a:pt x="561" y="24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37" name="Freeform 47"/>
            <p:cNvSpPr>
              <a:spLocks/>
            </p:cNvSpPr>
            <p:nvPr/>
          </p:nvSpPr>
          <p:spPr bwMode="auto">
            <a:xfrm>
              <a:off x="2867" y="2607"/>
              <a:ext cx="25" cy="39"/>
            </a:xfrm>
            <a:custGeom>
              <a:avLst/>
              <a:gdLst>
                <a:gd name="T0" fmla="*/ 0 w 75"/>
                <a:gd name="T1" fmla="*/ 0 h 118"/>
                <a:gd name="T2" fmla="*/ 0 w 75"/>
                <a:gd name="T3" fmla="*/ 0 h 118"/>
                <a:gd name="T4" fmla="*/ 0 w 75"/>
                <a:gd name="T5" fmla="*/ 0 h 118"/>
                <a:gd name="T6" fmla="*/ 0 w 75"/>
                <a:gd name="T7" fmla="*/ 0 h 118"/>
                <a:gd name="T8" fmla="*/ 0 w 75"/>
                <a:gd name="T9" fmla="*/ 0 h 118"/>
                <a:gd name="T10" fmla="*/ 0 w 75"/>
                <a:gd name="T11" fmla="*/ 0 h 118"/>
                <a:gd name="T12" fmla="*/ 0 w 75"/>
                <a:gd name="T13" fmla="*/ 0 h 118"/>
                <a:gd name="T14" fmla="*/ 0 w 75"/>
                <a:gd name="T15" fmla="*/ 0 h 118"/>
                <a:gd name="T16" fmla="*/ 0 w 75"/>
                <a:gd name="T17" fmla="*/ 0 h 118"/>
                <a:gd name="T18" fmla="*/ 0 w 75"/>
                <a:gd name="T19" fmla="*/ 0 h 118"/>
                <a:gd name="T20" fmla="*/ 0 w 75"/>
                <a:gd name="T21" fmla="*/ 0 h 118"/>
                <a:gd name="T22" fmla="*/ 0 w 75"/>
                <a:gd name="T23" fmla="*/ 0 h 118"/>
                <a:gd name="T24" fmla="*/ 0 w 75"/>
                <a:gd name="T25" fmla="*/ 0 h 118"/>
                <a:gd name="T26" fmla="*/ 0 w 75"/>
                <a:gd name="T27" fmla="*/ 0 h 1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5" h="118">
                  <a:moveTo>
                    <a:pt x="39" y="118"/>
                  </a:moveTo>
                  <a:lnTo>
                    <a:pt x="47" y="86"/>
                  </a:lnTo>
                  <a:lnTo>
                    <a:pt x="42" y="53"/>
                  </a:lnTo>
                  <a:lnTo>
                    <a:pt x="13" y="10"/>
                  </a:lnTo>
                  <a:lnTo>
                    <a:pt x="0" y="0"/>
                  </a:lnTo>
                  <a:lnTo>
                    <a:pt x="63" y="22"/>
                  </a:lnTo>
                  <a:lnTo>
                    <a:pt x="47" y="29"/>
                  </a:lnTo>
                  <a:lnTo>
                    <a:pt x="69" y="48"/>
                  </a:lnTo>
                  <a:lnTo>
                    <a:pt x="52" y="60"/>
                  </a:lnTo>
                  <a:lnTo>
                    <a:pt x="75" y="78"/>
                  </a:lnTo>
                  <a:lnTo>
                    <a:pt x="59" y="88"/>
                  </a:lnTo>
                  <a:lnTo>
                    <a:pt x="63" y="102"/>
                  </a:lnTo>
                  <a:lnTo>
                    <a:pt x="49" y="108"/>
                  </a:lnTo>
                  <a:lnTo>
                    <a:pt x="39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38" name="Freeform 48"/>
            <p:cNvSpPr>
              <a:spLocks/>
            </p:cNvSpPr>
            <p:nvPr/>
          </p:nvSpPr>
          <p:spPr bwMode="auto">
            <a:xfrm>
              <a:off x="2554" y="2631"/>
              <a:ext cx="159" cy="96"/>
            </a:xfrm>
            <a:custGeom>
              <a:avLst/>
              <a:gdLst>
                <a:gd name="T0" fmla="*/ 0 w 476"/>
                <a:gd name="T1" fmla="*/ 0 h 288"/>
                <a:gd name="T2" fmla="*/ 0 w 476"/>
                <a:gd name="T3" fmla="*/ 0 h 288"/>
                <a:gd name="T4" fmla="*/ 0 w 476"/>
                <a:gd name="T5" fmla="*/ 0 h 288"/>
                <a:gd name="T6" fmla="*/ 0 w 476"/>
                <a:gd name="T7" fmla="*/ 0 h 288"/>
                <a:gd name="T8" fmla="*/ 0 w 476"/>
                <a:gd name="T9" fmla="*/ 0 h 288"/>
                <a:gd name="T10" fmla="*/ 0 w 476"/>
                <a:gd name="T11" fmla="*/ 0 h 288"/>
                <a:gd name="T12" fmla="*/ 0 w 476"/>
                <a:gd name="T13" fmla="*/ 0 h 288"/>
                <a:gd name="T14" fmla="*/ 0 w 476"/>
                <a:gd name="T15" fmla="*/ 0 h 288"/>
                <a:gd name="T16" fmla="*/ 0 w 476"/>
                <a:gd name="T17" fmla="*/ 0 h 288"/>
                <a:gd name="T18" fmla="*/ 0 w 476"/>
                <a:gd name="T19" fmla="*/ 0 h 288"/>
                <a:gd name="T20" fmla="*/ 0 w 476"/>
                <a:gd name="T21" fmla="*/ 0 h 288"/>
                <a:gd name="T22" fmla="*/ 0 w 476"/>
                <a:gd name="T23" fmla="*/ 0 h 288"/>
                <a:gd name="T24" fmla="*/ 0 w 476"/>
                <a:gd name="T25" fmla="*/ 0 h 288"/>
                <a:gd name="T26" fmla="*/ 0 w 476"/>
                <a:gd name="T27" fmla="*/ 0 h 288"/>
                <a:gd name="T28" fmla="*/ 0 w 476"/>
                <a:gd name="T29" fmla="*/ 0 h 288"/>
                <a:gd name="T30" fmla="*/ 0 w 476"/>
                <a:gd name="T31" fmla="*/ 0 h 288"/>
                <a:gd name="T32" fmla="*/ 0 w 476"/>
                <a:gd name="T33" fmla="*/ 0 h 288"/>
                <a:gd name="T34" fmla="*/ 0 w 476"/>
                <a:gd name="T35" fmla="*/ 0 h 288"/>
                <a:gd name="T36" fmla="*/ 0 w 476"/>
                <a:gd name="T37" fmla="*/ 0 h 288"/>
                <a:gd name="T38" fmla="*/ 0 w 476"/>
                <a:gd name="T39" fmla="*/ 0 h 288"/>
                <a:gd name="T40" fmla="*/ 0 w 476"/>
                <a:gd name="T41" fmla="*/ 0 h 288"/>
                <a:gd name="T42" fmla="*/ 0 w 476"/>
                <a:gd name="T43" fmla="*/ 0 h 288"/>
                <a:gd name="T44" fmla="*/ 0 w 476"/>
                <a:gd name="T45" fmla="*/ 0 h 288"/>
                <a:gd name="T46" fmla="*/ 0 w 476"/>
                <a:gd name="T47" fmla="*/ 0 h 288"/>
                <a:gd name="T48" fmla="*/ 0 w 476"/>
                <a:gd name="T49" fmla="*/ 0 h 288"/>
                <a:gd name="T50" fmla="*/ 0 w 476"/>
                <a:gd name="T51" fmla="*/ 0 h 288"/>
                <a:gd name="T52" fmla="*/ 0 w 476"/>
                <a:gd name="T53" fmla="*/ 0 h 288"/>
                <a:gd name="T54" fmla="*/ 0 w 476"/>
                <a:gd name="T55" fmla="*/ 0 h 288"/>
                <a:gd name="T56" fmla="*/ 0 w 476"/>
                <a:gd name="T57" fmla="*/ 0 h 288"/>
                <a:gd name="T58" fmla="*/ 0 w 476"/>
                <a:gd name="T59" fmla="*/ 0 h 288"/>
                <a:gd name="T60" fmla="*/ 0 w 476"/>
                <a:gd name="T61" fmla="*/ 0 h 288"/>
                <a:gd name="T62" fmla="*/ 0 w 476"/>
                <a:gd name="T63" fmla="*/ 0 h 288"/>
                <a:gd name="T64" fmla="*/ 0 w 476"/>
                <a:gd name="T65" fmla="*/ 0 h 288"/>
                <a:gd name="T66" fmla="*/ 0 w 476"/>
                <a:gd name="T67" fmla="*/ 0 h 288"/>
                <a:gd name="T68" fmla="*/ 0 w 476"/>
                <a:gd name="T69" fmla="*/ 0 h 288"/>
                <a:gd name="T70" fmla="*/ 0 w 476"/>
                <a:gd name="T71" fmla="*/ 0 h 288"/>
                <a:gd name="T72" fmla="*/ 0 w 476"/>
                <a:gd name="T73" fmla="*/ 0 h 288"/>
                <a:gd name="T74" fmla="*/ 0 w 476"/>
                <a:gd name="T75" fmla="*/ 0 h 288"/>
                <a:gd name="T76" fmla="*/ 0 w 476"/>
                <a:gd name="T77" fmla="*/ 0 h 288"/>
                <a:gd name="T78" fmla="*/ 0 w 476"/>
                <a:gd name="T79" fmla="*/ 0 h 288"/>
                <a:gd name="T80" fmla="*/ 0 w 476"/>
                <a:gd name="T81" fmla="*/ 0 h 288"/>
                <a:gd name="T82" fmla="*/ 0 w 476"/>
                <a:gd name="T83" fmla="*/ 0 h 288"/>
                <a:gd name="T84" fmla="*/ 0 w 476"/>
                <a:gd name="T85" fmla="*/ 0 h 288"/>
                <a:gd name="T86" fmla="*/ 0 w 476"/>
                <a:gd name="T87" fmla="*/ 0 h 288"/>
                <a:gd name="T88" fmla="*/ 0 w 476"/>
                <a:gd name="T89" fmla="*/ 0 h 288"/>
                <a:gd name="T90" fmla="*/ 0 w 476"/>
                <a:gd name="T91" fmla="*/ 0 h 288"/>
                <a:gd name="T92" fmla="*/ 0 w 476"/>
                <a:gd name="T93" fmla="*/ 0 h 288"/>
                <a:gd name="T94" fmla="*/ 0 w 476"/>
                <a:gd name="T95" fmla="*/ 0 h 2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76" h="288">
                  <a:moveTo>
                    <a:pt x="454" y="272"/>
                  </a:moveTo>
                  <a:lnTo>
                    <a:pt x="408" y="142"/>
                  </a:lnTo>
                  <a:lnTo>
                    <a:pt x="388" y="162"/>
                  </a:lnTo>
                  <a:lnTo>
                    <a:pt x="375" y="138"/>
                  </a:lnTo>
                  <a:lnTo>
                    <a:pt x="359" y="153"/>
                  </a:lnTo>
                  <a:lnTo>
                    <a:pt x="348" y="136"/>
                  </a:lnTo>
                  <a:lnTo>
                    <a:pt x="332" y="148"/>
                  </a:lnTo>
                  <a:lnTo>
                    <a:pt x="315" y="129"/>
                  </a:lnTo>
                  <a:lnTo>
                    <a:pt x="305" y="142"/>
                  </a:lnTo>
                  <a:lnTo>
                    <a:pt x="285" y="118"/>
                  </a:lnTo>
                  <a:lnTo>
                    <a:pt x="276" y="136"/>
                  </a:lnTo>
                  <a:lnTo>
                    <a:pt x="259" y="107"/>
                  </a:lnTo>
                  <a:lnTo>
                    <a:pt x="253" y="129"/>
                  </a:lnTo>
                  <a:lnTo>
                    <a:pt x="238" y="97"/>
                  </a:lnTo>
                  <a:lnTo>
                    <a:pt x="226" y="118"/>
                  </a:lnTo>
                  <a:lnTo>
                    <a:pt x="209" y="83"/>
                  </a:lnTo>
                  <a:lnTo>
                    <a:pt x="201" y="106"/>
                  </a:lnTo>
                  <a:lnTo>
                    <a:pt x="185" y="74"/>
                  </a:lnTo>
                  <a:lnTo>
                    <a:pt x="180" y="96"/>
                  </a:lnTo>
                  <a:lnTo>
                    <a:pt x="166" y="64"/>
                  </a:lnTo>
                  <a:lnTo>
                    <a:pt x="155" y="81"/>
                  </a:lnTo>
                  <a:lnTo>
                    <a:pt x="139" y="55"/>
                  </a:lnTo>
                  <a:lnTo>
                    <a:pt x="134" y="74"/>
                  </a:lnTo>
                  <a:lnTo>
                    <a:pt x="120" y="41"/>
                  </a:lnTo>
                  <a:lnTo>
                    <a:pt x="112" y="59"/>
                  </a:lnTo>
                  <a:lnTo>
                    <a:pt x="101" y="33"/>
                  </a:lnTo>
                  <a:lnTo>
                    <a:pt x="95" y="47"/>
                  </a:lnTo>
                  <a:lnTo>
                    <a:pt x="79" y="23"/>
                  </a:lnTo>
                  <a:lnTo>
                    <a:pt x="72" y="33"/>
                  </a:lnTo>
                  <a:lnTo>
                    <a:pt x="0" y="0"/>
                  </a:lnTo>
                  <a:lnTo>
                    <a:pt x="113" y="77"/>
                  </a:lnTo>
                  <a:lnTo>
                    <a:pt x="181" y="123"/>
                  </a:lnTo>
                  <a:lnTo>
                    <a:pt x="187" y="110"/>
                  </a:lnTo>
                  <a:lnTo>
                    <a:pt x="201" y="129"/>
                  </a:lnTo>
                  <a:lnTo>
                    <a:pt x="257" y="155"/>
                  </a:lnTo>
                  <a:lnTo>
                    <a:pt x="262" y="138"/>
                  </a:lnTo>
                  <a:lnTo>
                    <a:pt x="269" y="162"/>
                  </a:lnTo>
                  <a:lnTo>
                    <a:pt x="282" y="149"/>
                  </a:lnTo>
                  <a:lnTo>
                    <a:pt x="294" y="169"/>
                  </a:lnTo>
                  <a:lnTo>
                    <a:pt x="301" y="155"/>
                  </a:lnTo>
                  <a:lnTo>
                    <a:pt x="313" y="177"/>
                  </a:lnTo>
                  <a:lnTo>
                    <a:pt x="365" y="188"/>
                  </a:lnTo>
                  <a:lnTo>
                    <a:pt x="368" y="170"/>
                  </a:lnTo>
                  <a:lnTo>
                    <a:pt x="380" y="191"/>
                  </a:lnTo>
                  <a:lnTo>
                    <a:pt x="412" y="196"/>
                  </a:lnTo>
                  <a:lnTo>
                    <a:pt x="454" y="288"/>
                  </a:lnTo>
                  <a:lnTo>
                    <a:pt x="476" y="272"/>
                  </a:lnTo>
                  <a:lnTo>
                    <a:pt x="454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39" name="Freeform 49"/>
            <p:cNvSpPr>
              <a:spLocks/>
            </p:cNvSpPr>
            <p:nvPr/>
          </p:nvSpPr>
          <p:spPr bwMode="auto">
            <a:xfrm>
              <a:off x="2710" y="2704"/>
              <a:ext cx="24" cy="93"/>
            </a:xfrm>
            <a:custGeom>
              <a:avLst/>
              <a:gdLst>
                <a:gd name="T0" fmla="*/ 0 w 72"/>
                <a:gd name="T1" fmla="*/ 0 h 281"/>
                <a:gd name="T2" fmla="*/ 0 w 72"/>
                <a:gd name="T3" fmla="*/ 0 h 281"/>
                <a:gd name="T4" fmla="*/ 0 w 72"/>
                <a:gd name="T5" fmla="*/ 0 h 281"/>
                <a:gd name="T6" fmla="*/ 0 w 72"/>
                <a:gd name="T7" fmla="*/ 0 h 281"/>
                <a:gd name="T8" fmla="*/ 0 w 72"/>
                <a:gd name="T9" fmla="*/ 0 h 281"/>
                <a:gd name="T10" fmla="*/ 0 w 72"/>
                <a:gd name="T11" fmla="*/ 0 h 281"/>
                <a:gd name="T12" fmla="*/ 0 w 72"/>
                <a:gd name="T13" fmla="*/ 0 h 281"/>
                <a:gd name="T14" fmla="*/ 0 w 72"/>
                <a:gd name="T15" fmla="*/ 0 h 281"/>
                <a:gd name="T16" fmla="*/ 0 w 72"/>
                <a:gd name="T17" fmla="*/ 0 h 281"/>
                <a:gd name="T18" fmla="*/ 0 w 72"/>
                <a:gd name="T19" fmla="*/ 0 h 281"/>
                <a:gd name="T20" fmla="*/ 0 w 72"/>
                <a:gd name="T21" fmla="*/ 0 h 281"/>
                <a:gd name="T22" fmla="*/ 0 w 72"/>
                <a:gd name="T23" fmla="*/ 0 h 281"/>
                <a:gd name="T24" fmla="*/ 0 w 72"/>
                <a:gd name="T25" fmla="*/ 0 h 281"/>
                <a:gd name="T26" fmla="*/ 0 w 72"/>
                <a:gd name="T27" fmla="*/ 0 h 281"/>
                <a:gd name="T28" fmla="*/ 0 w 72"/>
                <a:gd name="T29" fmla="*/ 0 h 281"/>
                <a:gd name="T30" fmla="*/ 0 w 72"/>
                <a:gd name="T31" fmla="*/ 0 h 281"/>
                <a:gd name="T32" fmla="*/ 0 w 72"/>
                <a:gd name="T33" fmla="*/ 0 h 281"/>
                <a:gd name="T34" fmla="*/ 0 w 72"/>
                <a:gd name="T35" fmla="*/ 0 h 281"/>
                <a:gd name="T36" fmla="*/ 0 w 72"/>
                <a:gd name="T37" fmla="*/ 0 h 281"/>
                <a:gd name="T38" fmla="*/ 0 w 72"/>
                <a:gd name="T39" fmla="*/ 0 h 281"/>
                <a:gd name="T40" fmla="*/ 0 w 72"/>
                <a:gd name="T41" fmla="*/ 0 h 281"/>
                <a:gd name="T42" fmla="*/ 0 w 72"/>
                <a:gd name="T43" fmla="*/ 0 h 281"/>
                <a:gd name="T44" fmla="*/ 0 w 72"/>
                <a:gd name="T45" fmla="*/ 0 h 281"/>
                <a:gd name="T46" fmla="*/ 0 w 72"/>
                <a:gd name="T47" fmla="*/ 0 h 281"/>
                <a:gd name="T48" fmla="*/ 0 w 72"/>
                <a:gd name="T49" fmla="*/ 0 h 281"/>
                <a:gd name="T50" fmla="*/ 0 w 72"/>
                <a:gd name="T51" fmla="*/ 0 h 281"/>
                <a:gd name="T52" fmla="*/ 0 w 72"/>
                <a:gd name="T53" fmla="*/ 0 h 28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2" h="281">
                  <a:moveTo>
                    <a:pt x="55" y="0"/>
                  </a:moveTo>
                  <a:lnTo>
                    <a:pt x="32" y="5"/>
                  </a:lnTo>
                  <a:lnTo>
                    <a:pt x="37" y="14"/>
                  </a:lnTo>
                  <a:lnTo>
                    <a:pt x="18" y="26"/>
                  </a:lnTo>
                  <a:lnTo>
                    <a:pt x="32" y="33"/>
                  </a:lnTo>
                  <a:lnTo>
                    <a:pt x="0" y="60"/>
                  </a:lnTo>
                  <a:lnTo>
                    <a:pt x="19" y="70"/>
                  </a:lnTo>
                  <a:lnTo>
                    <a:pt x="10" y="90"/>
                  </a:lnTo>
                  <a:lnTo>
                    <a:pt x="16" y="109"/>
                  </a:lnTo>
                  <a:lnTo>
                    <a:pt x="11" y="126"/>
                  </a:lnTo>
                  <a:lnTo>
                    <a:pt x="18" y="146"/>
                  </a:lnTo>
                  <a:lnTo>
                    <a:pt x="16" y="166"/>
                  </a:lnTo>
                  <a:lnTo>
                    <a:pt x="18" y="180"/>
                  </a:lnTo>
                  <a:lnTo>
                    <a:pt x="18" y="203"/>
                  </a:lnTo>
                  <a:lnTo>
                    <a:pt x="11" y="233"/>
                  </a:lnTo>
                  <a:lnTo>
                    <a:pt x="39" y="245"/>
                  </a:lnTo>
                  <a:lnTo>
                    <a:pt x="60" y="259"/>
                  </a:lnTo>
                  <a:lnTo>
                    <a:pt x="72" y="281"/>
                  </a:lnTo>
                  <a:lnTo>
                    <a:pt x="61" y="258"/>
                  </a:lnTo>
                  <a:lnTo>
                    <a:pt x="42" y="233"/>
                  </a:lnTo>
                  <a:lnTo>
                    <a:pt x="37" y="219"/>
                  </a:lnTo>
                  <a:lnTo>
                    <a:pt x="39" y="201"/>
                  </a:lnTo>
                  <a:lnTo>
                    <a:pt x="37" y="142"/>
                  </a:lnTo>
                  <a:lnTo>
                    <a:pt x="35" y="94"/>
                  </a:lnTo>
                  <a:lnTo>
                    <a:pt x="42" y="58"/>
                  </a:lnTo>
                  <a:lnTo>
                    <a:pt x="53" y="1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40" name="Freeform 50"/>
            <p:cNvSpPr>
              <a:spLocks/>
            </p:cNvSpPr>
            <p:nvPr/>
          </p:nvSpPr>
          <p:spPr bwMode="auto">
            <a:xfrm>
              <a:off x="2594" y="2787"/>
              <a:ext cx="138" cy="18"/>
            </a:xfrm>
            <a:custGeom>
              <a:avLst/>
              <a:gdLst>
                <a:gd name="T0" fmla="*/ 0 w 413"/>
                <a:gd name="T1" fmla="*/ 0 h 55"/>
                <a:gd name="T2" fmla="*/ 0 w 413"/>
                <a:gd name="T3" fmla="*/ 0 h 55"/>
                <a:gd name="T4" fmla="*/ 0 w 413"/>
                <a:gd name="T5" fmla="*/ 0 h 55"/>
                <a:gd name="T6" fmla="*/ 0 w 413"/>
                <a:gd name="T7" fmla="*/ 0 h 55"/>
                <a:gd name="T8" fmla="*/ 0 w 413"/>
                <a:gd name="T9" fmla="*/ 0 h 55"/>
                <a:gd name="T10" fmla="*/ 0 w 413"/>
                <a:gd name="T11" fmla="*/ 0 h 55"/>
                <a:gd name="T12" fmla="*/ 0 w 413"/>
                <a:gd name="T13" fmla="*/ 0 h 55"/>
                <a:gd name="T14" fmla="*/ 0 w 413"/>
                <a:gd name="T15" fmla="*/ 0 h 55"/>
                <a:gd name="T16" fmla="*/ 0 w 413"/>
                <a:gd name="T17" fmla="*/ 0 h 55"/>
                <a:gd name="T18" fmla="*/ 0 w 413"/>
                <a:gd name="T19" fmla="*/ 0 h 55"/>
                <a:gd name="T20" fmla="*/ 0 w 413"/>
                <a:gd name="T21" fmla="*/ 0 h 55"/>
                <a:gd name="T22" fmla="*/ 0 w 413"/>
                <a:gd name="T23" fmla="*/ 0 h 55"/>
                <a:gd name="T24" fmla="*/ 0 w 413"/>
                <a:gd name="T25" fmla="*/ 0 h 55"/>
                <a:gd name="T26" fmla="*/ 0 w 413"/>
                <a:gd name="T27" fmla="*/ 0 h 55"/>
                <a:gd name="T28" fmla="*/ 0 w 413"/>
                <a:gd name="T29" fmla="*/ 0 h 55"/>
                <a:gd name="T30" fmla="*/ 0 w 413"/>
                <a:gd name="T31" fmla="*/ 0 h 55"/>
                <a:gd name="T32" fmla="*/ 0 w 413"/>
                <a:gd name="T33" fmla="*/ 0 h 55"/>
                <a:gd name="T34" fmla="*/ 0 w 413"/>
                <a:gd name="T35" fmla="*/ 0 h 55"/>
                <a:gd name="T36" fmla="*/ 0 w 413"/>
                <a:gd name="T37" fmla="*/ 0 h 55"/>
                <a:gd name="T38" fmla="*/ 0 w 413"/>
                <a:gd name="T39" fmla="*/ 0 h 55"/>
                <a:gd name="T40" fmla="*/ 0 w 413"/>
                <a:gd name="T41" fmla="*/ 0 h 55"/>
                <a:gd name="T42" fmla="*/ 0 w 413"/>
                <a:gd name="T43" fmla="*/ 0 h 55"/>
                <a:gd name="T44" fmla="*/ 0 w 413"/>
                <a:gd name="T45" fmla="*/ 0 h 55"/>
                <a:gd name="T46" fmla="*/ 0 w 413"/>
                <a:gd name="T47" fmla="*/ 0 h 55"/>
                <a:gd name="T48" fmla="*/ 0 w 413"/>
                <a:gd name="T49" fmla="*/ 0 h 55"/>
                <a:gd name="T50" fmla="*/ 0 w 413"/>
                <a:gd name="T51" fmla="*/ 0 h 55"/>
                <a:gd name="T52" fmla="*/ 0 w 413"/>
                <a:gd name="T53" fmla="*/ 0 h 55"/>
                <a:gd name="T54" fmla="*/ 0 w 413"/>
                <a:gd name="T55" fmla="*/ 0 h 55"/>
                <a:gd name="T56" fmla="*/ 0 w 413"/>
                <a:gd name="T57" fmla="*/ 0 h 55"/>
                <a:gd name="T58" fmla="*/ 0 w 413"/>
                <a:gd name="T59" fmla="*/ 0 h 55"/>
                <a:gd name="T60" fmla="*/ 0 w 413"/>
                <a:gd name="T61" fmla="*/ 0 h 5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13" h="55">
                  <a:moveTo>
                    <a:pt x="413" y="30"/>
                  </a:moveTo>
                  <a:lnTo>
                    <a:pt x="394" y="13"/>
                  </a:lnTo>
                  <a:lnTo>
                    <a:pt x="362" y="0"/>
                  </a:lnTo>
                  <a:lnTo>
                    <a:pt x="356" y="14"/>
                  </a:lnTo>
                  <a:lnTo>
                    <a:pt x="346" y="29"/>
                  </a:lnTo>
                  <a:lnTo>
                    <a:pt x="326" y="33"/>
                  </a:lnTo>
                  <a:lnTo>
                    <a:pt x="302" y="29"/>
                  </a:lnTo>
                  <a:lnTo>
                    <a:pt x="302" y="39"/>
                  </a:lnTo>
                  <a:lnTo>
                    <a:pt x="282" y="29"/>
                  </a:lnTo>
                  <a:lnTo>
                    <a:pt x="282" y="41"/>
                  </a:lnTo>
                  <a:lnTo>
                    <a:pt x="266" y="35"/>
                  </a:lnTo>
                  <a:lnTo>
                    <a:pt x="261" y="45"/>
                  </a:lnTo>
                  <a:lnTo>
                    <a:pt x="248" y="35"/>
                  </a:lnTo>
                  <a:lnTo>
                    <a:pt x="244" y="48"/>
                  </a:lnTo>
                  <a:lnTo>
                    <a:pt x="228" y="39"/>
                  </a:lnTo>
                  <a:lnTo>
                    <a:pt x="220" y="45"/>
                  </a:lnTo>
                  <a:lnTo>
                    <a:pt x="212" y="35"/>
                  </a:lnTo>
                  <a:lnTo>
                    <a:pt x="202" y="43"/>
                  </a:lnTo>
                  <a:lnTo>
                    <a:pt x="191" y="39"/>
                  </a:lnTo>
                  <a:lnTo>
                    <a:pt x="187" y="50"/>
                  </a:lnTo>
                  <a:lnTo>
                    <a:pt x="179" y="39"/>
                  </a:lnTo>
                  <a:lnTo>
                    <a:pt x="170" y="48"/>
                  </a:lnTo>
                  <a:lnTo>
                    <a:pt x="0" y="36"/>
                  </a:lnTo>
                  <a:lnTo>
                    <a:pt x="198" y="55"/>
                  </a:lnTo>
                  <a:lnTo>
                    <a:pt x="276" y="55"/>
                  </a:lnTo>
                  <a:lnTo>
                    <a:pt x="327" y="50"/>
                  </a:lnTo>
                  <a:lnTo>
                    <a:pt x="357" y="41"/>
                  </a:lnTo>
                  <a:lnTo>
                    <a:pt x="368" y="30"/>
                  </a:lnTo>
                  <a:lnTo>
                    <a:pt x="379" y="17"/>
                  </a:lnTo>
                  <a:lnTo>
                    <a:pt x="394" y="20"/>
                  </a:lnTo>
                  <a:lnTo>
                    <a:pt x="413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41" name="Freeform 51"/>
            <p:cNvSpPr>
              <a:spLocks/>
            </p:cNvSpPr>
            <p:nvPr/>
          </p:nvSpPr>
          <p:spPr bwMode="auto">
            <a:xfrm>
              <a:off x="2594" y="2755"/>
              <a:ext cx="111" cy="41"/>
            </a:xfrm>
            <a:custGeom>
              <a:avLst/>
              <a:gdLst>
                <a:gd name="T0" fmla="*/ 0 w 333"/>
                <a:gd name="T1" fmla="*/ 0 h 124"/>
                <a:gd name="T2" fmla="*/ 0 w 333"/>
                <a:gd name="T3" fmla="*/ 0 h 124"/>
                <a:gd name="T4" fmla="*/ 0 w 333"/>
                <a:gd name="T5" fmla="*/ 0 h 124"/>
                <a:gd name="T6" fmla="*/ 0 w 333"/>
                <a:gd name="T7" fmla="*/ 0 h 124"/>
                <a:gd name="T8" fmla="*/ 0 w 333"/>
                <a:gd name="T9" fmla="*/ 0 h 124"/>
                <a:gd name="T10" fmla="*/ 0 w 333"/>
                <a:gd name="T11" fmla="*/ 0 h 124"/>
                <a:gd name="T12" fmla="*/ 0 w 333"/>
                <a:gd name="T13" fmla="*/ 0 h 124"/>
                <a:gd name="T14" fmla="*/ 0 w 333"/>
                <a:gd name="T15" fmla="*/ 0 h 124"/>
                <a:gd name="T16" fmla="*/ 0 w 333"/>
                <a:gd name="T17" fmla="*/ 0 h 124"/>
                <a:gd name="T18" fmla="*/ 0 w 333"/>
                <a:gd name="T19" fmla="*/ 0 h 124"/>
                <a:gd name="T20" fmla="*/ 0 w 333"/>
                <a:gd name="T21" fmla="*/ 0 h 124"/>
                <a:gd name="T22" fmla="*/ 0 w 333"/>
                <a:gd name="T23" fmla="*/ 0 h 124"/>
                <a:gd name="T24" fmla="*/ 0 w 333"/>
                <a:gd name="T25" fmla="*/ 0 h 124"/>
                <a:gd name="T26" fmla="*/ 0 w 333"/>
                <a:gd name="T27" fmla="*/ 0 h 124"/>
                <a:gd name="T28" fmla="*/ 0 w 333"/>
                <a:gd name="T29" fmla="*/ 0 h 124"/>
                <a:gd name="T30" fmla="*/ 0 w 333"/>
                <a:gd name="T31" fmla="*/ 0 h 124"/>
                <a:gd name="T32" fmla="*/ 0 w 333"/>
                <a:gd name="T33" fmla="*/ 0 h 124"/>
                <a:gd name="T34" fmla="*/ 0 w 333"/>
                <a:gd name="T35" fmla="*/ 0 h 124"/>
                <a:gd name="T36" fmla="*/ 0 w 333"/>
                <a:gd name="T37" fmla="*/ 0 h 124"/>
                <a:gd name="T38" fmla="*/ 0 w 333"/>
                <a:gd name="T39" fmla="*/ 0 h 124"/>
                <a:gd name="T40" fmla="*/ 0 w 333"/>
                <a:gd name="T41" fmla="*/ 0 h 124"/>
                <a:gd name="T42" fmla="*/ 0 w 333"/>
                <a:gd name="T43" fmla="*/ 0 h 124"/>
                <a:gd name="T44" fmla="*/ 0 w 333"/>
                <a:gd name="T45" fmla="*/ 0 h 124"/>
                <a:gd name="T46" fmla="*/ 0 w 333"/>
                <a:gd name="T47" fmla="*/ 0 h 124"/>
                <a:gd name="T48" fmla="*/ 0 w 333"/>
                <a:gd name="T49" fmla="*/ 0 h 124"/>
                <a:gd name="T50" fmla="*/ 0 w 333"/>
                <a:gd name="T51" fmla="*/ 0 h 124"/>
                <a:gd name="T52" fmla="*/ 0 w 333"/>
                <a:gd name="T53" fmla="*/ 0 h 124"/>
                <a:gd name="T54" fmla="*/ 0 w 333"/>
                <a:gd name="T55" fmla="*/ 0 h 124"/>
                <a:gd name="T56" fmla="*/ 0 w 333"/>
                <a:gd name="T57" fmla="*/ 0 h 124"/>
                <a:gd name="T58" fmla="*/ 0 w 333"/>
                <a:gd name="T59" fmla="*/ 0 h 12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33" h="124">
                  <a:moveTo>
                    <a:pt x="0" y="124"/>
                  </a:moveTo>
                  <a:lnTo>
                    <a:pt x="55" y="91"/>
                  </a:lnTo>
                  <a:lnTo>
                    <a:pt x="72" y="75"/>
                  </a:lnTo>
                  <a:lnTo>
                    <a:pt x="75" y="59"/>
                  </a:lnTo>
                  <a:lnTo>
                    <a:pt x="69" y="43"/>
                  </a:lnTo>
                  <a:lnTo>
                    <a:pt x="58" y="36"/>
                  </a:lnTo>
                  <a:lnTo>
                    <a:pt x="104" y="38"/>
                  </a:lnTo>
                  <a:lnTo>
                    <a:pt x="147" y="37"/>
                  </a:lnTo>
                  <a:lnTo>
                    <a:pt x="167" y="31"/>
                  </a:lnTo>
                  <a:lnTo>
                    <a:pt x="174" y="21"/>
                  </a:lnTo>
                  <a:lnTo>
                    <a:pt x="172" y="9"/>
                  </a:lnTo>
                  <a:lnTo>
                    <a:pt x="164" y="0"/>
                  </a:lnTo>
                  <a:lnTo>
                    <a:pt x="250" y="37"/>
                  </a:lnTo>
                  <a:lnTo>
                    <a:pt x="294" y="50"/>
                  </a:lnTo>
                  <a:lnTo>
                    <a:pt x="312" y="50"/>
                  </a:lnTo>
                  <a:lnTo>
                    <a:pt x="322" y="43"/>
                  </a:lnTo>
                  <a:lnTo>
                    <a:pt x="333" y="26"/>
                  </a:lnTo>
                  <a:lnTo>
                    <a:pt x="327" y="53"/>
                  </a:lnTo>
                  <a:lnTo>
                    <a:pt x="314" y="65"/>
                  </a:lnTo>
                  <a:lnTo>
                    <a:pt x="300" y="63"/>
                  </a:lnTo>
                  <a:lnTo>
                    <a:pt x="187" y="21"/>
                  </a:lnTo>
                  <a:lnTo>
                    <a:pt x="178" y="36"/>
                  </a:lnTo>
                  <a:lnTo>
                    <a:pt x="158" y="42"/>
                  </a:lnTo>
                  <a:lnTo>
                    <a:pt x="118" y="44"/>
                  </a:lnTo>
                  <a:lnTo>
                    <a:pt x="83" y="44"/>
                  </a:lnTo>
                  <a:lnTo>
                    <a:pt x="90" y="63"/>
                  </a:lnTo>
                  <a:lnTo>
                    <a:pt x="85" y="79"/>
                  </a:lnTo>
                  <a:lnTo>
                    <a:pt x="63" y="101"/>
                  </a:lnTo>
                  <a:lnTo>
                    <a:pt x="35" y="11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42" name="Freeform 52"/>
            <p:cNvSpPr>
              <a:spLocks/>
            </p:cNvSpPr>
            <p:nvPr/>
          </p:nvSpPr>
          <p:spPr bwMode="auto">
            <a:xfrm>
              <a:off x="2634" y="2778"/>
              <a:ext cx="46" cy="16"/>
            </a:xfrm>
            <a:custGeom>
              <a:avLst/>
              <a:gdLst>
                <a:gd name="T0" fmla="*/ 0 w 139"/>
                <a:gd name="T1" fmla="*/ 0 h 47"/>
                <a:gd name="T2" fmla="*/ 0 w 139"/>
                <a:gd name="T3" fmla="*/ 0 h 47"/>
                <a:gd name="T4" fmla="*/ 0 w 139"/>
                <a:gd name="T5" fmla="*/ 0 h 47"/>
                <a:gd name="T6" fmla="*/ 0 w 139"/>
                <a:gd name="T7" fmla="*/ 0 h 47"/>
                <a:gd name="T8" fmla="*/ 0 w 139"/>
                <a:gd name="T9" fmla="*/ 0 h 47"/>
                <a:gd name="T10" fmla="*/ 0 w 139"/>
                <a:gd name="T11" fmla="*/ 0 h 47"/>
                <a:gd name="T12" fmla="*/ 0 w 139"/>
                <a:gd name="T13" fmla="*/ 0 h 47"/>
                <a:gd name="T14" fmla="*/ 0 w 139"/>
                <a:gd name="T15" fmla="*/ 0 h 47"/>
                <a:gd name="T16" fmla="*/ 0 w 139"/>
                <a:gd name="T17" fmla="*/ 0 h 47"/>
                <a:gd name="T18" fmla="*/ 0 w 139"/>
                <a:gd name="T19" fmla="*/ 0 h 47"/>
                <a:gd name="T20" fmla="*/ 0 w 139"/>
                <a:gd name="T21" fmla="*/ 0 h 47"/>
                <a:gd name="T22" fmla="*/ 0 w 139"/>
                <a:gd name="T23" fmla="*/ 0 h 47"/>
                <a:gd name="T24" fmla="*/ 0 w 139"/>
                <a:gd name="T25" fmla="*/ 0 h 47"/>
                <a:gd name="T26" fmla="*/ 0 w 139"/>
                <a:gd name="T27" fmla="*/ 0 h 47"/>
                <a:gd name="T28" fmla="*/ 0 w 139"/>
                <a:gd name="T29" fmla="*/ 0 h 47"/>
                <a:gd name="T30" fmla="*/ 0 w 139"/>
                <a:gd name="T31" fmla="*/ 0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9" h="47">
                  <a:moveTo>
                    <a:pt x="0" y="0"/>
                  </a:moveTo>
                  <a:lnTo>
                    <a:pt x="139" y="27"/>
                  </a:lnTo>
                  <a:lnTo>
                    <a:pt x="139" y="34"/>
                  </a:lnTo>
                  <a:lnTo>
                    <a:pt x="127" y="41"/>
                  </a:lnTo>
                  <a:lnTo>
                    <a:pt x="62" y="47"/>
                  </a:lnTo>
                  <a:lnTo>
                    <a:pt x="103" y="37"/>
                  </a:lnTo>
                  <a:lnTo>
                    <a:pt x="106" y="25"/>
                  </a:lnTo>
                  <a:lnTo>
                    <a:pt x="90" y="34"/>
                  </a:lnTo>
                  <a:lnTo>
                    <a:pt x="90" y="22"/>
                  </a:lnTo>
                  <a:lnTo>
                    <a:pt x="76" y="31"/>
                  </a:lnTo>
                  <a:lnTo>
                    <a:pt x="76" y="19"/>
                  </a:lnTo>
                  <a:lnTo>
                    <a:pt x="65" y="29"/>
                  </a:lnTo>
                  <a:lnTo>
                    <a:pt x="62" y="16"/>
                  </a:lnTo>
                  <a:lnTo>
                    <a:pt x="48" y="25"/>
                  </a:lnTo>
                  <a:lnTo>
                    <a:pt x="5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43" name="Freeform 53"/>
            <p:cNvSpPr>
              <a:spLocks/>
            </p:cNvSpPr>
            <p:nvPr/>
          </p:nvSpPr>
          <p:spPr bwMode="auto">
            <a:xfrm>
              <a:off x="2660" y="2767"/>
              <a:ext cx="32" cy="15"/>
            </a:xfrm>
            <a:custGeom>
              <a:avLst/>
              <a:gdLst>
                <a:gd name="T0" fmla="*/ 0 w 95"/>
                <a:gd name="T1" fmla="*/ 0 h 45"/>
                <a:gd name="T2" fmla="*/ 0 w 95"/>
                <a:gd name="T3" fmla="*/ 0 h 45"/>
                <a:gd name="T4" fmla="*/ 0 w 95"/>
                <a:gd name="T5" fmla="*/ 0 h 45"/>
                <a:gd name="T6" fmla="*/ 0 w 95"/>
                <a:gd name="T7" fmla="*/ 0 h 45"/>
                <a:gd name="T8" fmla="*/ 0 w 95"/>
                <a:gd name="T9" fmla="*/ 0 h 45"/>
                <a:gd name="T10" fmla="*/ 0 w 95"/>
                <a:gd name="T11" fmla="*/ 0 h 45"/>
                <a:gd name="T12" fmla="*/ 0 w 95"/>
                <a:gd name="T13" fmla="*/ 0 h 45"/>
                <a:gd name="T14" fmla="*/ 0 w 95"/>
                <a:gd name="T15" fmla="*/ 0 h 45"/>
                <a:gd name="T16" fmla="*/ 0 w 95"/>
                <a:gd name="T17" fmla="*/ 0 h 45"/>
                <a:gd name="T18" fmla="*/ 0 w 95"/>
                <a:gd name="T19" fmla="*/ 0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5" h="45">
                  <a:moveTo>
                    <a:pt x="16" y="35"/>
                  </a:moveTo>
                  <a:lnTo>
                    <a:pt x="86" y="45"/>
                  </a:lnTo>
                  <a:lnTo>
                    <a:pt x="95" y="41"/>
                  </a:lnTo>
                  <a:lnTo>
                    <a:pt x="91" y="35"/>
                  </a:lnTo>
                  <a:lnTo>
                    <a:pt x="0" y="0"/>
                  </a:lnTo>
                  <a:lnTo>
                    <a:pt x="23" y="12"/>
                  </a:lnTo>
                  <a:lnTo>
                    <a:pt x="23" y="26"/>
                  </a:lnTo>
                  <a:lnTo>
                    <a:pt x="33" y="18"/>
                  </a:lnTo>
                  <a:lnTo>
                    <a:pt x="33" y="35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44" name="Freeform 54"/>
            <p:cNvSpPr>
              <a:spLocks/>
            </p:cNvSpPr>
            <p:nvPr/>
          </p:nvSpPr>
          <p:spPr bwMode="auto">
            <a:xfrm>
              <a:off x="2610" y="2783"/>
              <a:ext cx="38" cy="12"/>
            </a:xfrm>
            <a:custGeom>
              <a:avLst/>
              <a:gdLst>
                <a:gd name="T0" fmla="*/ 0 w 113"/>
                <a:gd name="T1" fmla="*/ 0 h 35"/>
                <a:gd name="T2" fmla="*/ 0 w 113"/>
                <a:gd name="T3" fmla="*/ 0 h 35"/>
                <a:gd name="T4" fmla="*/ 0 w 113"/>
                <a:gd name="T5" fmla="*/ 0 h 35"/>
                <a:gd name="T6" fmla="*/ 0 w 113"/>
                <a:gd name="T7" fmla="*/ 0 h 35"/>
                <a:gd name="T8" fmla="*/ 0 w 113"/>
                <a:gd name="T9" fmla="*/ 0 h 35"/>
                <a:gd name="T10" fmla="*/ 0 w 113"/>
                <a:gd name="T11" fmla="*/ 0 h 35"/>
                <a:gd name="T12" fmla="*/ 0 w 113"/>
                <a:gd name="T13" fmla="*/ 0 h 35"/>
                <a:gd name="T14" fmla="*/ 0 w 113"/>
                <a:gd name="T15" fmla="*/ 0 h 35"/>
                <a:gd name="T16" fmla="*/ 0 w 113"/>
                <a:gd name="T17" fmla="*/ 0 h 35"/>
                <a:gd name="T18" fmla="*/ 0 w 113"/>
                <a:gd name="T19" fmla="*/ 0 h 35"/>
                <a:gd name="T20" fmla="*/ 0 w 113"/>
                <a:gd name="T21" fmla="*/ 0 h 35"/>
                <a:gd name="T22" fmla="*/ 0 w 113"/>
                <a:gd name="T23" fmla="*/ 0 h 35"/>
                <a:gd name="T24" fmla="*/ 0 w 113"/>
                <a:gd name="T25" fmla="*/ 0 h 35"/>
                <a:gd name="T26" fmla="*/ 0 w 113"/>
                <a:gd name="T27" fmla="*/ 0 h 35"/>
                <a:gd name="T28" fmla="*/ 0 w 113"/>
                <a:gd name="T29" fmla="*/ 0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3" h="35">
                  <a:moveTo>
                    <a:pt x="45" y="0"/>
                  </a:moveTo>
                  <a:lnTo>
                    <a:pt x="37" y="14"/>
                  </a:lnTo>
                  <a:lnTo>
                    <a:pt x="0" y="32"/>
                  </a:lnTo>
                  <a:lnTo>
                    <a:pt x="64" y="35"/>
                  </a:lnTo>
                  <a:lnTo>
                    <a:pt x="113" y="35"/>
                  </a:lnTo>
                  <a:lnTo>
                    <a:pt x="113" y="26"/>
                  </a:lnTo>
                  <a:lnTo>
                    <a:pt x="100" y="30"/>
                  </a:lnTo>
                  <a:lnTo>
                    <a:pt x="98" y="16"/>
                  </a:lnTo>
                  <a:lnTo>
                    <a:pt x="85" y="30"/>
                  </a:lnTo>
                  <a:lnTo>
                    <a:pt x="85" y="12"/>
                  </a:lnTo>
                  <a:lnTo>
                    <a:pt x="59" y="30"/>
                  </a:lnTo>
                  <a:lnTo>
                    <a:pt x="71" y="10"/>
                  </a:lnTo>
                  <a:lnTo>
                    <a:pt x="40" y="29"/>
                  </a:lnTo>
                  <a:lnTo>
                    <a:pt x="58" y="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45" name="Freeform 55"/>
            <p:cNvSpPr>
              <a:spLocks/>
            </p:cNvSpPr>
            <p:nvPr/>
          </p:nvSpPr>
          <p:spPr bwMode="auto">
            <a:xfrm>
              <a:off x="2686" y="2730"/>
              <a:ext cx="21" cy="29"/>
            </a:xfrm>
            <a:custGeom>
              <a:avLst/>
              <a:gdLst>
                <a:gd name="T0" fmla="*/ 0 w 61"/>
                <a:gd name="T1" fmla="*/ 0 h 86"/>
                <a:gd name="T2" fmla="*/ 0 w 61"/>
                <a:gd name="T3" fmla="*/ 0 h 86"/>
                <a:gd name="T4" fmla="*/ 0 w 61"/>
                <a:gd name="T5" fmla="*/ 0 h 86"/>
                <a:gd name="T6" fmla="*/ 0 w 61"/>
                <a:gd name="T7" fmla="*/ 0 h 86"/>
                <a:gd name="T8" fmla="*/ 0 w 61"/>
                <a:gd name="T9" fmla="*/ 0 h 86"/>
                <a:gd name="T10" fmla="*/ 0 w 61"/>
                <a:gd name="T11" fmla="*/ 0 h 86"/>
                <a:gd name="T12" fmla="*/ 0 w 61"/>
                <a:gd name="T13" fmla="*/ 0 h 86"/>
                <a:gd name="T14" fmla="*/ 0 w 61"/>
                <a:gd name="T15" fmla="*/ 0 h 86"/>
                <a:gd name="T16" fmla="*/ 0 w 61"/>
                <a:gd name="T17" fmla="*/ 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86">
                  <a:moveTo>
                    <a:pt x="59" y="0"/>
                  </a:moveTo>
                  <a:lnTo>
                    <a:pt x="61" y="86"/>
                  </a:lnTo>
                  <a:lnTo>
                    <a:pt x="54" y="54"/>
                  </a:lnTo>
                  <a:lnTo>
                    <a:pt x="37" y="42"/>
                  </a:lnTo>
                  <a:lnTo>
                    <a:pt x="0" y="26"/>
                  </a:lnTo>
                  <a:lnTo>
                    <a:pt x="33" y="23"/>
                  </a:lnTo>
                  <a:lnTo>
                    <a:pt x="48" y="13"/>
                  </a:lnTo>
                  <a:lnTo>
                    <a:pt x="54" y="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46" name="Freeform 56"/>
            <p:cNvSpPr>
              <a:spLocks/>
            </p:cNvSpPr>
            <p:nvPr/>
          </p:nvSpPr>
          <p:spPr bwMode="auto">
            <a:xfrm>
              <a:off x="2721" y="2695"/>
              <a:ext cx="77" cy="47"/>
            </a:xfrm>
            <a:custGeom>
              <a:avLst/>
              <a:gdLst>
                <a:gd name="T0" fmla="*/ 0 w 230"/>
                <a:gd name="T1" fmla="*/ 0 h 142"/>
                <a:gd name="T2" fmla="*/ 0 w 230"/>
                <a:gd name="T3" fmla="*/ 0 h 142"/>
                <a:gd name="T4" fmla="*/ 0 w 230"/>
                <a:gd name="T5" fmla="*/ 0 h 142"/>
                <a:gd name="T6" fmla="*/ 0 w 230"/>
                <a:gd name="T7" fmla="*/ 0 h 142"/>
                <a:gd name="T8" fmla="*/ 0 w 230"/>
                <a:gd name="T9" fmla="*/ 0 h 142"/>
                <a:gd name="T10" fmla="*/ 0 w 230"/>
                <a:gd name="T11" fmla="*/ 0 h 142"/>
                <a:gd name="T12" fmla="*/ 0 w 230"/>
                <a:gd name="T13" fmla="*/ 0 h 142"/>
                <a:gd name="T14" fmla="*/ 0 w 230"/>
                <a:gd name="T15" fmla="*/ 0 h 142"/>
                <a:gd name="T16" fmla="*/ 0 w 230"/>
                <a:gd name="T17" fmla="*/ 0 h 142"/>
                <a:gd name="T18" fmla="*/ 0 w 230"/>
                <a:gd name="T19" fmla="*/ 0 h 142"/>
                <a:gd name="T20" fmla="*/ 0 w 230"/>
                <a:gd name="T21" fmla="*/ 0 h 142"/>
                <a:gd name="T22" fmla="*/ 0 w 230"/>
                <a:gd name="T23" fmla="*/ 0 h 142"/>
                <a:gd name="T24" fmla="*/ 0 w 230"/>
                <a:gd name="T25" fmla="*/ 0 h 142"/>
                <a:gd name="T26" fmla="*/ 0 w 230"/>
                <a:gd name="T27" fmla="*/ 0 h 142"/>
                <a:gd name="T28" fmla="*/ 0 w 230"/>
                <a:gd name="T29" fmla="*/ 0 h 142"/>
                <a:gd name="T30" fmla="*/ 0 w 230"/>
                <a:gd name="T31" fmla="*/ 0 h 1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30" h="142">
                  <a:moveTo>
                    <a:pt x="0" y="104"/>
                  </a:moveTo>
                  <a:lnTo>
                    <a:pt x="25" y="81"/>
                  </a:lnTo>
                  <a:lnTo>
                    <a:pt x="69" y="109"/>
                  </a:lnTo>
                  <a:lnTo>
                    <a:pt x="119" y="126"/>
                  </a:lnTo>
                  <a:lnTo>
                    <a:pt x="146" y="126"/>
                  </a:lnTo>
                  <a:lnTo>
                    <a:pt x="150" y="115"/>
                  </a:lnTo>
                  <a:lnTo>
                    <a:pt x="163" y="28"/>
                  </a:lnTo>
                  <a:lnTo>
                    <a:pt x="158" y="9"/>
                  </a:lnTo>
                  <a:lnTo>
                    <a:pt x="230" y="0"/>
                  </a:lnTo>
                  <a:lnTo>
                    <a:pt x="211" y="45"/>
                  </a:lnTo>
                  <a:lnTo>
                    <a:pt x="183" y="45"/>
                  </a:lnTo>
                  <a:lnTo>
                    <a:pt x="172" y="49"/>
                  </a:lnTo>
                  <a:lnTo>
                    <a:pt x="153" y="133"/>
                  </a:lnTo>
                  <a:lnTo>
                    <a:pt x="130" y="142"/>
                  </a:lnTo>
                  <a:lnTo>
                    <a:pt x="7" y="121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47" name="Freeform 57"/>
            <p:cNvSpPr>
              <a:spLocks/>
            </p:cNvSpPr>
            <p:nvPr/>
          </p:nvSpPr>
          <p:spPr bwMode="auto">
            <a:xfrm>
              <a:off x="2722" y="2741"/>
              <a:ext cx="38" cy="12"/>
            </a:xfrm>
            <a:custGeom>
              <a:avLst/>
              <a:gdLst>
                <a:gd name="T0" fmla="*/ 0 w 116"/>
                <a:gd name="T1" fmla="*/ 0 h 36"/>
                <a:gd name="T2" fmla="*/ 0 w 116"/>
                <a:gd name="T3" fmla="*/ 0 h 36"/>
                <a:gd name="T4" fmla="*/ 0 w 116"/>
                <a:gd name="T5" fmla="*/ 0 h 36"/>
                <a:gd name="T6" fmla="*/ 0 w 116"/>
                <a:gd name="T7" fmla="*/ 0 h 36"/>
                <a:gd name="T8" fmla="*/ 0 w 116"/>
                <a:gd name="T9" fmla="*/ 0 h 36"/>
                <a:gd name="T10" fmla="*/ 0 w 116"/>
                <a:gd name="T11" fmla="*/ 0 h 36"/>
                <a:gd name="T12" fmla="*/ 0 w 116"/>
                <a:gd name="T13" fmla="*/ 0 h 36"/>
                <a:gd name="T14" fmla="*/ 0 w 116"/>
                <a:gd name="T15" fmla="*/ 0 h 36"/>
                <a:gd name="T16" fmla="*/ 0 w 116"/>
                <a:gd name="T17" fmla="*/ 0 h 36"/>
                <a:gd name="T18" fmla="*/ 0 w 116"/>
                <a:gd name="T19" fmla="*/ 0 h 36"/>
                <a:gd name="T20" fmla="*/ 0 w 116"/>
                <a:gd name="T21" fmla="*/ 0 h 36"/>
                <a:gd name="T22" fmla="*/ 0 w 116"/>
                <a:gd name="T23" fmla="*/ 0 h 36"/>
                <a:gd name="T24" fmla="*/ 0 w 116"/>
                <a:gd name="T25" fmla="*/ 0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6" h="36">
                  <a:moveTo>
                    <a:pt x="0" y="0"/>
                  </a:moveTo>
                  <a:lnTo>
                    <a:pt x="112" y="17"/>
                  </a:lnTo>
                  <a:lnTo>
                    <a:pt x="116" y="23"/>
                  </a:lnTo>
                  <a:lnTo>
                    <a:pt x="108" y="27"/>
                  </a:lnTo>
                  <a:lnTo>
                    <a:pt x="2" y="36"/>
                  </a:lnTo>
                  <a:lnTo>
                    <a:pt x="57" y="23"/>
                  </a:lnTo>
                  <a:lnTo>
                    <a:pt x="46" y="16"/>
                  </a:lnTo>
                  <a:lnTo>
                    <a:pt x="30" y="17"/>
                  </a:lnTo>
                  <a:lnTo>
                    <a:pt x="24" y="11"/>
                  </a:lnTo>
                  <a:lnTo>
                    <a:pt x="13" y="16"/>
                  </a:lnTo>
                  <a:lnTo>
                    <a:pt x="10" y="7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48" name="Freeform 58"/>
            <p:cNvSpPr>
              <a:spLocks/>
            </p:cNvSpPr>
            <p:nvPr/>
          </p:nvSpPr>
          <p:spPr bwMode="auto">
            <a:xfrm>
              <a:off x="2721" y="2704"/>
              <a:ext cx="79" cy="58"/>
            </a:xfrm>
            <a:custGeom>
              <a:avLst/>
              <a:gdLst>
                <a:gd name="T0" fmla="*/ 0 w 238"/>
                <a:gd name="T1" fmla="*/ 0 h 174"/>
                <a:gd name="T2" fmla="*/ 0 w 238"/>
                <a:gd name="T3" fmla="*/ 0 h 174"/>
                <a:gd name="T4" fmla="*/ 0 w 238"/>
                <a:gd name="T5" fmla="*/ 0 h 174"/>
                <a:gd name="T6" fmla="*/ 0 w 238"/>
                <a:gd name="T7" fmla="*/ 0 h 174"/>
                <a:gd name="T8" fmla="*/ 0 w 238"/>
                <a:gd name="T9" fmla="*/ 0 h 174"/>
                <a:gd name="T10" fmla="*/ 0 w 238"/>
                <a:gd name="T11" fmla="*/ 0 h 174"/>
                <a:gd name="T12" fmla="*/ 0 w 238"/>
                <a:gd name="T13" fmla="*/ 0 h 174"/>
                <a:gd name="T14" fmla="*/ 0 w 238"/>
                <a:gd name="T15" fmla="*/ 0 h 174"/>
                <a:gd name="T16" fmla="*/ 0 w 238"/>
                <a:gd name="T17" fmla="*/ 0 h 174"/>
                <a:gd name="T18" fmla="*/ 0 w 238"/>
                <a:gd name="T19" fmla="*/ 0 h 174"/>
                <a:gd name="T20" fmla="*/ 0 w 238"/>
                <a:gd name="T21" fmla="*/ 0 h 174"/>
                <a:gd name="T22" fmla="*/ 0 w 238"/>
                <a:gd name="T23" fmla="*/ 0 h 174"/>
                <a:gd name="T24" fmla="*/ 0 w 238"/>
                <a:gd name="T25" fmla="*/ 0 h 174"/>
                <a:gd name="T26" fmla="*/ 0 w 238"/>
                <a:gd name="T27" fmla="*/ 0 h 174"/>
                <a:gd name="T28" fmla="*/ 0 w 238"/>
                <a:gd name="T29" fmla="*/ 0 h 174"/>
                <a:gd name="T30" fmla="*/ 0 w 238"/>
                <a:gd name="T31" fmla="*/ 0 h 174"/>
                <a:gd name="T32" fmla="*/ 0 w 238"/>
                <a:gd name="T33" fmla="*/ 0 h 174"/>
                <a:gd name="T34" fmla="*/ 0 w 238"/>
                <a:gd name="T35" fmla="*/ 0 h 174"/>
                <a:gd name="T36" fmla="*/ 0 w 238"/>
                <a:gd name="T37" fmla="*/ 0 h 174"/>
                <a:gd name="T38" fmla="*/ 0 w 238"/>
                <a:gd name="T39" fmla="*/ 0 h 174"/>
                <a:gd name="T40" fmla="*/ 0 w 238"/>
                <a:gd name="T41" fmla="*/ 0 h 174"/>
                <a:gd name="T42" fmla="*/ 0 w 238"/>
                <a:gd name="T43" fmla="*/ 0 h 174"/>
                <a:gd name="T44" fmla="*/ 0 w 238"/>
                <a:gd name="T45" fmla="*/ 0 h 174"/>
                <a:gd name="T46" fmla="*/ 0 w 238"/>
                <a:gd name="T47" fmla="*/ 0 h 174"/>
                <a:gd name="T48" fmla="*/ 0 w 238"/>
                <a:gd name="T49" fmla="*/ 0 h 174"/>
                <a:gd name="T50" fmla="*/ 0 w 238"/>
                <a:gd name="T51" fmla="*/ 0 h 174"/>
                <a:gd name="T52" fmla="*/ 0 w 238"/>
                <a:gd name="T53" fmla="*/ 0 h 174"/>
                <a:gd name="T54" fmla="*/ 0 w 238"/>
                <a:gd name="T55" fmla="*/ 0 h 174"/>
                <a:gd name="T56" fmla="*/ 0 w 238"/>
                <a:gd name="T57" fmla="*/ 0 h 174"/>
                <a:gd name="T58" fmla="*/ 0 w 238"/>
                <a:gd name="T59" fmla="*/ 0 h 174"/>
                <a:gd name="T60" fmla="*/ 0 w 238"/>
                <a:gd name="T61" fmla="*/ 0 h 174"/>
                <a:gd name="T62" fmla="*/ 0 w 238"/>
                <a:gd name="T63" fmla="*/ 0 h 174"/>
                <a:gd name="T64" fmla="*/ 0 w 238"/>
                <a:gd name="T65" fmla="*/ 0 h 174"/>
                <a:gd name="T66" fmla="*/ 0 w 238"/>
                <a:gd name="T67" fmla="*/ 0 h 174"/>
                <a:gd name="T68" fmla="*/ 0 w 238"/>
                <a:gd name="T69" fmla="*/ 0 h 174"/>
                <a:gd name="T70" fmla="*/ 0 w 238"/>
                <a:gd name="T71" fmla="*/ 0 h 174"/>
                <a:gd name="T72" fmla="*/ 0 w 238"/>
                <a:gd name="T73" fmla="*/ 0 h 174"/>
                <a:gd name="T74" fmla="*/ 0 w 238"/>
                <a:gd name="T75" fmla="*/ 0 h 174"/>
                <a:gd name="T76" fmla="*/ 0 w 238"/>
                <a:gd name="T77" fmla="*/ 0 h 174"/>
                <a:gd name="T78" fmla="*/ 0 w 238"/>
                <a:gd name="T79" fmla="*/ 0 h 17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38" h="174">
                  <a:moveTo>
                    <a:pt x="211" y="17"/>
                  </a:moveTo>
                  <a:lnTo>
                    <a:pt x="204" y="64"/>
                  </a:lnTo>
                  <a:lnTo>
                    <a:pt x="205" y="92"/>
                  </a:lnTo>
                  <a:lnTo>
                    <a:pt x="228" y="112"/>
                  </a:lnTo>
                  <a:lnTo>
                    <a:pt x="238" y="126"/>
                  </a:lnTo>
                  <a:lnTo>
                    <a:pt x="238" y="148"/>
                  </a:lnTo>
                  <a:lnTo>
                    <a:pt x="222" y="131"/>
                  </a:lnTo>
                  <a:lnTo>
                    <a:pt x="208" y="124"/>
                  </a:lnTo>
                  <a:lnTo>
                    <a:pt x="197" y="158"/>
                  </a:lnTo>
                  <a:lnTo>
                    <a:pt x="185" y="165"/>
                  </a:lnTo>
                  <a:lnTo>
                    <a:pt x="143" y="171"/>
                  </a:lnTo>
                  <a:lnTo>
                    <a:pt x="71" y="174"/>
                  </a:lnTo>
                  <a:lnTo>
                    <a:pt x="2" y="174"/>
                  </a:lnTo>
                  <a:lnTo>
                    <a:pt x="0" y="171"/>
                  </a:lnTo>
                  <a:lnTo>
                    <a:pt x="39" y="169"/>
                  </a:lnTo>
                  <a:lnTo>
                    <a:pt x="46" y="159"/>
                  </a:lnTo>
                  <a:lnTo>
                    <a:pt x="58" y="169"/>
                  </a:lnTo>
                  <a:lnTo>
                    <a:pt x="66" y="156"/>
                  </a:lnTo>
                  <a:lnTo>
                    <a:pt x="78" y="165"/>
                  </a:lnTo>
                  <a:lnTo>
                    <a:pt x="85" y="156"/>
                  </a:lnTo>
                  <a:lnTo>
                    <a:pt x="100" y="165"/>
                  </a:lnTo>
                  <a:lnTo>
                    <a:pt x="103" y="153"/>
                  </a:lnTo>
                  <a:lnTo>
                    <a:pt x="119" y="159"/>
                  </a:lnTo>
                  <a:lnTo>
                    <a:pt x="125" y="150"/>
                  </a:lnTo>
                  <a:lnTo>
                    <a:pt x="146" y="159"/>
                  </a:lnTo>
                  <a:lnTo>
                    <a:pt x="143" y="148"/>
                  </a:lnTo>
                  <a:lnTo>
                    <a:pt x="167" y="158"/>
                  </a:lnTo>
                  <a:lnTo>
                    <a:pt x="160" y="141"/>
                  </a:lnTo>
                  <a:lnTo>
                    <a:pt x="187" y="150"/>
                  </a:lnTo>
                  <a:lnTo>
                    <a:pt x="180" y="134"/>
                  </a:lnTo>
                  <a:lnTo>
                    <a:pt x="193" y="134"/>
                  </a:lnTo>
                  <a:lnTo>
                    <a:pt x="187" y="118"/>
                  </a:lnTo>
                  <a:lnTo>
                    <a:pt x="199" y="118"/>
                  </a:lnTo>
                  <a:lnTo>
                    <a:pt x="222" y="123"/>
                  </a:lnTo>
                  <a:lnTo>
                    <a:pt x="215" y="104"/>
                  </a:lnTo>
                  <a:lnTo>
                    <a:pt x="196" y="97"/>
                  </a:lnTo>
                  <a:lnTo>
                    <a:pt x="196" y="77"/>
                  </a:lnTo>
                  <a:lnTo>
                    <a:pt x="199" y="40"/>
                  </a:lnTo>
                  <a:lnTo>
                    <a:pt x="208" y="0"/>
                  </a:lnTo>
                  <a:lnTo>
                    <a:pt x="21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24934" name="Group 59"/>
          <p:cNvGrpSpPr>
            <a:grpSpLocks/>
          </p:cNvGrpSpPr>
          <p:nvPr/>
        </p:nvGrpSpPr>
        <p:grpSpPr bwMode="auto">
          <a:xfrm>
            <a:off x="7092950" y="4264404"/>
            <a:ext cx="1281113" cy="1711325"/>
            <a:chOff x="4338" y="2682"/>
            <a:chExt cx="462" cy="542"/>
          </a:xfrm>
        </p:grpSpPr>
        <p:sp>
          <p:nvSpPr>
            <p:cNvPr id="124953" name="Freeform 60"/>
            <p:cNvSpPr>
              <a:spLocks/>
            </p:cNvSpPr>
            <p:nvPr/>
          </p:nvSpPr>
          <p:spPr bwMode="auto">
            <a:xfrm>
              <a:off x="4777" y="2700"/>
              <a:ext cx="23" cy="14"/>
            </a:xfrm>
            <a:custGeom>
              <a:avLst/>
              <a:gdLst>
                <a:gd name="T0" fmla="*/ 0 w 69"/>
                <a:gd name="T1" fmla="*/ 0 h 40"/>
                <a:gd name="T2" fmla="*/ 0 w 69"/>
                <a:gd name="T3" fmla="*/ 0 h 40"/>
                <a:gd name="T4" fmla="*/ 0 w 69"/>
                <a:gd name="T5" fmla="*/ 0 h 40"/>
                <a:gd name="T6" fmla="*/ 0 w 69"/>
                <a:gd name="T7" fmla="*/ 0 h 40"/>
                <a:gd name="T8" fmla="*/ 0 w 69"/>
                <a:gd name="T9" fmla="*/ 0 h 40"/>
                <a:gd name="T10" fmla="*/ 0 w 69"/>
                <a:gd name="T11" fmla="*/ 0 h 40"/>
                <a:gd name="T12" fmla="*/ 0 w 69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40">
                  <a:moveTo>
                    <a:pt x="8" y="23"/>
                  </a:moveTo>
                  <a:lnTo>
                    <a:pt x="56" y="2"/>
                  </a:lnTo>
                  <a:lnTo>
                    <a:pt x="69" y="0"/>
                  </a:lnTo>
                  <a:lnTo>
                    <a:pt x="58" y="12"/>
                  </a:lnTo>
                  <a:lnTo>
                    <a:pt x="21" y="32"/>
                  </a:lnTo>
                  <a:lnTo>
                    <a:pt x="0" y="40"/>
                  </a:lnTo>
                  <a:lnTo>
                    <a:pt x="8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54" name="Freeform 61"/>
            <p:cNvSpPr>
              <a:spLocks/>
            </p:cNvSpPr>
            <p:nvPr/>
          </p:nvSpPr>
          <p:spPr bwMode="auto">
            <a:xfrm>
              <a:off x="4554" y="3004"/>
              <a:ext cx="80" cy="213"/>
            </a:xfrm>
            <a:custGeom>
              <a:avLst/>
              <a:gdLst>
                <a:gd name="T0" fmla="*/ 0 w 239"/>
                <a:gd name="T1" fmla="*/ 0 h 640"/>
                <a:gd name="T2" fmla="*/ 0 w 239"/>
                <a:gd name="T3" fmla="*/ 0 h 640"/>
                <a:gd name="T4" fmla="*/ 0 w 239"/>
                <a:gd name="T5" fmla="*/ 0 h 640"/>
                <a:gd name="T6" fmla="*/ 0 w 239"/>
                <a:gd name="T7" fmla="*/ 0 h 640"/>
                <a:gd name="T8" fmla="*/ 0 w 239"/>
                <a:gd name="T9" fmla="*/ 0 h 640"/>
                <a:gd name="T10" fmla="*/ 0 w 239"/>
                <a:gd name="T11" fmla="*/ 0 h 640"/>
                <a:gd name="T12" fmla="*/ 0 w 239"/>
                <a:gd name="T13" fmla="*/ 0 h 640"/>
                <a:gd name="T14" fmla="*/ 0 w 239"/>
                <a:gd name="T15" fmla="*/ 0 h 640"/>
                <a:gd name="T16" fmla="*/ 0 w 239"/>
                <a:gd name="T17" fmla="*/ 0 h 640"/>
                <a:gd name="T18" fmla="*/ 0 w 239"/>
                <a:gd name="T19" fmla="*/ 0 h 640"/>
                <a:gd name="T20" fmla="*/ 0 w 239"/>
                <a:gd name="T21" fmla="*/ 0 h 640"/>
                <a:gd name="T22" fmla="*/ 0 w 239"/>
                <a:gd name="T23" fmla="*/ 0 h 640"/>
                <a:gd name="T24" fmla="*/ 0 w 239"/>
                <a:gd name="T25" fmla="*/ 0 h 640"/>
                <a:gd name="T26" fmla="*/ 0 w 239"/>
                <a:gd name="T27" fmla="*/ 0 h 640"/>
                <a:gd name="T28" fmla="*/ 0 w 239"/>
                <a:gd name="T29" fmla="*/ 0 h 640"/>
                <a:gd name="T30" fmla="*/ 0 w 239"/>
                <a:gd name="T31" fmla="*/ 0 h 640"/>
                <a:gd name="T32" fmla="*/ 0 w 239"/>
                <a:gd name="T33" fmla="*/ 0 h 640"/>
                <a:gd name="T34" fmla="*/ 0 w 239"/>
                <a:gd name="T35" fmla="*/ 0 h 640"/>
                <a:gd name="T36" fmla="*/ 0 w 239"/>
                <a:gd name="T37" fmla="*/ 0 h 640"/>
                <a:gd name="T38" fmla="*/ 0 w 239"/>
                <a:gd name="T39" fmla="*/ 0 h 640"/>
                <a:gd name="T40" fmla="*/ 0 w 239"/>
                <a:gd name="T41" fmla="*/ 0 h 640"/>
                <a:gd name="T42" fmla="*/ 0 w 239"/>
                <a:gd name="T43" fmla="*/ 0 h 640"/>
                <a:gd name="T44" fmla="*/ 0 w 239"/>
                <a:gd name="T45" fmla="*/ 0 h 640"/>
                <a:gd name="T46" fmla="*/ 0 w 239"/>
                <a:gd name="T47" fmla="*/ 0 h 640"/>
                <a:gd name="T48" fmla="*/ 0 w 239"/>
                <a:gd name="T49" fmla="*/ 0 h 640"/>
                <a:gd name="T50" fmla="*/ 0 w 239"/>
                <a:gd name="T51" fmla="*/ 0 h 640"/>
                <a:gd name="T52" fmla="*/ 0 w 239"/>
                <a:gd name="T53" fmla="*/ 0 h 640"/>
                <a:gd name="T54" fmla="*/ 0 w 239"/>
                <a:gd name="T55" fmla="*/ 0 h 640"/>
                <a:gd name="T56" fmla="*/ 0 w 239"/>
                <a:gd name="T57" fmla="*/ 0 h 640"/>
                <a:gd name="T58" fmla="*/ 0 w 239"/>
                <a:gd name="T59" fmla="*/ 0 h 640"/>
                <a:gd name="T60" fmla="*/ 0 w 239"/>
                <a:gd name="T61" fmla="*/ 0 h 640"/>
                <a:gd name="T62" fmla="*/ 0 w 239"/>
                <a:gd name="T63" fmla="*/ 0 h 640"/>
                <a:gd name="T64" fmla="*/ 0 w 239"/>
                <a:gd name="T65" fmla="*/ 0 h 640"/>
                <a:gd name="T66" fmla="*/ 0 w 239"/>
                <a:gd name="T67" fmla="*/ 0 h 640"/>
                <a:gd name="T68" fmla="*/ 0 w 239"/>
                <a:gd name="T69" fmla="*/ 0 h 640"/>
                <a:gd name="T70" fmla="*/ 0 w 239"/>
                <a:gd name="T71" fmla="*/ 0 h 640"/>
                <a:gd name="T72" fmla="*/ 0 w 239"/>
                <a:gd name="T73" fmla="*/ 0 h 640"/>
                <a:gd name="T74" fmla="*/ 0 w 239"/>
                <a:gd name="T75" fmla="*/ 0 h 640"/>
                <a:gd name="T76" fmla="*/ 0 w 239"/>
                <a:gd name="T77" fmla="*/ 0 h 640"/>
                <a:gd name="T78" fmla="*/ 0 w 239"/>
                <a:gd name="T79" fmla="*/ 0 h 640"/>
                <a:gd name="T80" fmla="*/ 0 w 239"/>
                <a:gd name="T81" fmla="*/ 0 h 640"/>
                <a:gd name="T82" fmla="*/ 0 w 239"/>
                <a:gd name="T83" fmla="*/ 0 h 640"/>
                <a:gd name="T84" fmla="*/ 0 w 239"/>
                <a:gd name="T85" fmla="*/ 0 h 640"/>
                <a:gd name="T86" fmla="*/ 0 w 239"/>
                <a:gd name="T87" fmla="*/ 0 h 640"/>
                <a:gd name="T88" fmla="*/ 0 w 239"/>
                <a:gd name="T89" fmla="*/ 0 h 640"/>
                <a:gd name="T90" fmla="*/ 0 w 239"/>
                <a:gd name="T91" fmla="*/ 0 h 640"/>
                <a:gd name="T92" fmla="*/ 0 w 239"/>
                <a:gd name="T93" fmla="*/ 0 h 640"/>
                <a:gd name="T94" fmla="*/ 0 w 239"/>
                <a:gd name="T95" fmla="*/ 0 h 640"/>
                <a:gd name="T96" fmla="*/ 0 w 239"/>
                <a:gd name="T97" fmla="*/ 0 h 640"/>
                <a:gd name="T98" fmla="*/ 0 w 239"/>
                <a:gd name="T99" fmla="*/ 0 h 640"/>
                <a:gd name="T100" fmla="*/ 0 w 239"/>
                <a:gd name="T101" fmla="*/ 0 h 640"/>
                <a:gd name="T102" fmla="*/ 0 w 239"/>
                <a:gd name="T103" fmla="*/ 0 h 640"/>
                <a:gd name="T104" fmla="*/ 0 w 239"/>
                <a:gd name="T105" fmla="*/ 0 h 6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39" h="640">
                  <a:moveTo>
                    <a:pt x="153" y="357"/>
                  </a:moveTo>
                  <a:lnTo>
                    <a:pt x="161" y="235"/>
                  </a:lnTo>
                  <a:lnTo>
                    <a:pt x="170" y="166"/>
                  </a:lnTo>
                  <a:lnTo>
                    <a:pt x="177" y="106"/>
                  </a:lnTo>
                  <a:lnTo>
                    <a:pt x="168" y="63"/>
                  </a:lnTo>
                  <a:lnTo>
                    <a:pt x="142" y="19"/>
                  </a:lnTo>
                  <a:lnTo>
                    <a:pt x="140" y="7"/>
                  </a:lnTo>
                  <a:lnTo>
                    <a:pt x="152" y="1"/>
                  </a:lnTo>
                  <a:lnTo>
                    <a:pt x="177" y="0"/>
                  </a:lnTo>
                  <a:lnTo>
                    <a:pt x="210" y="34"/>
                  </a:lnTo>
                  <a:lnTo>
                    <a:pt x="216" y="57"/>
                  </a:lnTo>
                  <a:lnTo>
                    <a:pt x="210" y="77"/>
                  </a:lnTo>
                  <a:lnTo>
                    <a:pt x="203" y="102"/>
                  </a:lnTo>
                  <a:lnTo>
                    <a:pt x="200" y="173"/>
                  </a:lnTo>
                  <a:lnTo>
                    <a:pt x="193" y="289"/>
                  </a:lnTo>
                  <a:lnTo>
                    <a:pt x="192" y="363"/>
                  </a:lnTo>
                  <a:lnTo>
                    <a:pt x="201" y="392"/>
                  </a:lnTo>
                  <a:lnTo>
                    <a:pt x="218" y="424"/>
                  </a:lnTo>
                  <a:lnTo>
                    <a:pt x="229" y="443"/>
                  </a:lnTo>
                  <a:lnTo>
                    <a:pt x="234" y="457"/>
                  </a:lnTo>
                  <a:lnTo>
                    <a:pt x="215" y="435"/>
                  </a:lnTo>
                  <a:lnTo>
                    <a:pt x="194" y="417"/>
                  </a:lnTo>
                  <a:lnTo>
                    <a:pt x="194" y="440"/>
                  </a:lnTo>
                  <a:lnTo>
                    <a:pt x="197" y="460"/>
                  </a:lnTo>
                  <a:lnTo>
                    <a:pt x="201" y="483"/>
                  </a:lnTo>
                  <a:lnTo>
                    <a:pt x="220" y="536"/>
                  </a:lnTo>
                  <a:lnTo>
                    <a:pt x="235" y="589"/>
                  </a:lnTo>
                  <a:lnTo>
                    <a:pt x="239" y="619"/>
                  </a:lnTo>
                  <a:lnTo>
                    <a:pt x="226" y="622"/>
                  </a:lnTo>
                  <a:lnTo>
                    <a:pt x="205" y="568"/>
                  </a:lnTo>
                  <a:lnTo>
                    <a:pt x="191" y="519"/>
                  </a:lnTo>
                  <a:lnTo>
                    <a:pt x="185" y="505"/>
                  </a:lnTo>
                  <a:lnTo>
                    <a:pt x="170" y="503"/>
                  </a:lnTo>
                  <a:lnTo>
                    <a:pt x="131" y="548"/>
                  </a:lnTo>
                  <a:lnTo>
                    <a:pt x="80" y="600"/>
                  </a:lnTo>
                  <a:lnTo>
                    <a:pt x="59" y="622"/>
                  </a:lnTo>
                  <a:lnTo>
                    <a:pt x="40" y="637"/>
                  </a:lnTo>
                  <a:lnTo>
                    <a:pt x="34" y="640"/>
                  </a:lnTo>
                  <a:lnTo>
                    <a:pt x="32" y="639"/>
                  </a:lnTo>
                  <a:lnTo>
                    <a:pt x="47" y="607"/>
                  </a:lnTo>
                  <a:lnTo>
                    <a:pt x="81" y="562"/>
                  </a:lnTo>
                  <a:lnTo>
                    <a:pt x="131" y="504"/>
                  </a:lnTo>
                  <a:lnTo>
                    <a:pt x="135" y="495"/>
                  </a:lnTo>
                  <a:lnTo>
                    <a:pt x="126" y="499"/>
                  </a:lnTo>
                  <a:lnTo>
                    <a:pt x="16" y="536"/>
                  </a:lnTo>
                  <a:lnTo>
                    <a:pt x="0" y="528"/>
                  </a:lnTo>
                  <a:lnTo>
                    <a:pt x="5" y="518"/>
                  </a:lnTo>
                  <a:lnTo>
                    <a:pt x="63" y="501"/>
                  </a:lnTo>
                  <a:lnTo>
                    <a:pt x="104" y="483"/>
                  </a:lnTo>
                  <a:lnTo>
                    <a:pt x="133" y="458"/>
                  </a:lnTo>
                  <a:lnTo>
                    <a:pt x="145" y="432"/>
                  </a:lnTo>
                  <a:lnTo>
                    <a:pt x="150" y="398"/>
                  </a:lnTo>
                  <a:lnTo>
                    <a:pt x="153" y="357"/>
                  </a:lnTo>
                  <a:close/>
                </a:path>
              </a:pathLst>
            </a:custGeom>
            <a:solidFill>
              <a:srgbClr val="BF9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55" name="Freeform 62"/>
            <p:cNvSpPr>
              <a:spLocks/>
            </p:cNvSpPr>
            <p:nvPr/>
          </p:nvSpPr>
          <p:spPr bwMode="auto">
            <a:xfrm>
              <a:off x="4554" y="3004"/>
              <a:ext cx="80" cy="213"/>
            </a:xfrm>
            <a:custGeom>
              <a:avLst/>
              <a:gdLst>
                <a:gd name="T0" fmla="*/ 0 w 239"/>
                <a:gd name="T1" fmla="*/ 0 h 640"/>
                <a:gd name="T2" fmla="*/ 0 w 239"/>
                <a:gd name="T3" fmla="*/ 0 h 640"/>
                <a:gd name="T4" fmla="*/ 0 w 239"/>
                <a:gd name="T5" fmla="*/ 0 h 640"/>
                <a:gd name="T6" fmla="*/ 0 w 239"/>
                <a:gd name="T7" fmla="*/ 0 h 640"/>
                <a:gd name="T8" fmla="*/ 0 w 239"/>
                <a:gd name="T9" fmla="*/ 0 h 640"/>
                <a:gd name="T10" fmla="*/ 0 w 239"/>
                <a:gd name="T11" fmla="*/ 0 h 640"/>
                <a:gd name="T12" fmla="*/ 0 w 239"/>
                <a:gd name="T13" fmla="*/ 0 h 640"/>
                <a:gd name="T14" fmla="*/ 0 w 239"/>
                <a:gd name="T15" fmla="*/ 0 h 640"/>
                <a:gd name="T16" fmla="*/ 0 w 239"/>
                <a:gd name="T17" fmla="*/ 0 h 640"/>
                <a:gd name="T18" fmla="*/ 0 w 239"/>
                <a:gd name="T19" fmla="*/ 0 h 640"/>
                <a:gd name="T20" fmla="*/ 0 w 239"/>
                <a:gd name="T21" fmla="*/ 0 h 640"/>
                <a:gd name="T22" fmla="*/ 0 w 239"/>
                <a:gd name="T23" fmla="*/ 0 h 640"/>
                <a:gd name="T24" fmla="*/ 0 w 239"/>
                <a:gd name="T25" fmla="*/ 0 h 640"/>
                <a:gd name="T26" fmla="*/ 0 w 239"/>
                <a:gd name="T27" fmla="*/ 0 h 640"/>
                <a:gd name="T28" fmla="*/ 0 w 239"/>
                <a:gd name="T29" fmla="*/ 0 h 640"/>
                <a:gd name="T30" fmla="*/ 0 w 239"/>
                <a:gd name="T31" fmla="*/ 0 h 640"/>
                <a:gd name="T32" fmla="*/ 0 w 239"/>
                <a:gd name="T33" fmla="*/ 0 h 640"/>
                <a:gd name="T34" fmla="*/ 0 w 239"/>
                <a:gd name="T35" fmla="*/ 0 h 640"/>
                <a:gd name="T36" fmla="*/ 0 w 239"/>
                <a:gd name="T37" fmla="*/ 0 h 640"/>
                <a:gd name="T38" fmla="*/ 0 w 239"/>
                <a:gd name="T39" fmla="*/ 0 h 640"/>
                <a:gd name="T40" fmla="*/ 0 w 239"/>
                <a:gd name="T41" fmla="*/ 0 h 640"/>
                <a:gd name="T42" fmla="*/ 0 w 239"/>
                <a:gd name="T43" fmla="*/ 0 h 640"/>
                <a:gd name="T44" fmla="*/ 0 w 239"/>
                <a:gd name="T45" fmla="*/ 0 h 640"/>
                <a:gd name="T46" fmla="*/ 0 w 239"/>
                <a:gd name="T47" fmla="*/ 0 h 640"/>
                <a:gd name="T48" fmla="*/ 0 w 239"/>
                <a:gd name="T49" fmla="*/ 0 h 640"/>
                <a:gd name="T50" fmla="*/ 0 w 239"/>
                <a:gd name="T51" fmla="*/ 0 h 640"/>
                <a:gd name="T52" fmla="*/ 0 w 239"/>
                <a:gd name="T53" fmla="*/ 0 h 640"/>
                <a:gd name="T54" fmla="*/ 0 w 239"/>
                <a:gd name="T55" fmla="*/ 0 h 640"/>
                <a:gd name="T56" fmla="*/ 0 w 239"/>
                <a:gd name="T57" fmla="*/ 0 h 640"/>
                <a:gd name="T58" fmla="*/ 0 w 239"/>
                <a:gd name="T59" fmla="*/ 0 h 640"/>
                <a:gd name="T60" fmla="*/ 0 w 239"/>
                <a:gd name="T61" fmla="*/ 0 h 640"/>
                <a:gd name="T62" fmla="*/ 0 w 239"/>
                <a:gd name="T63" fmla="*/ 0 h 640"/>
                <a:gd name="T64" fmla="*/ 0 w 239"/>
                <a:gd name="T65" fmla="*/ 0 h 640"/>
                <a:gd name="T66" fmla="*/ 0 w 239"/>
                <a:gd name="T67" fmla="*/ 0 h 640"/>
                <a:gd name="T68" fmla="*/ 0 w 239"/>
                <a:gd name="T69" fmla="*/ 0 h 640"/>
                <a:gd name="T70" fmla="*/ 0 w 239"/>
                <a:gd name="T71" fmla="*/ 0 h 640"/>
                <a:gd name="T72" fmla="*/ 0 w 239"/>
                <a:gd name="T73" fmla="*/ 0 h 640"/>
                <a:gd name="T74" fmla="*/ 0 w 239"/>
                <a:gd name="T75" fmla="*/ 0 h 640"/>
                <a:gd name="T76" fmla="*/ 0 w 239"/>
                <a:gd name="T77" fmla="*/ 0 h 640"/>
                <a:gd name="T78" fmla="*/ 0 w 239"/>
                <a:gd name="T79" fmla="*/ 0 h 640"/>
                <a:gd name="T80" fmla="*/ 0 w 239"/>
                <a:gd name="T81" fmla="*/ 0 h 640"/>
                <a:gd name="T82" fmla="*/ 0 w 239"/>
                <a:gd name="T83" fmla="*/ 0 h 640"/>
                <a:gd name="T84" fmla="*/ 0 w 239"/>
                <a:gd name="T85" fmla="*/ 0 h 640"/>
                <a:gd name="T86" fmla="*/ 0 w 239"/>
                <a:gd name="T87" fmla="*/ 0 h 640"/>
                <a:gd name="T88" fmla="*/ 0 w 239"/>
                <a:gd name="T89" fmla="*/ 0 h 640"/>
                <a:gd name="T90" fmla="*/ 0 w 239"/>
                <a:gd name="T91" fmla="*/ 0 h 640"/>
                <a:gd name="T92" fmla="*/ 0 w 239"/>
                <a:gd name="T93" fmla="*/ 0 h 640"/>
                <a:gd name="T94" fmla="*/ 0 w 239"/>
                <a:gd name="T95" fmla="*/ 0 h 640"/>
                <a:gd name="T96" fmla="*/ 0 w 239"/>
                <a:gd name="T97" fmla="*/ 0 h 640"/>
                <a:gd name="T98" fmla="*/ 0 w 239"/>
                <a:gd name="T99" fmla="*/ 0 h 640"/>
                <a:gd name="T100" fmla="*/ 0 w 239"/>
                <a:gd name="T101" fmla="*/ 0 h 640"/>
                <a:gd name="T102" fmla="*/ 0 w 239"/>
                <a:gd name="T103" fmla="*/ 0 h 640"/>
                <a:gd name="T104" fmla="*/ 0 w 239"/>
                <a:gd name="T105" fmla="*/ 0 h 640"/>
                <a:gd name="T106" fmla="*/ 0 w 239"/>
                <a:gd name="T107" fmla="*/ 0 h 64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9" h="640">
                  <a:moveTo>
                    <a:pt x="153" y="357"/>
                  </a:moveTo>
                  <a:lnTo>
                    <a:pt x="161" y="235"/>
                  </a:lnTo>
                  <a:lnTo>
                    <a:pt x="170" y="166"/>
                  </a:lnTo>
                  <a:lnTo>
                    <a:pt x="177" y="106"/>
                  </a:lnTo>
                  <a:lnTo>
                    <a:pt x="168" y="63"/>
                  </a:lnTo>
                  <a:lnTo>
                    <a:pt x="142" y="19"/>
                  </a:lnTo>
                  <a:lnTo>
                    <a:pt x="140" y="7"/>
                  </a:lnTo>
                  <a:lnTo>
                    <a:pt x="152" y="1"/>
                  </a:lnTo>
                  <a:lnTo>
                    <a:pt x="177" y="0"/>
                  </a:lnTo>
                  <a:lnTo>
                    <a:pt x="210" y="34"/>
                  </a:lnTo>
                  <a:lnTo>
                    <a:pt x="216" y="57"/>
                  </a:lnTo>
                  <a:lnTo>
                    <a:pt x="210" y="77"/>
                  </a:lnTo>
                  <a:lnTo>
                    <a:pt x="203" y="102"/>
                  </a:lnTo>
                  <a:lnTo>
                    <a:pt x="200" y="173"/>
                  </a:lnTo>
                  <a:lnTo>
                    <a:pt x="193" y="289"/>
                  </a:lnTo>
                  <a:lnTo>
                    <a:pt x="192" y="363"/>
                  </a:lnTo>
                  <a:lnTo>
                    <a:pt x="201" y="392"/>
                  </a:lnTo>
                  <a:lnTo>
                    <a:pt x="218" y="424"/>
                  </a:lnTo>
                  <a:lnTo>
                    <a:pt x="229" y="443"/>
                  </a:lnTo>
                  <a:lnTo>
                    <a:pt x="234" y="457"/>
                  </a:lnTo>
                  <a:lnTo>
                    <a:pt x="215" y="435"/>
                  </a:lnTo>
                  <a:lnTo>
                    <a:pt x="194" y="417"/>
                  </a:lnTo>
                  <a:lnTo>
                    <a:pt x="194" y="440"/>
                  </a:lnTo>
                  <a:lnTo>
                    <a:pt x="197" y="460"/>
                  </a:lnTo>
                  <a:lnTo>
                    <a:pt x="201" y="483"/>
                  </a:lnTo>
                  <a:lnTo>
                    <a:pt x="220" y="536"/>
                  </a:lnTo>
                  <a:lnTo>
                    <a:pt x="235" y="589"/>
                  </a:lnTo>
                  <a:lnTo>
                    <a:pt x="239" y="619"/>
                  </a:lnTo>
                  <a:lnTo>
                    <a:pt x="226" y="622"/>
                  </a:lnTo>
                  <a:lnTo>
                    <a:pt x="205" y="568"/>
                  </a:lnTo>
                  <a:lnTo>
                    <a:pt x="191" y="519"/>
                  </a:lnTo>
                  <a:lnTo>
                    <a:pt x="185" y="505"/>
                  </a:lnTo>
                  <a:lnTo>
                    <a:pt x="170" y="503"/>
                  </a:lnTo>
                  <a:lnTo>
                    <a:pt x="131" y="548"/>
                  </a:lnTo>
                  <a:lnTo>
                    <a:pt x="80" y="600"/>
                  </a:lnTo>
                  <a:lnTo>
                    <a:pt x="59" y="622"/>
                  </a:lnTo>
                  <a:lnTo>
                    <a:pt x="40" y="637"/>
                  </a:lnTo>
                  <a:lnTo>
                    <a:pt x="34" y="640"/>
                  </a:lnTo>
                  <a:lnTo>
                    <a:pt x="32" y="639"/>
                  </a:lnTo>
                  <a:lnTo>
                    <a:pt x="47" y="607"/>
                  </a:lnTo>
                  <a:lnTo>
                    <a:pt x="81" y="562"/>
                  </a:lnTo>
                  <a:lnTo>
                    <a:pt x="131" y="504"/>
                  </a:lnTo>
                  <a:lnTo>
                    <a:pt x="135" y="495"/>
                  </a:lnTo>
                  <a:lnTo>
                    <a:pt x="126" y="499"/>
                  </a:lnTo>
                  <a:lnTo>
                    <a:pt x="16" y="536"/>
                  </a:lnTo>
                  <a:lnTo>
                    <a:pt x="0" y="528"/>
                  </a:lnTo>
                  <a:lnTo>
                    <a:pt x="5" y="518"/>
                  </a:lnTo>
                  <a:lnTo>
                    <a:pt x="63" y="501"/>
                  </a:lnTo>
                  <a:lnTo>
                    <a:pt x="104" y="483"/>
                  </a:lnTo>
                  <a:lnTo>
                    <a:pt x="133" y="458"/>
                  </a:lnTo>
                  <a:lnTo>
                    <a:pt x="145" y="432"/>
                  </a:lnTo>
                  <a:lnTo>
                    <a:pt x="150" y="398"/>
                  </a:lnTo>
                  <a:lnTo>
                    <a:pt x="153" y="35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56" name="Freeform 63"/>
            <p:cNvSpPr>
              <a:spLocks/>
            </p:cNvSpPr>
            <p:nvPr/>
          </p:nvSpPr>
          <p:spPr bwMode="auto">
            <a:xfrm>
              <a:off x="4601" y="3004"/>
              <a:ext cx="25" cy="73"/>
            </a:xfrm>
            <a:custGeom>
              <a:avLst/>
              <a:gdLst>
                <a:gd name="T0" fmla="*/ 0 w 76"/>
                <a:gd name="T1" fmla="*/ 0 h 219"/>
                <a:gd name="T2" fmla="*/ 0 w 76"/>
                <a:gd name="T3" fmla="*/ 0 h 219"/>
                <a:gd name="T4" fmla="*/ 0 w 76"/>
                <a:gd name="T5" fmla="*/ 0 h 219"/>
                <a:gd name="T6" fmla="*/ 0 w 76"/>
                <a:gd name="T7" fmla="*/ 0 h 219"/>
                <a:gd name="T8" fmla="*/ 0 w 76"/>
                <a:gd name="T9" fmla="*/ 0 h 219"/>
                <a:gd name="T10" fmla="*/ 0 w 76"/>
                <a:gd name="T11" fmla="*/ 0 h 219"/>
                <a:gd name="T12" fmla="*/ 0 w 76"/>
                <a:gd name="T13" fmla="*/ 0 h 219"/>
                <a:gd name="T14" fmla="*/ 0 w 76"/>
                <a:gd name="T15" fmla="*/ 0 h 219"/>
                <a:gd name="T16" fmla="*/ 0 w 76"/>
                <a:gd name="T17" fmla="*/ 0 h 219"/>
                <a:gd name="T18" fmla="*/ 0 w 76"/>
                <a:gd name="T19" fmla="*/ 0 h 219"/>
                <a:gd name="T20" fmla="*/ 0 w 76"/>
                <a:gd name="T21" fmla="*/ 0 h 219"/>
                <a:gd name="T22" fmla="*/ 0 w 76"/>
                <a:gd name="T23" fmla="*/ 0 h 219"/>
                <a:gd name="T24" fmla="*/ 0 w 76"/>
                <a:gd name="T25" fmla="*/ 0 h 219"/>
                <a:gd name="T26" fmla="*/ 0 w 76"/>
                <a:gd name="T27" fmla="*/ 0 h 219"/>
                <a:gd name="T28" fmla="*/ 0 w 76"/>
                <a:gd name="T29" fmla="*/ 0 h 2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6" h="219">
                  <a:moveTo>
                    <a:pt x="23" y="213"/>
                  </a:moveTo>
                  <a:lnTo>
                    <a:pt x="32" y="154"/>
                  </a:lnTo>
                  <a:lnTo>
                    <a:pt x="37" y="106"/>
                  </a:lnTo>
                  <a:lnTo>
                    <a:pt x="29" y="63"/>
                  </a:lnTo>
                  <a:lnTo>
                    <a:pt x="2" y="18"/>
                  </a:lnTo>
                  <a:lnTo>
                    <a:pt x="0" y="6"/>
                  </a:lnTo>
                  <a:lnTo>
                    <a:pt x="12" y="1"/>
                  </a:lnTo>
                  <a:lnTo>
                    <a:pt x="37" y="0"/>
                  </a:lnTo>
                  <a:lnTo>
                    <a:pt x="70" y="33"/>
                  </a:lnTo>
                  <a:lnTo>
                    <a:pt x="76" y="57"/>
                  </a:lnTo>
                  <a:lnTo>
                    <a:pt x="71" y="77"/>
                  </a:lnTo>
                  <a:lnTo>
                    <a:pt x="64" y="102"/>
                  </a:lnTo>
                  <a:lnTo>
                    <a:pt x="60" y="173"/>
                  </a:lnTo>
                  <a:lnTo>
                    <a:pt x="57" y="219"/>
                  </a:lnTo>
                  <a:lnTo>
                    <a:pt x="23" y="213"/>
                  </a:lnTo>
                  <a:close/>
                </a:path>
              </a:pathLst>
            </a:custGeom>
            <a:solidFill>
              <a:srgbClr val="7F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57" name="Freeform 64"/>
            <p:cNvSpPr>
              <a:spLocks/>
            </p:cNvSpPr>
            <p:nvPr/>
          </p:nvSpPr>
          <p:spPr bwMode="auto">
            <a:xfrm>
              <a:off x="4601" y="3004"/>
              <a:ext cx="25" cy="73"/>
            </a:xfrm>
            <a:custGeom>
              <a:avLst/>
              <a:gdLst>
                <a:gd name="T0" fmla="*/ 0 w 76"/>
                <a:gd name="T1" fmla="*/ 0 h 219"/>
                <a:gd name="T2" fmla="*/ 0 w 76"/>
                <a:gd name="T3" fmla="*/ 0 h 219"/>
                <a:gd name="T4" fmla="*/ 0 w 76"/>
                <a:gd name="T5" fmla="*/ 0 h 219"/>
                <a:gd name="T6" fmla="*/ 0 w 76"/>
                <a:gd name="T7" fmla="*/ 0 h 219"/>
                <a:gd name="T8" fmla="*/ 0 w 76"/>
                <a:gd name="T9" fmla="*/ 0 h 219"/>
                <a:gd name="T10" fmla="*/ 0 w 76"/>
                <a:gd name="T11" fmla="*/ 0 h 219"/>
                <a:gd name="T12" fmla="*/ 0 w 76"/>
                <a:gd name="T13" fmla="*/ 0 h 219"/>
                <a:gd name="T14" fmla="*/ 0 w 76"/>
                <a:gd name="T15" fmla="*/ 0 h 219"/>
                <a:gd name="T16" fmla="*/ 0 w 76"/>
                <a:gd name="T17" fmla="*/ 0 h 219"/>
                <a:gd name="T18" fmla="*/ 0 w 76"/>
                <a:gd name="T19" fmla="*/ 0 h 219"/>
                <a:gd name="T20" fmla="*/ 0 w 76"/>
                <a:gd name="T21" fmla="*/ 0 h 219"/>
                <a:gd name="T22" fmla="*/ 0 w 76"/>
                <a:gd name="T23" fmla="*/ 0 h 219"/>
                <a:gd name="T24" fmla="*/ 0 w 76"/>
                <a:gd name="T25" fmla="*/ 0 h 219"/>
                <a:gd name="T26" fmla="*/ 0 w 76"/>
                <a:gd name="T27" fmla="*/ 0 h 219"/>
                <a:gd name="T28" fmla="*/ 0 w 76"/>
                <a:gd name="T29" fmla="*/ 0 h 219"/>
                <a:gd name="T30" fmla="*/ 0 w 76"/>
                <a:gd name="T31" fmla="*/ 0 h 2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6" h="219">
                  <a:moveTo>
                    <a:pt x="23" y="213"/>
                  </a:moveTo>
                  <a:lnTo>
                    <a:pt x="32" y="154"/>
                  </a:lnTo>
                  <a:lnTo>
                    <a:pt x="37" y="106"/>
                  </a:lnTo>
                  <a:lnTo>
                    <a:pt x="29" y="63"/>
                  </a:lnTo>
                  <a:lnTo>
                    <a:pt x="2" y="18"/>
                  </a:lnTo>
                  <a:lnTo>
                    <a:pt x="0" y="6"/>
                  </a:lnTo>
                  <a:lnTo>
                    <a:pt x="12" y="1"/>
                  </a:lnTo>
                  <a:lnTo>
                    <a:pt x="37" y="0"/>
                  </a:lnTo>
                  <a:lnTo>
                    <a:pt x="70" y="33"/>
                  </a:lnTo>
                  <a:lnTo>
                    <a:pt x="76" y="57"/>
                  </a:lnTo>
                  <a:lnTo>
                    <a:pt x="71" y="77"/>
                  </a:lnTo>
                  <a:lnTo>
                    <a:pt x="64" y="102"/>
                  </a:lnTo>
                  <a:lnTo>
                    <a:pt x="60" y="173"/>
                  </a:lnTo>
                  <a:lnTo>
                    <a:pt x="57" y="219"/>
                  </a:lnTo>
                  <a:lnTo>
                    <a:pt x="23" y="21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58" name="Freeform 65"/>
            <p:cNvSpPr>
              <a:spLocks/>
            </p:cNvSpPr>
            <p:nvPr/>
          </p:nvSpPr>
          <p:spPr bwMode="auto">
            <a:xfrm>
              <a:off x="4581" y="3054"/>
              <a:ext cx="34" cy="141"/>
            </a:xfrm>
            <a:custGeom>
              <a:avLst/>
              <a:gdLst>
                <a:gd name="T0" fmla="*/ 0 w 102"/>
                <a:gd name="T1" fmla="*/ 0 h 421"/>
                <a:gd name="T2" fmla="*/ 0 w 102"/>
                <a:gd name="T3" fmla="*/ 0 h 421"/>
                <a:gd name="T4" fmla="*/ 0 w 102"/>
                <a:gd name="T5" fmla="*/ 0 h 421"/>
                <a:gd name="T6" fmla="*/ 0 w 102"/>
                <a:gd name="T7" fmla="*/ 0 h 421"/>
                <a:gd name="T8" fmla="*/ 0 w 102"/>
                <a:gd name="T9" fmla="*/ 0 h 421"/>
                <a:gd name="T10" fmla="*/ 0 w 102"/>
                <a:gd name="T11" fmla="*/ 0 h 421"/>
                <a:gd name="T12" fmla="*/ 0 w 102"/>
                <a:gd name="T13" fmla="*/ 0 h 421"/>
                <a:gd name="T14" fmla="*/ 0 w 102"/>
                <a:gd name="T15" fmla="*/ 0 h 4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2" h="421">
                  <a:moveTo>
                    <a:pt x="0" y="421"/>
                  </a:moveTo>
                  <a:lnTo>
                    <a:pt x="60" y="347"/>
                  </a:lnTo>
                  <a:lnTo>
                    <a:pt x="70" y="317"/>
                  </a:lnTo>
                  <a:lnTo>
                    <a:pt x="77" y="274"/>
                  </a:lnTo>
                  <a:lnTo>
                    <a:pt x="82" y="216"/>
                  </a:lnTo>
                  <a:lnTo>
                    <a:pt x="89" y="112"/>
                  </a:lnTo>
                  <a:lnTo>
                    <a:pt x="96" y="45"/>
                  </a:lnTo>
                  <a:lnTo>
                    <a:pt x="102" y="0"/>
                  </a:lnTo>
                </a:path>
              </a:pathLst>
            </a:custGeom>
            <a:noFill/>
            <a:ln w="4763">
              <a:solidFill>
                <a:srgbClr val="8C66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59" name="Line 66"/>
            <p:cNvSpPr>
              <a:spLocks noChangeShapeType="1"/>
            </p:cNvSpPr>
            <p:nvPr/>
          </p:nvSpPr>
          <p:spPr bwMode="auto">
            <a:xfrm flipV="1">
              <a:off x="4615" y="3035"/>
              <a:ext cx="2" cy="19"/>
            </a:xfrm>
            <a:prstGeom prst="line">
              <a:avLst/>
            </a:prstGeom>
            <a:noFill/>
            <a:ln w="4763">
              <a:solidFill>
                <a:srgbClr val="8C66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60" name="Freeform 67"/>
            <p:cNvSpPr>
              <a:spLocks/>
            </p:cNvSpPr>
            <p:nvPr/>
          </p:nvSpPr>
          <p:spPr bwMode="auto">
            <a:xfrm>
              <a:off x="4611" y="3009"/>
              <a:ext cx="9" cy="25"/>
            </a:xfrm>
            <a:custGeom>
              <a:avLst/>
              <a:gdLst>
                <a:gd name="T0" fmla="*/ 0 w 29"/>
                <a:gd name="T1" fmla="*/ 0 h 75"/>
                <a:gd name="T2" fmla="*/ 0 w 29"/>
                <a:gd name="T3" fmla="*/ 0 h 75"/>
                <a:gd name="T4" fmla="*/ 0 w 29"/>
                <a:gd name="T5" fmla="*/ 0 h 75"/>
                <a:gd name="T6" fmla="*/ 0 w 29"/>
                <a:gd name="T7" fmla="*/ 0 h 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75">
                  <a:moveTo>
                    <a:pt x="20" y="75"/>
                  </a:moveTo>
                  <a:lnTo>
                    <a:pt x="29" y="66"/>
                  </a:lnTo>
                  <a:lnTo>
                    <a:pt x="29" y="44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8C66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61" name="Freeform 68"/>
            <p:cNvSpPr>
              <a:spLocks/>
            </p:cNvSpPr>
            <p:nvPr/>
          </p:nvSpPr>
          <p:spPr bwMode="auto">
            <a:xfrm>
              <a:off x="4389" y="2710"/>
              <a:ext cx="405" cy="348"/>
            </a:xfrm>
            <a:custGeom>
              <a:avLst/>
              <a:gdLst>
                <a:gd name="T0" fmla="*/ 0 w 1215"/>
                <a:gd name="T1" fmla="*/ 0 h 1045"/>
                <a:gd name="T2" fmla="*/ 0 w 1215"/>
                <a:gd name="T3" fmla="*/ 0 h 1045"/>
                <a:gd name="T4" fmla="*/ 0 w 1215"/>
                <a:gd name="T5" fmla="*/ 0 h 1045"/>
                <a:gd name="T6" fmla="*/ 0 w 1215"/>
                <a:gd name="T7" fmla="*/ 0 h 1045"/>
                <a:gd name="T8" fmla="*/ 0 w 1215"/>
                <a:gd name="T9" fmla="*/ 0 h 1045"/>
                <a:gd name="T10" fmla="*/ 0 w 1215"/>
                <a:gd name="T11" fmla="*/ 0 h 1045"/>
                <a:gd name="T12" fmla="*/ 0 w 1215"/>
                <a:gd name="T13" fmla="*/ 0 h 1045"/>
                <a:gd name="T14" fmla="*/ 0 w 1215"/>
                <a:gd name="T15" fmla="*/ 0 h 1045"/>
                <a:gd name="T16" fmla="*/ 0 w 1215"/>
                <a:gd name="T17" fmla="*/ 0 h 1045"/>
                <a:gd name="T18" fmla="*/ 0 w 1215"/>
                <a:gd name="T19" fmla="*/ 0 h 1045"/>
                <a:gd name="T20" fmla="*/ 0 w 1215"/>
                <a:gd name="T21" fmla="*/ 0 h 1045"/>
                <a:gd name="T22" fmla="*/ 0 w 1215"/>
                <a:gd name="T23" fmla="*/ 0 h 1045"/>
                <a:gd name="T24" fmla="*/ 0 w 1215"/>
                <a:gd name="T25" fmla="*/ 0 h 1045"/>
                <a:gd name="T26" fmla="*/ 0 w 1215"/>
                <a:gd name="T27" fmla="*/ 0 h 1045"/>
                <a:gd name="T28" fmla="*/ 0 w 1215"/>
                <a:gd name="T29" fmla="*/ 0 h 1045"/>
                <a:gd name="T30" fmla="*/ 0 w 1215"/>
                <a:gd name="T31" fmla="*/ 0 h 1045"/>
                <a:gd name="T32" fmla="*/ 0 w 1215"/>
                <a:gd name="T33" fmla="*/ 0 h 1045"/>
                <a:gd name="T34" fmla="*/ 0 w 1215"/>
                <a:gd name="T35" fmla="*/ 0 h 1045"/>
                <a:gd name="T36" fmla="*/ 0 w 1215"/>
                <a:gd name="T37" fmla="*/ 0 h 1045"/>
                <a:gd name="T38" fmla="*/ 0 w 1215"/>
                <a:gd name="T39" fmla="*/ 0 h 1045"/>
                <a:gd name="T40" fmla="*/ 0 w 1215"/>
                <a:gd name="T41" fmla="*/ 0 h 1045"/>
                <a:gd name="T42" fmla="*/ 0 w 1215"/>
                <a:gd name="T43" fmla="*/ 0 h 1045"/>
                <a:gd name="T44" fmla="*/ 0 w 1215"/>
                <a:gd name="T45" fmla="*/ 0 h 1045"/>
                <a:gd name="T46" fmla="*/ 0 w 1215"/>
                <a:gd name="T47" fmla="*/ 0 h 1045"/>
                <a:gd name="T48" fmla="*/ 0 w 1215"/>
                <a:gd name="T49" fmla="*/ 0 h 1045"/>
                <a:gd name="T50" fmla="*/ 0 w 1215"/>
                <a:gd name="T51" fmla="*/ 0 h 1045"/>
                <a:gd name="T52" fmla="*/ 0 w 1215"/>
                <a:gd name="T53" fmla="*/ 0 h 1045"/>
                <a:gd name="T54" fmla="*/ 0 w 1215"/>
                <a:gd name="T55" fmla="*/ 0 h 1045"/>
                <a:gd name="T56" fmla="*/ 0 w 1215"/>
                <a:gd name="T57" fmla="*/ 0 h 1045"/>
                <a:gd name="T58" fmla="*/ 0 w 1215"/>
                <a:gd name="T59" fmla="*/ 0 h 1045"/>
                <a:gd name="T60" fmla="*/ 0 w 1215"/>
                <a:gd name="T61" fmla="*/ 0 h 1045"/>
                <a:gd name="T62" fmla="*/ 0 w 1215"/>
                <a:gd name="T63" fmla="*/ 0 h 1045"/>
                <a:gd name="T64" fmla="*/ 0 w 1215"/>
                <a:gd name="T65" fmla="*/ 0 h 1045"/>
                <a:gd name="T66" fmla="*/ 0 w 1215"/>
                <a:gd name="T67" fmla="*/ 0 h 1045"/>
                <a:gd name="T68" fmla="*/ 0 w 1215"/>
                <a:gd name="T69" fmla="*/ 0 h 1045"/>
                <a:gd name="T70" fmla="*/ 0 w 1215"/>
                <a:gd name="T71" fmla="*/ 0 h 1045"/>
                <a:gd name="T72" fmla="*/ 0 w 1215"/>
                <a:gd name="T73" fmla="*/ 0 h 1045"/>
                <a:gd name="T74" fmla="*/ 0 w 1215"/>
                <a:gd name="T75" fmla="*/ 0 h 1045"/>
                <a:gd name="T76" fmla="*/ 0 w 1215"/>
                <a:gd name="T77" fmla="*/ 0 h 1045"/>
                <a:gd name="T78" fmla="*/ 0 w 1215"/>
                <a:gd name="T79" fmla="*/ 0 h 1045"/>
                <a:gd name="T80" fmla="*/ 0 w 1215"/>
                <a:gd name="T81" fmla="*/ 0 h 1045"/>
                <a:gd name="T82" fmla="*/ 0 w 1215"/>
                <a:gd name="T83" fmla="*/ 0 h 1045"/>
                <a:gd name="T84" fmla="*/ 0 w 1215"/>
                <a:gd name="T85" fmla="*/ 0 h 1045"/>
                <a:gd name="T86" fmla="*/ 0 w 1215"/>
                <a:gd name="T87" fmla="*/ 0 h 1045"/>
                <a:gd name="T88" fmla="*/ 0 w 1215"/>
                <a:gd name="T89" fmla="*/ 0 h 1045"/>
                <a:gd name="T90" fmla="*/ 0 w 1215"/>
                <a:gd name="T91" fmla="*/ 0 h 1045"/>
                <a:gd name="T92" fmla="*/ 0 w 1215"/>
                <a:gd name="T93" fmla="*/ 0 h 1045"/>
                <a:gd name="T94" fmla="*/ 0 w 1215"/>
                <a:gd name="T95" fmla="*/ 0 h 1045"/>
                <a:gd name="T96" fmla="*/ 0 w 1215"/>
                <a:gd name="T97" fmla="*/ 0 h 1045"/>
                <a:gd name="T98" fmla="*/ 0 w 1215"/>
                <a:gd name="T99" fmla="*/ 0 h 1045"/>
                <a:gd name="T100" fmla="*/ 0 w 1215"/>
                <a:gd name="T101" fmla="*/ 0 h 1045"/>
                <a:gd name="T102" fmla="*/ 0 w 1215"/>
                <a:gd name="T103" fmla="*/ 0 h 1045"/>
                <a:gd name="T104" fmla="*/ 0 w 1215"/>
                <a:gd name="T105" fmla="*/ 0 h 1045"/>
                <a:gd name="T106" fmla="*/ 0 w 1215"/>
                <a:gd name="T107" fmla="*/ 0 h 1045"/>
                <a:gd name="T108" fmla="*/ 0 w 1215"/>
                <a:gd name="T109" fmla="*/ 0 h 1045"/>
                <a:gd name="T110" fmla="*/ 0 w 1215"/>
                <a:gd name="T111" fmla="*/ 0 h 1045"/>
                <a:gd name="T112" fmla="*/ 0 w 1215"/>
                <a:gd name="T113" fmla="*/ 0 h 1045"/>
                <a:gd name="T114" fmla="*/ 0 w 1215"/>
                <a:gd name="T115" fmla="*/ 0 h 1045"/>
                <a:gd name="T116" fmla="*/ 0 w 1215"/>
                <a:gd name="T117" fmla="*/ 0 h 104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15" h="1045">
                  <a:moveTo>
                    <a:pt x="8" y="1012"/>
                  </a:moveTo>
                  <a:lnTo>
                    <a:pt x="0" y="939"/>
                  </a:lnTo>
                  <a:lnTo>
                    <a:pt x="4" y="877"/>
                  </a:lnTo>
                  <a:lnTo>
                    <a:pt x="33" y="817"/>
                  </a:lnTo>
                  <a:lnTo>
                    <a:pt x="57" y="781"/>
                  </a:lnTo>
                  <a:lnTo>
                    <a:pt x="86" y="750"/>
                  </a:lnTo>
                  <a:lnTo>
                    <a:pt x="123" y="730"/>
                  </a:lnTo>
                  <a:lnTo>
                    <a:pt x="167" y="718"/>
                  </a:lnTo>
                  <a:lnTo>
                    <a:pt x="218" y="709"/>
                  </a:lnTo>
                  <a:lnTo>
                    <a:pt x="220" y="689"/>
                  </a:lnTo>
                  <a:lnTo>
                    <a:pt x="239" y="616"/>
                  </a:lnTo>
                  <a:lnTo>
                    <a:pt x="261" y="569"/>
                  </a:lnTo>
                  <a:lnTo>
                    <a:pt x="291" y="527"/>
                  </a:lnTo>
                  <a:lnTo>
                    <a:pt x="326" y="485"/>
                  </a:lnTo>
                  <a:lnTo>
                    <a:pt x="361" y="443"/>
                  </a:lnTo>
                  <a:lnTo>
                    <a:pt x="402" y="401"/>
                  </a:lnTo>
                  <a:lnTo>
                    <a:pt x="448" y="363"/>
                  </a:lnTo>
                  <a:lnTo>
                    <a:pt x="494" y="334"/>
                  </a:lnTo>
                  <a:lnTo>
                    <a:pt x="528" y="315"/>
                  </a:lnTo>
                  <a:lnTo>
                    <a:pt x="625" y="274"/>
                  </a:lnTo>
                  <a:lnTo>
                    <a:pt x="744" y="225"/>
                  </a:lnTo>
                  <a:lnTo>
                    <a:pt x="822" y="196"/>
                  </a:lnTo>
                  <a:lnTo>
                    <a:pt x="900" y="171"/>
                  </a:lnTo>
                  <a:lnTo>
                    <a:pt x="965" y="129"/>
                  </a:lnTo>
                  <a:lnTo>
                    <a:pt x="1038" y="83"/>
                  </a:lnTo>
                  <a:lnTo>
                    <a:pt x="1113" y="40"/>
                  </a:lnTo>
                  <a:lnTo>
                    <a:pt x="1179" y="0"/>
                  </a:lnTo>
                  <a:lnTo>
                    <a:pt x="1204" y="0"/>
                  </a:lnTo>
                  <a:lnTo>
                    <a:pt x="1215" y="23"/>
                  </a:lnTo>
                  <a:lnTo>
                    <a:pt x="1206" y="69"/>
                  </a:lnTo>
                  <a:lnTo>
                    <a:pt x="1189" y="117"/>
                  </a:lnTo>
                  <a:lnTo>
                    <a:pt x="1152" y="183"/>
                  </a:lnTo>
                  <a:lnTo>
                    <a:pt x="1110" y="256"/>
                  </a:lnTo>
                  <a:lnTo>
                    <a:pt x="1080" y="314"/>
                  </a:lnTo>
                  <a:lnTo>
                    <a:pt x="1062" y="358"/>
                  </a:lnTo>
                  <a:lnTo>
                    <a:pt x="1049" y="401"/>
                  </a:lnTo>
                  <a:lnTo>
                    <a:pt x="1029" y="449"/>
                  </a:lnTo>
                  <a:lnTo>
                    <a:pt x="992" y="522"/>
                  </a:lnTo>
                  <a:lnTo>
                    <a:pt x="941" y="608"/>
                  </a:lnTo>
                  <a:lnTo>
                    <a:pt x="876" y="712"/>
                  </a:lnTo>
                  <a:lnTo>
                    <a:pt x="831" y="761"/>
                  </a:lnTo>
                  <a:lnTo>
                    <a:pt x="770" y="811"/>
                  </a:lnTo>
                  <a:lnTo>
                    <a:pt x="713" y="852"/>
                  </a:lnTo>
                  <a:lnTo>
                    <a:pt x="679" y="876"/>
                  </a:lnTo>
                  <a:lnTo>
                    <a:pt x="611" y="911"/>
                  </a:lnTo>
                  <a:lnTo>
                    <a:pt x="544" y="940"/>
                  </a:lnTo>
                  <a:lnTo>
                    <a:pt x="519" y="949"/>
                  </a:lnTo>
                  <a:lnTo>
                    <a:pt x="437" y="976"/>
                  </a:lnTo>
                  <a:lnTo>
                    <a:pt x="393" y="987"/>
                  </a:lnTo>
                  <a:lnTo>
                    <a:pt x="347" y="989"/>
                  </a:lnTo>
                  <a:lnTo>
                    <a:pt x="304" y="983"/>
                  </a:lnTo>
                  <a:lnTo>
                    <a:pt x="264" y="968"/>
                  </a:lnTo>
                  <a:lnTo>
                    <a:pt x="238" y="957"/>
                  </a:lnTo>
                  <a:lnTo>
                    <a:pt x="161" y="981"/>
                  </a:lnTo>
                  <a:lnTo>
                    <a:pt x="127" y="996"/>
                  </a:lnTo>
                  <a:lnTo>
                    <a:pt x="89" y="1018"/>
                  </a:lnTo>
                  <a:lnTo>
                    <a:pt x="47" y="1045"/>
                  </a:lnTo>
                  <a:lnTo>
                    <a:pt x="24" y="1035"/>
                  </a:lnTo>
                  <a:lnTo>
                    <a:pt x="8" y="1012"/>
                  </a:lnTo>
                  <a:close/>
                </a:path>
              </a:pathLst>
            </a:custGeom>
            <a:solidFill>
              <a:srgbClr val="FC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62" name="Freeform 69"/>
            <p:cNvSpPr>
              <a:spLocks/>
            </p:cNvSpPr>
            <p:nvPr/>
          </p:nvSpPr>
          <p:spPr bwMode="auto">
            <a:xfrm>
              <a:off x="4389" y="2710"/>
              <a:ext cx="405" cy="348"/>
            </a:xfrm>
            <a:custGeom>
              <a:avLst/>
              <a:gdLst>
                <a:gd name="T0" fmla="*/ 0 w 1215"/>
                <a:gd name="T1" fmla="*/ 0 h 1045"/>
                <a:gd name="T2" fmla="*/ 0 w 1215"/>
                <a:gd name="T3" fmla="*/ 0 h 1045"/>
                <a:gd name="T4" fmla="*/ 0 w 1215"/>
                <a:gd name="T5" fmla="*/ 0 h 1045"/>
                <a:gd name="T6" fmla="*/ 0 w 1215"/>
                <a:gd name="T7" fmla="*/ 0 h 1045"/>
                <a:gd name="T8" fmla="*/ 0 w 1215"/>
                <a:gd name="T9" fmla="*/ 0 h 1045"/>
                <a:gd name="T10" fmla="*/ 0 w 1215"/>
                <a:gd name="T11" fmla="*/ 0 h 1045"/>
                <a:gd name="T12" fmla="*/ 0 w 1215"/>
                <a:gd name="T13" fmla="*/ 0 h 1045"/>
                <a:gd name="T14" fmla="*/ 0 w 1215"/>
                <a:gd name="T15" fmla="*/ 0 h 1045"/>
                <a:gd name="T16" fmla="*/ 0 w 1215"/>
                <a:gd name="T17" fmla="*/ 0 h 1045"/>
                <a:gd name="T18" fmla="*/ 0 w 1215"/>
                <a:gd name="T19" fmla="*/ 0 h 1045"/>
                <a:gd name="T20" fmla="*/ 0 w 1215"/>
                <a:gd name="T21" fmla="*/ 0 h 1045"/>
                <a:gd name="T22" fmla="*/ 0 w 1215"/>
                <a:gd name="T23" fmla="*/ 0 h 1045"/>
                <a:gd name="T24" fmla="*/ 0 w 1215"/>
                <a:gd name="T25" fmla="*/ 0 h 1045"/>
                <a:gd name="T26" fmla="*/ 0 w 1215"/>
                <a:gd name="T27" fmla="*/ 0 h 1045"/>
                <a:gd name="T28" fmla="*/ 0 w 1215"/>
                <a:gd name="T29" fmla="*/ 0 h 1045"/>
                <a:gd name="T30" fmla="*/ 0 w 1215"/>
                <a:gd name="T31" fmla="*/ 0 h 1045"/>
                <a:gd name="T32" fmla="*/ 0 w 1215"/>
                <a:gd name="T33" fmla="*/ 0 h 1045"/>
                <a:gd name="T34" fmla="*/ 0 w 1215"/>
                <a:gd name="T35" fmla="*/ 0 h 1045"/>
                <a:gd name="T36" fmla="*/ 0 w 1215"/>
                <a:gd name="T37" fmla="*/ 0 h 1045"/>
                <a:gd name="T38" fmla="*/ 0 w 1215"/>
                <a:gd name="T39" fmla="*/ 0 h 1045"/>
                <a:gd name="T40" fmla="*/ 0 w 1215"/>
                <a:gd name="T41" fmla="*/ 0 h 1045"/>
                <a:gd name="T42" fmla="*/ 0 w 1215"/>
                <a:gd name="T43" fmla="*/ 0 h 1045"/>
                <a:gd name="T44" fmla="*/ 0 w 1215"/>
                <a:gd name="T45" fmla="*/ 0 h 1045"/>
                <a:gd name="T46" fmla="*/ 0 w 1215"/>
                <a:gd name="T47" fmla="*/ 0 h 1045"/>
                <a:gd name="T48" fmla="*/ 0 w 1215"/>
                <a:gd name="T49" fmla="*/ 0 h 1045"/>
                <a:gd name="T50" fmla="*/ 0 w 1215"/>
                <a:gd name="T51" fmla="*/ 0 h 1045"/>
                <a:gd name="T52" fmla="*/ 0 w 1215"/>
                <a:gd name="T53" fmla="*/ 0 h 1045"/>
                <a:gd name="T54" fmla="*/ 0 w 1215"/>
                <a:gd name="T55" fmla="*/ 0 h 1045"/>
                <a:gd name="T56" fmla="*/ 0 w 1215"/>
                <a:gd name="T57" fmla="*/ 0 h 1045"/>
                <a:gd name="T58" fmla="*/ 0 w 1215"/>
                <a:gd name="T59" fmla="*/ 0 h 1045"/>
                <a:gd name="T60" fmla="*/ 0 w 1215"/>
                <a:gd name="T61" fmla="*/ 0 h 1045"/>
                <a:gd name="T62" fmla="*/ 0 w 1215"/>
                <a:gd name="T63" fmla="*/ 0 h 1045"/>
                <a:gd name="T64" fmla="*/ 0 w 1215"/>
                <a:gd name="T65" fmla="*/ 0 h 1045"/>
                <a:gd name="T66" fmla="*/ 0 w 1215"/>
                <a:gd name="T67" fmla="*/ 0 h 1045"/>
                <a:gd name="T68" fmla="*/ 0 w 1215"/>
                <a:gd name="T69" fmla="*/ 0 h 1045"/>
                <a:gd name="T70" fmla="*/ 0 w 1215"/>
                <a:gd name="T71" fmla="*/ 0 h 1045"/>
                <a:gd name="T72" fmla="*/ 0 w 1215"/>
                <a:gd name="T73" fmla="*/ 0 h 1045"/>
                <a:gd name="T74" fmla="*/ 0 w 1215"/>
                <a:gd name="T75" fmla="*/ 0 h 1045"/>
                <a:gd name="T76" fmla="*/ 0 w 1215"/>
                <a:gd name="T77" fmla="*/ 0 h 1045"/>
                <a:gd name="T78" fmla="*/ 0 w 1215"/>
                <a:gd name="T79" fmla="*/ 0 h 1045"/>
                <a:gd name="T80" fmla="*/ 0 w 1215"/>
                <a:gd name="T81" fmla="*/ 0 h 1045"/>
                <a:gd name="T82" fmla="*/ 0 w 1215"/>
                <a:gd name="T83" fmla="*/ 0 h 1045"/>
                <a:gd name="T84" fmla="*/ 0 w 1215"/>
                <a:gd name="T85" fmla="*/ 0 h 1045"/>
                <a:gd name="T86" fmla="*/ 0 w 1215"/>
                <a:gd name="T87" fmla="*/ 0 h 1045"/>
                <a:gd name="T88" fmla="*/ 0 w 1215"/>
                <a:gd name="T89" fmla="*/ 0 h 1045"/>
                <a:gd name="T90" fmla="*/ 0 w 1215"/>
                <a:gd name="T91" fmla="*/ 0 h 1045"/>
                <a:gd name="T92" fmla="*/ 0 w 1215"/>
                <a:gd name="T93" fmla="*/ 0 h 1045"/>
                <a:gd name="T94" fmla="*/ 0 w 1215"/>
                <a:gd name="T95" fmla="*/ 0 h 1045"/>
                <a:gd name="T96" fmla="*/ 0 w 1215"/>
                <a:gd name="T97" fmla="*/ 0 h 1045"/>
                <a:gd name="T98" fmla="*/ 0 w 1215"/>
                <a:gd name="T99" fmla="*/ 0 h 1045"/>
                <a:gd name="T100" fmla="*/ 0 w 1215"/>
                <a:gd name="T101" fmla="*/ 0 h 1045"/>
                <a:gd name="T102" fmla="*/ 0 w 1215"/>
                <a:gd name="T103" fmla="*/ 0 h 1045"/>
                <a:gd name="T104" fmla="*/ 0 w 1215"/>
                <a:gd name="T105" fmla="*/ 0 h 1045"/>
                <a:gd name="T106" fmla="*/ 0 w 1215"/>
                <a:gd name="T107" fmla="*/ 0 h 1045"/>
                <a:gd name="T108" fmla="*/ 0 w 1215"/>
                <a:gd name="T109" fmla="*/ 0 h 1045"/>
                <a:gd name="T110" fmla="*/ 0 w 1215"/>
                <a:gd name="T111" fmla="*/ 0 h 1045"/>
                <a:gd name="T112" fmla="*/ 0 w 1215"/>
                <a:gd name="T113" fmla="*/ 0 h 1045"/>
                <a:gd name="T114" fmla="*/ 0 w 1215"/>
                <a:gd name="T115" fmla="*/ 0 h 1045"/>
                <a:gd name="T116" fmla="*/ 0 w 1215"/>
                <a:gd name="T117" fmla="*/ 0 h 1045"/>
                <a:gd name="T118" fmla="*/ 0 w 1215"/>
                <a:gd name="T119" fmla="*/ 0 h 10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15" h="1045">
                  <a:moveTo>
                    <a:pt x="8" y="1012"/>
                  </a:moveTo>
                  <a:lnTo>
                    <a:pt x="0" y="939"/>
                  </a:lnTo>
                  <a:lnTo>
                    <a:pt x="4" y="877"/>
                  </a:lnTo>
                  <a:lnTo>
                    <a:pt x="33" y="817"/>
                  </a:lnTo>
                  <a:lnTo>
                    <a:pt x="57" y="781"/>
                  </a:lnTo>
                  <a:lnTo>
                    <a:pt x="86" y="750"/>
                  </a:lnTo>
                  <a:lnTo>
                    <a:pt x="123" y="730"/>
                  </a:lnTo>
                  <a:lnTo>
                    <a:pt x="167" y="718"/>
                  </a:lnTo>
                  <a:lnTo>
                    <a:pt x="218" y="709"/>
                  </a:lnTo>
                  <a:lnTo>
                    <a:pt x="220" y="689"/>
                  </a:lnTo>
                  <a:lnTo>
                    <a:pt x="239" y="616"/>
                  </a:lnTo>
                  <a:lnTo>
                    <a:pt x="261" y="569"/>
                  </a:lnTo>
                  <a:lnTo>
                    <a:pt x="291" y="527"/>
                  </a:lnTo>
                  <a:lnTo>
                    <a:pt x="326" y="485"/>
                  </a:lnTo>
                  <a:lnTo>
                    <a:pt x="361" y="443"/>
                  </a:lnTo>
                  <a:lnTo>
                    <a:pt x="402" y="401"/>
                  </a:lnTo>
                  <a:lnTo>
                    <a:pt x="448" y="363"/>
                  </a:lnTo>
                  <a:lnTo>
                    <a:pt x="494" y="334"/>
                  </a:lnTo>
                  <a:lnTo>
                    <a:pt x="528" y="315"/>
                  </a:lnTo>
                  <a:lnTo>
                    <a:pt x="625" y="274"/>
                  </a:lnTo>
                  <a:lnTo>
                    <a:pt x="744" y="225"/>
                  </a:lnTo>
                  <a:lnTo>
                    <a:pt x="822" y="196"/>
                  </a:lnTo>
                  <a:lnTo>
                    <a:pt x="900" y="171"/>
                  </a:lnTo>
                  <a:lnTo>
                    <a:pt x="965" y="129"/>
                  </a:lnTo>
                  <a:lnTo>
                    <a:pt x="1038" y="83"/>
                  </a:lnTo>
                  <a:lnTo>
                    <a:pt x="1113" y="40"/>
                  </a:lnTo>
                  <a:lnTo>
                    <a:pt x="1179" y="0"/>
                  </a:lnTo>
                  <a:lnTo>
                    <a:pt x="1204" y="0"/>
                  </a:lnTo>
                  <a:lnTo>
                    <a:pt x="1215" y="23"/>
                  </a:lnTo>
                  <a:lnTo>
                    <a:pt x="1206" y="69"/>
                  </a:lnTo>
                  <a:lnTo>
                    <a:pt x="1189" y="117"/>
                  </a:lnTo>
                  <a:lnTo>
                    <a:pt x="1152" y="183"/>
                  </a:lnTo>
                  <a:lnTo>
                    <a:pt x="1110" y="256"/>
                  </a:lnTo>
                  <a:lnTo>
                    <a:pt x="1080" y="314"/>
                  </a:lnTo>
                  <a:lnTo>
                    <a:pt x="1062" y="358"/>
                  </a:lnTo>
                  <a:lnTo>
                    <a:pt x="1049" y="401"/>
                  </a:lnTo>
                  <a:lnTo>
                    <a:pt x="1029" y="449"/>
                  </a:lnTo>
                  <a:lnTo>
                    <a:pt x="992" y="522"/>
                  </a:lnTo>
                  <a:lnTo>
                    <a:pt x="941" y="608"/>
                  </a:lnTo>
                  <a:lnTo>
                    <a:pt x="876" y="712"/>
                  </a:lnTo>
                  <a:lnTo>
                    <a:pt x="831" y="761"/>
                  </a:lnTo>
                  <a:lnTo>
                    <a:pt x="770" y="811"/>
                  </a:lnTo>
                  <a:lnTo>
                    <a:pt x="713" y="852"/>
                  </a:lnTo>
                  <a:lnTo>
                    <a:pt x="679" y="876"/>
                  </a:lnTo>
                  <a:lnTo>
                    <a:pt x="611" y="911"/>
                  </a:lnTo>
                  <a:lnTo>
                    <a:pt x="544" y="940"/>
                  </a:lnTo>
                  <a:lnTo>
                    <a:pt x="519" y="949"/>
                  </a:lnTo>
                  <a:lnTo>
                    <a:pt x="437" y="976"/>
                  </a:lnTo>
                  <a:lnTo>
                    <a:pt x="393" y="987"/>
                  </a:lnTo>
                  <a:lnTo>
                    <a:pt x="347" y="989"/>
                  </a:lnTo>
                  <a:lnTo>
                    <a:pt x="304" y="983"/>
                  </a:lnTo>
                  <a:lnTo>
                    <a:pt x="264" y="968"/>
                  </a:lnTo>
                  <a:lnTo>
                    <a:pt x="238" y="957"/>
                  </a:lnTo>
                  <a:lnTo>
                    <a:pt x="161" y="981"/>
                  </a:lnTo>
                  <a:lnTo>
                    <a:pt x="127" y="996"/>
                  </a:lnTo>
                  <a:lnTo>
                    <a:pt x="89" y="1018"/>
                  </a:lnTo>
                  <a:lnTo>
                    <a:pt x="47" y="1045"/>
                  </a:lnTo>
                  <a:lnTo>
                    <a:pt x="24" y="1035"/>
                  </a:lnTo>
                  <a:lnTo>
                    <a:pt x="8" y="101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63" name="Freeform 70"/>
            <p:cNvSpPr>
              <a:spLocks/>
            </p:cNvSpPr>
            <p:nvPr/>
          </p:nvSpPr>
          <p:spPr bwMode="auto">
            <a:xfrm>
              <a:off x="4551" y="2975"/>
              <a:ext cx="152" cy="139"/>
            </a:xfrm>
            <a:custGeom>
              <a:avLst/>
              <a:gdLst>
                <a:gd name="T0" fmla="*/ 0 w 457"/>
                <a:gd name="T1" fmla="*/ 0 h 416"/>
                <a:gd name="T2" fmla="*/ 0 w 457"/>
                <a:gd name="T3" fmla="*/ 0 h 416"/>
                <a:gd name="T4" fmla="*/ 0 w 457"/>
                <a:gd name="T5" fmla="*/ 0 h 416"/>
                <a:gd name="T6" fmla="*/ 0 w 457"/>
                <a:gd name="T7" fmla="*/ 0 h 416"/>
                <a:gd name="T8" fmla="*/ 0 w 457"/>
                <a:gd name="T9" fmla="*/ 0 h 416"/>
                <a:gd name="T10" fmla="*/ 0 w 457"/>
                <a:gd name="T11" fmla="*/ 0 h 416"/>
                <a:gd name="T12" fmla="*/ 0 w 457"/>
                <a:gd name="T13" fmla="*/ 0 h 416"/>
                <a:gd name="T14" fmla="*/ 0 w 457"/>
                <a:gd name="T15" fmla="*/ 0 h 416"/>
                <a:gd name="T16" fmla="*/ 0 w 457"/>
                <a:gd name="T17" fmla="*/ 0 h 416"/>
                <a:gd name="T18" fmla="*/ 0 w 457"/>
                <a:gd name="T19" fmla="*/ 0 h 416"/>
                <a:gd name="T20" fmla="*/ 0 w 457"/>
                <a:gd name="T21" fmla="*/ 0 h 416"/>
                <a:gd name="T22" fmla="*/ 0 w 457"/>
                <a:gd name="T23" fmla="*/ 0 h 416"/>
                <a:gd name="T24" fmla="*/ 0 w 457"/>
                <a:gd name="T25" fmla="*/ 0 h 416"/>
                <a:gd name="T26" fmla="*/ 0 w 457"/>
                <a:gd name="T27" fmla="*/ 0 h 416"/>
                <a:gd name="T28" fmla="*/ 0 w 457"/>
                <a:gd name="T29" fmla="*/ 0 h 416"/>
                <a:gd name="T30" fmla="*/ 0 w 457"/>
                <a:gd name="T31" fmla="*/ 0 h 416"/>
                <a:gd name="T32" fmla="*/ 0 w 457"/>
                <a:gd name="T33" fmla="*/ 0 h 416"/>
                <a:gd name="T34" fmla="*/ 0 w 457"/>
                <a:gd name="T35" fmla="*/ 0 h 416"/>
                <a:gd name="T36" fmla="*/ 0 w 457"/>
                <a:gd name="T37" fmla="*/ 0 h 416"/>
                <a:gd name="T38" fmla="*/ 0 w 457"/>
                <a:gd name="T39" fmla="*/ 0 h 416"/>
                <a:gd name="T40" fmla="*/ 0 w 457"/>
                <a:gd name="T41" fmla="*/ 0 h 416"/>
                <a:gd name="T42" fmla="*/ 0 w 457"/>
                <a:gd name="T43" fmla="*/ 0 h 416"/>
                <a:gd name="T44" fmla="*/ 0 w 457"/>
                <a:gd name="T45" fmla="*/ 0 h 416"/>
                <a:gd name="T46" fmla="*/ 0 w 457"/>
                <a:gd name="T47" fmla="*/ 0 h 416"/>
                <a:gd name="T48" fmla="*/ 0 w 457"/>
                <a:gd name="T49" fmla="*/ 0 h 416"/>
                <a:gd name="T50" fmla="*/ 0 w 457"/>
                <a:gd name="T51" fmla="*/ 0 h 416"/>
                <a:gd name="T52" fmla="*/ 0 w 457"/>
                <a:gd name="T53" fmla="*/ 0 h 416"/>
                <a:gd name="T54" fmla="*/ 0 w 457"/>
                <a:gd name="T55" fmla="*/ 0 h 416"/>
                <a:gd name="T56" fmla="*/ 0 w 457"/>
                <a:gd name="T57" fmla="*/ 0 h 416"/>
                <a:gd name="T58" fmla="*/ 0 w 457"/>
                <a:gd name="T59" fmla="*/ 0 h 416"/>
                <a:gd name="T60" fmla="*/ 0 w 457"/>
                <a:gd name="T61" fmla="*/ 0 h 416"/>
                <a:gd name="T62" fmla="*/ 0 w 457"/>
                <a:gd name="T63" fmla="*/ 0 h 416"/>
                <a:gd name="T64" fmla="*/ 0 w 457"/>
                <a:gd name="T65" fmla="*/ 0 h 416"/>
                <a:gd name="T66" fmla="*/ 0 w 457"/>
                <a:gd name="T67" fmla="*/ 0 h 416"/>
                <a:gd name="T68" fmla="*/ 0 w 457"/>
                <a:gd name="T69" fmla="*/ 0 h 4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57" h="416">
                  <a:moveTo>
                    <a:pt x="411" y="110"/>
                  </a:moveTo>
                  <a:lnTo>
                    <a:pt x="384" y="69"/>
                  </a:lnTo>
                  <a:lnTo>
                    <a:pt x="350" y="24"/>
                  </a:lnTo>
                  <a:lnTo>
                    <a:pt x="355" y="10"/>
                  </a:lnTo>
                  <a:lnTo>
                    <a:pt x="368" y="0"/>
                  </a:lnTo>
                  <a:lnTo>
                    <a:pt x="408" y="41"/>
                  </a:lnTo>
                  <a:lnTo>
                    <a:pt x="448" y="97"/>
                  </a:lnTo>
                  <a:lnTo>
                    <a:pt x="457" y="123"/>
                  </a:lnTo>
                  <a:lnTo>
                    <a:pt x="450" y="144"/>
                  </a:lnTo>
                  <a:lnTo>
                    <a:pt x="384" y="169"/>
                  </a:lnTo>
                  <a:lnTo>
                    <a:pt x="308" y="196"/>
                  </a:lnTo>
                  <a:lnTo>
                    <a:pt x="261" y="223"/>
                  </a:lnTo>
                  <a:lnTo>
                    <a:pt x="208" y="255"/>
                  </a:lnTo>
                  <a:lnTo>
                    <a:pt x="180" y="283"/>
                  </a:lnTo>
                  <a:lnTo>
                    <a:pt x="143" y="331"/>
                  </a:lnTo>
                  <a:lnTo>
                    <a:pt x="104" y="381"/>
                  </a:lnTo>
                  <a:lnTo>
                    <a:pt x="67" y="412"/>
                  </a:lnTo>
                  <a:lnTo>
                    <a:pt x="47" y="416"/>
                  </a:lnTo>
                  <a:lnTo>
                    <a:pt x="64" y="396"/>
                  </a:lnTo>
                  <a:lnTo>
                    <a:pt x="108" y="339"/>
                  </a:lnTo>
                  <a:lnTo>
                    <a:pt x="151" y="289"/>
                  </a:lnTo>
                  <a:lnTo>
                    <a:pt x="104" y="337"/>
                  </a:lnTo>
                  <a:lnTo>
                    <a:pt x="37" y="398"/>
                  </a:lnTo>
                  <a:lnTo>
                    <a:pt x="0" y="416"/>
                  </a:lnTo>
                  <a:lnTo>
                    <a:pt x="5" y="403"/>
                  </a:lnTo>
                  <a:lnTo>
                    <a:pt x="53" y="353"/>
                  </a:lnTo>
                  <a:lnTo>
                    <a:pt x="112" y="293"/>
                  </a:lnTo>
                  <a:lnTo>
                    <a:pt x="145" y="256"/>
                  </a:lnTo>
                  <a:lnTo>
                    <a:pt x="171" y="224"/>
                  </a:lnTo>
                  <a:lnTo>
                    <a:pt x="189" y="208"/>
                  </a:lnTo>
                  <a:lnTo>
                    <a:pt x="211" y="202"/>
                  </a:lnTo>
                  <a:lnTo>
                    <a:pt x="249" y="188"/>
                  </a:lnTo>
                  <a:lnTo>
                    <a:pt x="311" y="156"/>
                  </a:lnTo>
                  <a:lnTo>
                    <a:pt x="374" y="125"/>
                  </a:lnTo>
                  <a:lnTo>
                    <a:pt x="411" y="110"/>
                  </a:lnTo>
                  <a:close/>
                </a:path>
              </a:pathLst>
            </a:custGeom>
            <a:solidFill>
              <a:srgbClr val="BF9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64" name="Freeform 71"/>
            <p:cNvSpPr>
              <a:spLocks/>
            </p:cNvSpPr>
            <p:nvPr/>
          </p:nvSpPr>
          <p:spPr bwMode="auto">
            <a:xfrm>
              <a:off x="4551" y="2975"/>
              <a:ext cx="152" cy="139"/>
            </a:xfrm>
            <a:custGeom>
              <a:avLst/>
              <a:gdLst>
                <a:gd name="T0" fmla="*/ 0 w 457"/>
                <a:gd name="T1" fmla="*/ 0 h 416"/>
                <a:gd name="T2" fmla="*/ 0 w 457"/>
                <a:gd name="T3" fmla="*/ 0 h 416"/>
                <a:gd name="T4" fmla="*/ 0 w 457"/>
                <a:gd name="T5" fmla="*/ 0 h 416"/>
                <a:gd name="T6" fmla="*/ 0 w 457"/>
                <a:gd name="T7" fmla="*/ 0 h 416"/>
                <a:gd name="T8" fmla="*/ 0 w 457"/>
                <a:gd name="T9" fmla="*/ 0 h 416"/>
                <a:gd name="T10" fmla="*/ 0 w 457"/>
                <a:gd name="T11" fmla="*/ 0 h 416"/>
                <a:gd name="T12" fmla="*/ 0 w 457"/>
                <a:gd name="T13" fmla="*/ 0 h 416"/>
                <a:gd name="T14" fmla="*/ 0 w 457"/>
                <a:gd name="T15" fmla="*/ 0 h 416"/>
                <a:gd name="T16" fmla="*/ 0 w 457"/>
                <a:gd name="T17" fmla="*/ 0 h 416"/>
                <a:gd name="T18" fmla="*/ 0 w 457"/>
                <a:gd name="T19" fmla="*/ 0 h 416"/>
                <a:gd name="T20" fmla="*/ 0 w 457"/>
                <a:gd name="T21" fmla="*/ 0 h 416"/>
                <a:gd name="T22" fmla="*/ 0 w 457"/>
                <a:gd name="T23" fmla="*/ 0 h 416"/>
                <a:gd name="T24" fmla="*/ 0 w 457"/>
                <a:gd name="T25" fmla="*/ 0 h 416"/>
                <a:gd name="T26" fmla="*/ 0 w 457"/>
                <a:gd name="T27" fmla="*/ 0 h 416"/>
                <a:gd name="T28" fmla="*/ 0 w 457"/>
                <a:gd name="T29" fmla="*/ 0 h 416"/>
                <a:gd name="T30" fmla="*/ 0 w 457"/>
                <a:gd name="T31" fmla="*/ 0 h 416"/>
                <a:gd name="T32" fmla="*/ 0 w 457"/>
                <a:gd name="T33" fmla="*/ 0 h 416"/>
                <a:gd name="T34" fmla="*/ 0 w 457"/>
                <a:gd name="T35" fmla="*/ 0 h 416"/>
                <a:gd name="T36" fmla="*/ 0 w 457"/>
                <a:gd name="T37" fmla="*/ 0 h 416"/>
                <a:gd name="T38" fmla="*/ 0 w 457"/>
                <a:gd name="T39" fmla="*/ 0 h 416"/>
                <a:gd name="T40" fmla="*/ 0 w 457"/>
                <a:gd name="T41" fmla="*/ 0 h 416"/>
                <a:gd name="T42" fmla="*/ 0 w 457"/>
                <a:gd name="T43" fmla="*/ 0 h 416"/>
                <a:gd name="T44" fmla="*/ 0 w 457"/>
                <a:gd name="T45" fmla="*/ 0 h 416"/>
                <a:gd name="T46" fmla="*/ 0 w 457"/>
                <a:gd name="T47" fmla="*/ 0 h 416"/>
                <a:gd name="T48" fmla="*/ 0 w 457"/>
                <a:gd name="T49" fmla="*/ 0 h 416"/>
                <a:gd name="T50" fmla="*/ 0 w 457"/>
                <a:gd name="T51" fmla="*/ 0 h 416"/>
                <a:gd name="T52" fmla="*/ 0 w 457"/>
                <a:gd name="T53" fmla="*/ 0 h 416"/>
                <a:gd name="T54" fmla="*/ 0 w 457"/>
                <a:gd name="T55" fmla="*/ 0 h 416"/>
                <a:gd name="T56" fmla="*/ 0 w 457"/>
                <a:gd name="T57" fmla="*/ 0 h 416"/>
                <a:gd name="T58" fmla="*/ 0 w 457"/>
                <a:gd name="T59" fmla="*/ 0 h 416"/>
                <a:gd name="T60" fmla="*/ 0 w 457"/>
                <a:gd name="T61" fmla="*/ 0 h 416"/>
                <a:gd name="T62" fmla="*/ 0 w 457"/>
                <a:gd name="T63" fmla="*/ 0 h 416"/>
                <a:gd name="T64" fmla="*/ 0 w 457"/>
                <a:gd name="T65" fmla="*/ 0 h 416"/>
                <a:gd name="T66" fmla="*/ 0 w 457"/>
                <a:gd name="T67" fmla="*/ 0 h 416"/>
                <a:gd name="T68" fmla="*/ 0 w 457"/>
                <a:gd name="T69" fmla="*/ 0 h 416"/>
                <a:gd name="T70" fmla="*/ 0 w 457"/>
                <a:gd name="T71" fmla="*/ 0 h 4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7" h="416">
                  <a:moveTo>
                    <a:pt x="411" y="110"/>
                  </a:moveTo>
                  <a:lnTo>
                    <a:pt x="384" y="69"/>
                  </a:lnTo>
                  <a:lnTo>
                    <a:pt x="350" y="24"/>
                  </a:lnTo>
                  <a:lnTo>
                    <a:pt x="355" y="10"/>
                  </a:lnTo>
                  <a:lnTo>
                    <a:pt x="368" y="0"/>
                  </a:lnTo>
                  <a:lnTo>
                    <a:pt x="408" y="41"/>
                  </a:lnTo>
                  <a:lnTo>
                    <a:pt x="448" y="97"/>
                  </a:lnTo>
                  <a:lnTo>
                    <a:pt x="457" y="123"/>
                  </a:lnTo>
                  <a:lnTo>
                    <a:pt x="450" y="144"/>
                  </a:lnTo>
                  <a:lnTo>
                    <a:pt x="384" y="169"/>
                  </a:lnTo>
                  <a:lnTo>
                    <a:pt x="308" y="196"/>
                  </a:lnTo>
                  <a:lnTo>
                    <a:pt x="261" y="223"/>
                  </a:lnTo>
                  <a:lnTo>
                    <a:pt x="208" y="255"/>
                  </a:lnTo>
                  <a:lnTo>
                    <a:pt x="180" y="283"/>
                  </a:lnTo>
                  <a:lnTo>
                    <a:pt x="143" y="331"/>
                  </a:lnTo>
                  <a:lnTo>
                    <a:pt x="104" y="381"/>
                  </a:lnTo>
                  <a:lnTo>
                    <a:pt x="67" y="412"/>
                  </a:lnTo>
                  <a:lnTo>
                    <a:pt x="47" y="416"/>
                  </a:lnTo>
                  <a:lnTo>
                    <a:pt x="64" y="396"/>
                  </a:lnTo>
                  <a:lnTo>
                    <a:pt x="108" y="339"/>
                  </a:lnTo>
                  <a:lnTo>
                    <a:pt x="151" y="289"/>
                  </a:lnTo>
                  <a:lnTo>
                    <a:pt x="104" y="337"/>
                  </a:lnTo>
                  <a:lnTo>
                    <a:pt x="37" y="398"/>
                  </a:lnTo>
                  <a:lnTo>
                    <a:pt x="0" y="416"/>
                  </a:lnTo>
                  <a:lnTo>
                    <a:pt x="5" y="403"/>
                  </a:lnTo>
                  <a:lnTo>
                    <a:pt x="53" y="353"/>
                  </a:lnTo>
                  <a:lnTo>
                    <a:pt x="112" y="293"/>
                  </a:lnTo>
                  <a:lnTo>
                    <a:pt x="145" y="256"/>
                  </a:lnTo>
                  <a:lnTo>
                    <a:pt x="171" y="224"/>
                  </a:lnTo>
                  <a:lnTo>
                    <a:pt x="189" y="208"/>
                  </a:lnTo>
                  <a:lnTo>
                    <a:pt x="211" y="202"/>
                  </a:lnTo>
                  <a:lnTo>
                    <a:pt x="249" y="188"/>
                  </a:lnTo>
                  <a:lnTo>
                    <a:pt x="311" y="156"/>
                  </a:lnTo>
                  <a:lnTo>
                    <a:pt x="374" y="125"/>
                  </a:lnTo>
                  <a:lnTo>
                    <a:pt x="411" y="11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65" name="Freeform 72"/>
            <p:cNvSpPr>
              <a:spLocks/>
            </p:cNvSpPr>
            <p:nvPr/>
          </p:nvSpPr>
          <p:spPr bwMode="auto">
            <a:xfrm>
              <a:off x="4617" y="2975"/>
              <a:ext cx="86" cy="67"/>
            </a:xfrm>
            <a:custGeom>
              <a:avLst/>
              <a:gdLst>
                <a:gd name="T0" fmla="*/ 0 w 259"/>
                <a:gd name="T1" fmla="*/ 0 h 203"/>
                <a:gd name="T2" fmla="*/ 0 w 259"/>
                <a:gd name="T3" fmla="*/ 0 h 203"/>
                <a:gd name="T4" fmla="*/ 0 w 259"/>
                <a:gd name="T5" fmla="*/ 0 h 203"/>
                <a:gd name="T6" fmla="*/ 0 w 259"/>
                <a:gd name="T7" fmla="*/ 0 h 203"/>
                <a:gd name="T8" fmla="*/ 0 w 259"/>
                <a:gd name="T9" fmla="*/ 0 h 203"/>
                <a:gd name="T10" fmla="*/ 0 w 259"/>
                <a:gd name="T11" fmla="*/ 0 h 203"/>
                <a:gd name="T12" fmla="*/ 0 w 259"/>
                <a:gd name="T13" fmla="*/ 0 h 203"/>
                <a:gd name="T14" fmla="*/ 0 w 259"/>
                <a:gd name="T15" fmla="*/ 0 h 203"/>
                <a:gd name="T16" fmla="*/ 0 w 259"/>
                <a:gd name="T17" fmla="*/ 0 h 203"/>
                <a:gd name="T18" fmla="*/ 0 w 259"/>
                <a:gd name="T19" fmla="*/ 0 h 203"/>
                <a:gd name="T20" fmla="*/ 0 w 259"/>
                <a:gd name="T21" fmla="*/ 0 h 203"/>
                <a:gd name="T22" fmla="*/ 0 w 259"/>
                <a:gd name="T23" fmla="*/ 0 h 203"/>
                <a:gd name="T24" fmla="*/ 0 w 259"/>
                <a:gd name="T25" fmla="*/ 0 h 203"/>
                <a:gd name="T26" fmla="*/ 0 w 259"/>
                <a:gd name="T27" fmla="*/ 0 h 203"/>
                <a:gd name="T28" fmla="*/ 0 w 259"/>
                <a:gd name="T29" fmla="*/ 0 h 203"/>
                <a:gd name="T30" fmla="*/ 0 w 259"/>
                <a:gd name="T31" fmla="*/ 0 h 20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9" h="203">
                  <a:moveTo>
                    <a:pt x="0" y="203"/>
                  </a:moveTo>
                  <a:lnTo>
                    <a:pt x="13" y="202"/>
                  </a:lnTo>
                  <a:lnTo>
                    <a:pt x="51" y="187"/>
                  </a:lnTo>
                  <a:lnTo>
                    <a:pt x="114" y="157"/>
                  </a:lnTo>
                  <a:lnTo>
                    <a:pt x="177" y="124"/>
                  </a:lnTo>
                  <a:lnTo>
                    <a:pt x="213" y="110"/>
                  </a:lnTo>
                  <a:lnTo>
                    <a:pt x="187" y="69"/>
                  </a:lnTo>
                  <a:lnTo>
                    <a:pt x="154" y="24"/>
                  </a:lnTo>
                  <a:lnTo>
                    <a:pt x="157" y="10"/>
                  </a:lnTo>
                  <a:lnTo>
                    <a:pt x="171" y="0"/>
                  </a:lnTo>
                  <a:lnTo>
                    <a:pt x="211" y="41"/>
                  </a:lnTo>
                  <a:lnTo>
                    <a:pt x="251" y="97"/>
                  </a:lnTo>
                  <a:lnTo>
                    <a:pt x="259" y="123"/>
                  </a:lnTo>
                  <a:lnTo>
                    <a:pt x="253" y="144"/>
                  </a:lnTo>
                  <a:lnTo>
                    <a:pt x="160" y="179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7F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66" name="Freeform 73"/>
            <p:cNvSpPr>
              <a:spLocks/>
            </p:cNvSpPr>
            <p:nvPr/>
          </p:nvSpPr>
          <p:spPr bwMode="auto">
            <a:xfrm>
              <a:off x="4617" y="2975"/>
              <a:ext cx="86" cy="67"/>
            </a:xfrm>
            <a:custGeom>
              <a:avLst/>
              <a:gdLst>
                <a:gd name="T0" fmla="*/ 0 w 259"/>
                <a:gd name="T1" fmla="*/ 0 h 203"/>
                <a:gd name="T2" fmla="*/ 0 w 259"/>
                <a:gd name="T3" fmla="*/ 0 h 203"/>
                <a:gd name="T4" fmla="*/ 0 w 259"/>
                <a:gd name="T5" fmla="*/ 0 h 203"/>
                <a:gd name="T6" fmla="*/ 0 w 259"/>
                <a:gd name="T7" fmla="*/ 0 h 203"/>
                <a:gd name="T8" fmla="*/ 0 w 259"/>
                <a:gd name="T9" fmla="*/ 0 h 203"/>
                <a:gd name="T10" fmla="*/ 0 w 259"/>
                <a:gd name="T11" fmla="*/ 0 h 203"/>
                <a:gd name="T12" fmla="*/ 0 w 259"/>
                <a:gd name="T13" fmla="*/ 0 h 203"/>
                <a:gd name="T14" fmla="*/ 0 w 259"/>
                <a:gd name="T15" fmla="*/ 0 h 203"/>
                <a:gd name="T16" fmla="*/ 0 w 259"/>
                <a:gd name="T17" fmla="*/ 0 h 203"/>
                <a:gd name="T18" fmla="*/ 0 w 259"/>
                <a:gd name="T19" fmla="*/ 0 h 203"/>
                <a:gd name="T20" fmla="*/ 0 w 259"/>
                <a:gd name="T21" fmla="*/ 0 h 203"/>
                <a:gd name="T22" fmla="*/ 0 w 259"/>
                <a:gd name="T23" fmla="*/ 0 h 203"/>
                <a:gd name="T24" fmla="*/ 0 w 259"/>
                <a:gd name="T25" fmla="*/ 0 h 203"/>
                <a:gd name="T26" fmla="*/ 0 w 259"/>
                <a:gd name="T27" fmla="*/ 0 h 203"/>
                <a:gd name="T28" fmla="*/ 0 w 259"/>
                <a:gd name="T29" fmla="*/ 0 h 203"/>
                <a:gd name="T30" fmla="*/ 0 w 259"/>
                <a:gd name="T31" fmla="*/ 0 h 203"/>
                <a:gd name="T32" fmla="*/ 0 w 259"/>
                <a:gd name="T33" fmla="*/ 0 h 20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9" h="203">
                  <a:moveTo>
                    <a:pt x="0" y="203"/>
                  </a:moveTo>
                  <a:lnTo>
                    <a:pt x="13" y="202"/>
                  </a:lnTo>
                  <a:lnTo>
                    <a:pt x="51" y="187"/>
                  </a:lnTo>
                  <a:lnTo>
                    <a:pt x="114" y="157"/>
                  </a:lnTo>
                  <a:lnTo>
                    <a:pt x="177" y="124"/>
                  </a:lnTo>
                  <a:lnTo>
                    <a:pt x="213" y="110"/>
                  </a:lnTo>
                  <a:lnTo>
                    <a:pt x="187" y="69"/>
                  </a:lnTo>
                  <a:lnTo>
                    <a:pt x="154" y="24"/>
                  </a:lnTo>
                  <a:lnTo>
                    <a:pt x="157" y="10"/>
                  </a:lnTo>
                  <a:lnTo>
                    <a:pt x="171" y="0"/>
                  </a:lnTo>
                  <a:lnTo>
                    <a:pt x="211" y="41"/>
                  </a:lnTo>
                  <a:lnTo>
                    <a:pt x="251" y="97"/>
                  </a:lnTo>
                  <a:lnTo>
                    <a:pt x="259" y="123"/>
                  </a:lnTo>
                  <a:lnTo>
                    <a:pt x="253" y="144"/>
                  </a:lnTo>
                  <a:lnTo>
                    <a:pt x="160" y="179"/>
                  </a:lnTo>
                  <a:lnTo>
                    <a:pt x="0" y="20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67" name="Freeform 74"/>
            <p:cNvSpPr>
              <a:spLocks/>
            </p:cNvSpPr>
            <p:nvPr/>
          </p:nvSpPr>
          <p:spPr bwMode="auto">
            <a:xfrm>
              <a:off x="4338" y="3046"/>
              <a:ext cx="70" cy="108"/>
            </a:xfrm>
            <a:custGeom>
              <a:avLst/>
              <a:gdLst>
                <a:gd name="T0" fmla="*/ 0 w 210"/>
                <a:gd name="T1" fmla="*/ 0 h 323"/>
                <a:gd name="T2" fmla="*/ 0 w 210"/>
                <a:gd name="T3" fmla="*/ 0 h 323"/>
                <a:gd name="T4" fmla="*/ 0 w 210"/>
                <a:gd name="T5" fmla="*/ 0 h 323"/>
                <a:gd name="T6" fmla="*/ 0 w 210"/>
                <a:gd name="T7" fmla="*/ 0 h 323"/>
                <a:gd name="T8" fmla="*/ 0 w 210"/>
                <a:gd name="T9" fmla="*/ 0 h 323"/>
                <a:gd name="T10" fmla="*/ 0 w 210"/>
                <a:gd name="T11" fmla="*/ 0 h 323"/>
                <a:gd name="T12" fmla="*/ 0 w 210"/>
                <a:gd name="T13" fmla="*/ 0 h 323"/>
                <a:gd name="T14" fmla="*/ 0 w 210"/>
                <a:gd name="T15" fmla="*/ 0 h 323"/>
                <a:gd name="T16" fmla="*/ 0 w 210"/>
                <a:gd name="T17" fmla="*/ 0 h 323"/>
                <a:gd name="T18" fmla="*/ 0 w 210"/>
                <a:gd name="T19" fmla="*/ 0 h 323"/>
                <a:gd name="T20" fmla="*/ 0 w 210"/>
                <a:gd name="T21" fmla="*/ 0 h 323"/>
                <a:gd name="T22" fmla="*/ 0 w 210"/>
                <a:gd name="T23" fmla="*/ 0 h 323"/>
                <a:gd name="T24" fmla="*/ 0 w 210"/>
                <a:gd name="T25" fmla="*/ 0 h 323"/>
                <a:gd name="T26" fmla="*/ 0 w 210"/>
                <a:gd name="T27" fmla="*/ 0 h 323"/>
                <a:gd name="T28" fmla="*/ 0 w 210"/>
                <a:gd name="T29" fmla="*/ 0 h 323"/>
                <a:gd name="T30" fmla="*/ 0 w 210"/>
                <a:gd name="T31" fmla="*/ 0 h 323"/>
                <a:gd name="T32" fmla="*/ 0 w 210"/>
                <a:gd name="T33" fmla="*/ 0 h 323"/>
                <a:gd name="T34" fmla="*/ 0 w 210"/>
                <a:gd name="T35" fmla="*/ 0 h 323"/>
                <a:gd name="T36" fmla="*/ 0 w 210"/>
                <a:gd name="T37" fmla="*/ 0 h 3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0" h="323">
                  <a:moveTo>
                    <a:pt x="205" y="36"/>
                  </a:moveTo>
                  <a:lnTo>
                    <a:pt x="118" y="143"/>
                  </a:lnTo>
                  <a:lnTo>
                    <a:pt x="94" y="179"/>
                  </a:lnTo>
                  <a:lnTo>
                    <a:pt x="67" y="226"/>
                  </a:lnTo>
                  <a:lnTo>
                    <a:pt x="23" y="307"/>
                  </a:lnTo>
                  <a:lnTo>
                    <a:pt x="2" y="323"/>
                  </a:lnTo>
                  <a:lnTo>
                    <a:pt x="0" y="300"/>
                  </a:lnTo>
                  <a:lnTo>
                    <a:pt x="20" y="260"/>
                  </a:lnTo>
                  <a:lnTo>
                    <a:pt x="57" y="190"/>
                  </a:lnTo>
                  <a:lnTo>
                    <a:pt x="109" y="94"/>
                  </a:lnTo>
                  <a:lnTo>
                    <a:pt x="161" y="3"/>
                  </a:lnTo>
                  <a:lnTo>
                    <a:pt x="168" y="0"/>
                  </a:lnTo>
                  <a:lnTo>
                    <a:pt x="177" y="6"/>
                  </a:lnTo>
                  <a:lnTo>
                    <a:pt x="180" y="16"/>
                  </a:lnTo>
                  <a:lnTo>
                    <a:pt x="206" y="1"/>
                  </a:lnTo>
                  <a:lnTo>
                    <a:pt x="210" y="3"/>
                  </a:lnTo>
                  <a:lnTo>
                    <a:pt x="192" y="26"/>
                  </a:lnTo>
                  <a:lnTo>
                    <a:pt x="196" y="36"/>
                  </a:lnTo>
                  <a:lnTo>
                    <a:pt x="205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68" name="Freeform 75"/>
            <p:cNvSpPr>
              <a:spLocks/>
            </p:cNvSpPr>
            <p:nvPr/>
          </p:nvSpPr>
          <p:spPr bwMode="auto">
            <a:xfrm>
              <a:off x="4411" y="3002"/>
              <a:ext cx="15" cy="19"/>
            </a:xfrm>
            <a:custGeom>
              <a:avLst/>
              <a:gdLst>
                <a:gd name="T0" fmla="*/ 0 w 44"/>
                <a:gd name="T1" fmla="*/ 0 h 57"/>
                <a:gd name="T2" fmla="*/ 0 w 44"/>
                <a:gd name="T3" fmla="*/ 0 h 57"/>
                <a:gd name="T4" fmla="*/ 0 w 44"/>
                <a:gd name="T5" fmla="*/ 0 h 57"/>
                <a:gd name="T6" fmla="*/ 0 w 44"/>
                <a:gd name="T7" fmla="*/ 0 h 57"/>
                <a:gd name="T8" fmla="*/ 0 w 44"/>
                <a:gd name="T9" fmla="*/ 0 h 57"/>
                <a:gd name="T10" fmla="*/ 0 w 44"/>
                <a:gd name="T11" fmla="*/ 0 h 57"/>
                <a:gd name="T12" fmla="*/ 0 w 44"/>
                <a:gd name="T13" fmla="*/ 0 h 57"/>
                <a:gd name="T14" fmla="*/ 0 w 44"/>
                <a:gd name="T15" fmla="*/ 0 h 57"/>
                <a:gd name="T16" fmla="*/ 0 w 44"/>
                <a:gd name="T17" fmla="*/ 0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" h="57">
                  <a:moveTo>
                    <a:pt x="43" y="0"/>
                  </a:moveTo>
                  <a:lnTo>
                    <a:pt x="29" y="3"/>
                  </a:lnTo>
                  <a:lnTo>
                    <a:pt x="3" y="17"/>
                  </a:lnTo>
                  <a:lnTo>
                    <a:pt x="0" y="37"/>
                  </a:lnTo>
                  <a:lnTo>
                    <a:pt x="3" y="52"/>
                  </a:lnTo>
                  <a:lnTo>
                    <a:pt x="13" y="57"/>
                  </a:lnTo>
                  <a:lnTo>
                    <a:pt x="33" y="49"/>
                  </a:lnTo>
                  <a:lnTo>
                    <a:pt x="44" y="2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69" name="Freeform 76"/>
            <p:cNvSpPr>
              <a:spLocks/>
            </p:cNvSpPr>
            <p:nvPr/>
          </p:nvSpPr>
          <p:spPr bwMode="auto">
            <a:xfrm>
              <a:off x="4420" y="2996"/>
              <a:ext cx="17" cy="25"/>
            </a:xfrm>
            <a:custGeom>
              <a:avLst/>
              <a:gdLst>
                <a:gd name="T0" fmla="*/ 0 w 52"/>
                <a:gd name="T1" fmla="*/ 0 h 75"/>
                <a:gd name="T2" fmla="*/ 0 w 52"/>
                <a:gd name="T3" fmla="*/ 0 h 75"/>
                <a:gd name="T4" fmla="*/ 0 w 52"/>
                <a:gd name="T5" fmla="*/ 0 h 75"/>
                <a:gd name="T6" fmla="*/ 0 w 52"/>
                <a:gd name="T7" fmla="*/ 0 h 75"/>
                <a:gd name="T8" fmla="*/ 0 w 52"/>
                <a:gd name="T9" fmla="*/ 0 h 75"/>
                <a:gd name="T10" fmla="*/ 0 w 52"/>
                <a:gd name="T11" fmla="*/ 0 h 75"/>
                <a:gd name="T12" fmla="*/ 0 w 52"/>
                <a:gd name="T13" fmla="*/ 0 h 75"/>
                <a:gd name="T14" fmla="*/ 0 w 52"/>
                <a:gd name="T15" fmla="*/ 0 h 75"/>
                <a:gd name="T16" fmla="*/ 0 w 52"/>
                <a:gd name="T17" fmla="*/ 0 h 75"/>
                <a:gd name="T18" fmla="*/ 0 w 52"/>
                <a:gd name="T19" fmla="*/ 0 h 75"/>
                <a:gd name="T20" fmla="*/ 0 w 52"/>
                <a:gd name="T21" fmla="*/ 0 h 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2" h="75">
                  <a:moveTo>
                    <a:pt x="12" y="65"/>
                  </a:moveTo>
                  <a:lnTo>
                    <a:pt x="20" y="60"/>
                  </a:lnTo>
                  <a:lnTo>
                    <a:pt x="27" y="32"/>
                  </a:lnTo>
                  <a:lnTo>
                    <a:pt x="33" y="5"/>
                  </a:lnTo>
                  <a:lnTo>
                    <a:pt x="41" y="0"/>
                  </a:lnTo>
                  <a:lnTo>
                    <a:pt x="49" y="2"/>
                  </a:lnTo>
                  <a:lnTo>
                    <a:pt x="52" y="20"/>
                  </a:lnTo>
                  <a:lnTo>
                    <a:pt x="33" y="53"/>
                  </a:lnTo>
                  <a:lnTo>
                    <a:pt x="14" y="74"/>
                  </a:lnTo>
                  <a:lnTo>
                    <a:pt x="0" y="75"/>
                  </a:lnTo>
                  <a:lnTo>
                    <a:pt x="12" y="65"/>
                  </a:lnTo>
                  <a:close/>
                </a:path>
              </a:pathLst>
            </a:custGeom>
            <a:solidFill>
              <a:srgbClr val="1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70" name="Freeform 77"/>
            <p:cNvSpPr>
              <a:spLocks/>
            </p:cNvSpPr>
            <p:nvPr/>
          </p:nvSpPr>
          <p:spPr bwMode="auto">
            <a:xfrm>
              <a:off x="4439" y="2989"/>
              <a:ext cx="6" cy="10"/>
            </a:xfrm>
            <a:custGeom>
              <a:avLst/>
              <a:gdLst>
                <a:gd name="T0" fmla="*/ 0 w 19"/>
                <a:gd name="T1" fmla="*/ 0 h 30"/>
                <a:gd name="T2" fmla="*/ 0 w 19"/>
                <a:gd name="T3" fmla="*/ 0 h 30"/>
                <a:gd name="T4" fmla="*/ 0 w 19"/>
                <a:gd name="T5" fmla="*/ 0 h 30"/>
                <a:gd name="T6" fmla="*/ 0 w 19"/>
                <a:gd name="T7" fmla="*/ 0 h 30"/>
                <a:gd name="T8" fmla="*/ 0 w 19"/>
                <a:gd name="T9" fmla="*/ 0 h 30"/>
                <a:gd name="T10" fmla="*/ 0 w 19"/>
                <a:gd name="T11" fmla="*/ 0 h 30"/>
                <a:gd name="T12" fmla="*/ 0 w 19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30">
                  <a:moveTo>
                    <a:pt x="12" y="0"/>
                  </a:moveTo>
                  <a:lnTo>
                    <a:pt x="6" y="7"/>
                  </a:lnTo>
                  <a:lnTo>
                    <a:pt x="0" y="28"/>
                  </a:lnTo>
                  <a:lnTo>
                    <a:pt x="9" y="30"/>
                  </a:lnTo>
                  <a:lnTo>
                    <a:pt x="17" y="15"/>
                  </a:lnTo>
                  <a:lnTo>
                    <a:pt x="19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71" name="Freeform 78"/>
            <p:cNvSpPr>
              <a:spLocks/>
            </p:cNvSpPr>
            <p:nvPr/>
          </p:nvSpPr>
          <p:spPr bwMode="auto">
            <a:xfrm>
              <a:off x="4449" y="2981"/>
              <a:ext cx="7" cy="7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0 w 20"/>
                <a:gd name="T5" fmla="*/ 0 h 21"/>
                <a:gd name="T6" fmla="*/ 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21">
                  <a:moveTo>
                    <a:pt x="20" y="0"/>
                  </a:moveTo>
                  <a:lnTo>
                    <a:pt x="11" y="5"/>
                  </a:lnTo>
                  <a:lnTo>
                    <a:pt x="0" y="14"/>
                  </a:lnTo>
                  <a:lnTo>
                    <a:pt x="2" y="21"/>
                  </a:lnTo>
                  <a:lnTo>
                    <a:pt x="10" y="21"/>
                  </a:lnTo>
                  <a:lnTo>
                    <a:pt x="20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1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72" name="Freeform 79"/>
            <p:cNvSpPr>
              <a:spLocks/>
            </p:cNvSpPr>
            <p:nvPr/>
          </p:nvSpPr>
          <p:spPr bwMode="auto">
            <a:xfrm>
              <a:off x="4390" y="2958"/>
              <a:ext cx="39" cy="89"/>
            </a:xfrm>
            <a:custGeom>
              <a:avLst/>
              <a:gdLst>
                <a:gd name="T0" fmla="*/ 0 w 116"/>
                <a:gd name="T1" fmla="*/ 0 h 265"/>
                <a:gd name="T2" fmla="*/ 0 w 116"/>
                <a:gd name="T3" fmla="*/ 0 h 265"/>
                <a:gd name="T4" fmla="*/ 0 w 116"/>
                <a:gd name="T5" fmla="*/ 0 h 265"/>
                <a:gd name="T6" fmla="*/ 0 w 116"/>
                <a:gd name="T7" fmla="*/ 0 h 265"/>
                <a:gd name="T8" fmla="*/ 0 w 116"/>
                <a:gd name="T9" fmla="*/ 0 h 265"/>
                <a:gd name="T10" fmla="*/ 0 w 116"/>
                <a:gd name="T11" fmla="*/ 0 h 265"/>
                <a:gd name="T12" fmla="*/ 0 w 116"/>
                <a:gd name="T13" fmla="*/ 0 h 265"/>
                <a:gd name="T14" fmla="*/ 0 w 116"/>
                <a:gd name="T15" fmla="*/ 0 h 265"/>
                <a:gd name="T16" fmla="*/ 0 w 116"/>
                <a:gd name="T17" fmla="*/ 0 h 265"/>
                <a:gd name="T18" fmla="*/ 0 w 116"/>
                <a:gd name="T19" fmla="*/ 0 h 265"/>
                <a:gd name="T20" fmla="*/ 0 w 116"/>
                <a:gd name="T21" fmla="*/ 0 h 265"/>
                <a:gd name="T22" fmla="*/ 0 w 116"/>
                <a:gd name="T23" fmla="*/ 0 h 265"/>
                <a:gd name="T24" fmla="*/ 0 w 116"/>
                <a:gd name="T25" fmla="*/ 0 h 265"/>
                <a:gd name="T26" fmla="*/ 0 w 116"/>
                <a:gd name="T27" fmla="*/ 0 h 265"/>
                <a:gd name="T28" fmla="*/ 0 w 116"/>
                <a:gd name="T29" fmla="*/ 0 h 265"/>
                <a:gd name="T30" fmla="*/ 0 w 116"/>
                <a:gd name="T31" fmla="*/ 0 h 265"/>
                <a:gd name="T32" fmla="*/ 0 w 116"/>
                <a:gd name="T33" fmla="*/ 0 h 265"/>
                <a:gd name="T34" fmla="*/ 0 w 116"/>
                <a:gd name="T35" fmla="*/ 0 h 265"/>
                <a:gd name="T36" fmla="*/ 0 w 116"/>
                <a:gd name="T37" fmla="*/ 0 h 265"/>
                <a:gd name="T38" fmla="*/ 0 w 116"/>
                <a:gd name="T39" fmla="*/ 0 h 265"/>
                <a:gd name="T40" fmla="*/ 0 w 116"/>
                <a:gd name="T41" fmla="*/ 0 h 265"/>
                <a:gd name="T42" fmla="*/ 0 w 116"/>
                <a:gd name="T43" fmla="*/ 0 h 2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6" h="265">
                  <a:moveTo>
                    <a:pt x="92" y="0"/>
                  </a:moveTo>
                  <a:lnTo>
                    <a:pt x="109" y="13"/>
                  </a:lnTo>
                  <a:lnTo>
                    <a:pt x="116" y="31"/>
                  </a:lnTo>
                  <a:lnTo>
                    <a:pt x="112" y="60"/>
                  </a:lnTo>
                  <a:lnTo>
                    <a:pt x="95" y="89"/>
                  </a:lnTo>
                  <a:lnTo>
                    <a:pt x="78" y="108"/>
                  </a:lnTo>
                  <a:lnTo>
                    <a:pt x="51" y="140"/>
                  </a:lnTo>
                  <a:lnTo>
                    <a:pt x="40" y="154"/>
                  </a:lnTo>
                  <a:lnTo>
                    <a:pt x="23" y="189"/>
                  </a:lnTo>
                  <a:lnTo>
                    <a:pt x="21" y="208"/>
                  </a:lnTo>
                  <a:lnTo>
                    <a:pt x="24" y="211"/>
                  </a:lnTo>
                  <a:lnTo>
                    <a:pt x="29" y="223"/>
                  </a:lnTo>
                  <a:lnTo>
                    <a:pt x="23" y="250"/>
                  </a:lnTo>
                  <a:lnTo>
                    <a:pt x="10" y="265"/>
                  </a:lnTo>
                  <a:lnTo>
                    <a:pt x="6" y="265"/>
                  </a:lnTo>
                  <a:lnTo>
                    <a:pt x="1" y="238"/>
                  </a:lnTo>
                  <a:lnTo>
                    <a:pt x="0" y="158"/>
                  </a:lnTo>
                  <a:lnTo>
                    <a:pt x="1" y="143"/>
                  </a:lnTo>
                  <a:lnTo>
                    <a:pt x="16" y="104"/>
                  </a:lnTo>
                  <a:lnTo>
                    <a:pt x="43" y="52"/>
                  </a:lnTo>
                  <a:lnTo>
                    <a:pt x="62" y="2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73" name="Freeform 80"/>
            <p:cNvSpPr>
              <a:spLocks/>
            </p:cNvSpPr>
            <p:nvPr/>
          </p:nvSpPr>
          <p:spPr bwMode="auto">
            <a:xfrm>
              <a:off x="4739" y="2682"/>
              <a:ext cx="44" cy="54"/>
            </a:xfrm>
            <a:custGeom>
              <a:avLst/>
              <a:gdLst>
                <a:gd name="T0" fmla="*/ 0 w 130"/>
                <a:gd name="T1" fmla="*/ 0 h 164"/>
                <a:gd name="T2" fmla="*/ 0 w 130"/>
                <a:gd name="T3" fmla="*/ 0 h 164"/>
                <a:gd name="T4" fmla="*/ 0 w 130"/>
                <a:gd name="T5" fmla="*/ 0 h 164"/>
                <a:gd name="T6" fmla="*/ 0 w 130"/>
                <a:gd name="T7" fmla="*/ 0 h 164"/>
                <a:gd name="T8" fmla="*/ 0 w 130"/>
                <a:gd name="T9" fmla="*/ 0 h 164"/>
                <a:gd name="T10" fmla="*/ 0 w 130"/>
                <a:gd name="T11" fmla="*/ 0 h 164"/>
                <a:gd name="T12" fmla="*/ 0 w 130"/>
                <a:gd name="T13" fmla="*/ 0 h 164"/>
                <a:gd name="T14" fmla="*/ 0 w 130"/>
                <a:gd name="T15" fmla="*/ 0 h 164"/>
                <a:gd name="T16" fmla="*/ 0 w 130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0" h="164">
                  <a:moveTo>
                    <a:pt x="0" y="164"/>
                  </a:moveTo>
                  <a:lnTo>
                    <a:pt x="48" y="83"/>
                  </a:lnTo>
                  <a:lnTo>
                    <a:pt x="84" y="27"/>
                  </a:lnTo>
                  <a:lnTo>
                    <a:pt x="111" y="0"/>
                  </a:lnTo>
                  <a:lnTo>
                    <a:pt x="130" y="16"/>
                  </a:lnTo>
                  <a:lnTo>
                    <a:pt x="119" y="89"/>
                  </a:lnTo>
                  <a:lnTo>
                    <a:pt x="101" y="105"/>
                  </a:lnTo>
                  <a:lnTo>
                    <a:pt x="66" y="128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74" name="Freeform 81"/>
            <p:cNvSpPr>
              <a:spLocks/>
            </p:cNvSpPr>
            <p:nvPr/>
          </p:nvSpPr>
          <p:spPr bwMode="auto">
            <a:xfrm>
              <a:off x="4513" y="2800"/>
              <a:ext cx="232" cy="236"/>
            </a:xfrm>
            <a:custGeom>
              <a:avLst/>
              <a:gdLst>
                <a:gd name="T0" fmla="*/ 0 w 695"/>
                <a:gd name="T1" fmla="*/ 0 h 709"/>
                <a:gd name="T2" fmla="*/ 0 w 695"/>
                <a:gd name="T3" fmla="*/ 0 h 709"/>
                <a:gd name="T4" fmla="*/ 0 w 695"/>
                <a:gd name="T5" fmla="*/ 0 h 709"/>
                <a:gd name="T6" fmla="*/ 0 w 695"/>
                <a:gd name="T7" fmla="*/ 0 h 709"/>
                <a:gd name="T8" fmla="*/ 0 w 695"/>
                <a:gd name="T9" fmla="*/ 0 h 709"/>
                <a:gd name="T10" fmla="*/ 0 w 695"/>
                <a:gd name="T11" fmla="*/ 0 h 709"/>
                <a:gd name="T12" fmla="*/ 0 w 695"/>
                <a:gd name="T13" fmla="*/ 0 h 709"/>
                <a:gd name="T14" fmla="*/ 0 w 695"/>
                <a:gd name="T15" fmla="*/ 0 h 709"/>
                <a:gd name="T16" fmla="*/ 0 w 695"/>
                <a:gd name="T17" fmla="*/ 0 h 709"/>
                <a:gd name="T18" fmla="*/ 0 w 695"/>
                <a:gd name="T19" fmla="*/ 0 h 709"/>
                <a:gd name="T20" fmla="*/ 0 w 695"/>
                <a:gd name="T21" fmla="*/ 0 h 709"/>
                <a:gd name="T22" fmla="*/ 0 w 695"/>
                <a:gd name="T23" fmla="*/ 0 h 709"/>
                <a:gd name="T24" fmla="*/ 0 w 695"/>
                <a:gd name="T25" fmla="*/ 0 h 709"/>
                <a:gd name="T26" fmla="*/ 0 w 695"/>
                <a:gd name="T27" fmla="*/ 0 h 709"/>
                <a:gd name="T28" fmla="*/ 0 w 695"/>
                <a:gd name="T29" fmla="*/ 0 h 709"/>
                <a:gd name="T30" fmla="*/ 0 w 695"/>
                <a:gd name="T31" fmla="*/ 0 h 709"/>
                <a:gd name="T32" fmla="*/ 0 w 695"/>
                <a:gd name="T33" fmla="*/ 0 h 709"/>
                <a:gd name="T34" fmla="*/ 0 w 695"/>
                <a:gd name="T35" fmla="*/ 0 h 709"/>
                <a:gd name="T36" fmla="*/ 0 w 695"/>
                <a:gd name="T37" fmla="*/ 0 h 709"/>
                <a:gd name="T38" fmla="*/ 0 w 695"/>
                <a:gd name="T39" fmla="*/ 0 h 709"/>
                <a:gd name="T40" fmla="*/ 0 w 695"/>
                <a:gd name="T41" fmla="*/ 0 h 709"/>
                <a:gd name="T42" fmla="*/ 0 w 695"/>
                <a:gd name="T43" fmla="*/ 0 h 709"/>
                <a:gd name="T44" fmla="*/ 0 w 695"/>
                <a:gd name="T45" fmla="*/ 0 h 709"/>
                <a:gd name="T46" fmla="*/ 0 w 695"/>
                <a:gd name="T47" fmla="*/ 0 h 709"/>
                <a:gd name="T48" fmla="*/ 0 w 695"/>
                <a:gd name="T49" fmla="*/ 0 h 709"/>
                <a:gd name="T50" fmla="*/ 0 w 695"/>
                <a:gd name="T51" fmla="*/ 0 h 709"/>
                <a:gd name="T52" fmla="*/ 0 w 695"/>
                <a:gd name="T53" fmla="*/ 0 h 709"/>
                <a:gd name="T54" fmla="*/ 0 w 695"/>
                <a:gd name="T55" fmla="*/ 0 h 709"/>
                <a:gd name="T56" fmla="*/ 0 w 695"/>
                <a:gd name="T57" fmla="*/ 0 h 709"/>
                <a:gd name="T58" fmla="*/ 0 w 695"/>
                <a:gd name="T59" fmla="*/ 0 h 709"/>
                <a:gd name="T60" fmla="*/ 0 w 695"/>
                <a:gd name="T61" fmla="*/ 0 h 709"/>
                <a:gd name="T62" fmla="*/ 0 w 695"/>
                <a:gd name="T63" fmla="*/ 0 h 709"/>
                <a:gd name="T64" fmla="*/ 0 w 695"/>
                <a:gd name="T65" fmla="*/ 0 h 7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95" h="709">
                  <a:moveTo>
                    <a:pt x="4" y="614"/>
                  </a:moveTo>
                  <a:lnTo>
                    <a:pt x="0" y="562"/>
                  </a:lnTo>
                  <a:lnTo>
                    <a:pt x="7" y="492"/>
                  </a:lnTo>
                  <a:lnTo>
                    <a:pt x="26" y="414"/>
                  </a:lnTo>
                  <a:lnTo>
                    <a:pt x="61" y="337"/>
                  </a:lnTo>
                  <a:lnTo>
                    <a:pt x="98" y="297"/>
                  </a:lnTo>
                  <a:lnTo>
                    <a:pt x="161" y="251"/>
                  </a:lnTo>
                  <a:lnTo>
                    <a:pt x="243" y="203"/>
                  </a:lnTo>
                  <a:lnTo>
                    <a:pt x="334" y="154"/>
                  </a:lnTo>
                  <a:lnTo>
                    <a:pt x="425" y="108"/>
                  </a:lnTo>
                  <a:lnTo>
                    <a:pt x="506" y="69"/>
                  </a:lnTo>
                  <a:lnTo>
                    <a:pt x="602" y="22"/>
                  </a:lnTo>
                  <a:lnTo>
                    <a:pt x="641" y="5"/>
                  </a:lnTo>
                  <a:lnTo>
                    <a:pt x="675" y="0"/>
                  </a:lnTo>
                  <a:lnTo>
                    <a:pt x="695" y="23"/>
                  </a:lnTo>
                  <a:lnTo>
                    <a:pt x="689" y="85"/>
                  </a:lnTo>
                  <a:lnTo>
                    <a:pt x="667" y="151"/>
                  </a:lnTo>
                  <a:lnTo>
                    <a:pt x="643" y="196"/>
                  </a:lnTo>
                  <a:lnTo>
                    <a:pt x="613" y="244"/>
                  </a:lnTo>
                  <a:lnTo>
                    <a:pt x="570" y="325"/>
                  </a:lnTo>
                  <a:lnTo>
                    <a:pt x="544" y="375"/>
                  </a:lnTo>
                  <a:lnTo>
                    <a:pt x="517" y="417"/>
                  </a:lnTo>
                  <a:lnTo>
                    <a:pt x="458" y="485"/>
                  </a:lnTo>
                  <a:lnTo>
                    <a:pt x="394" y="539"/>
                  </a:lnTo>
                  <a:lnTo>
                    <a:pt x="324" y="593"/>
                  </a:lnTo>
                  <a:lnTo>
                    <a:pt x="255" y="634"/>
                  </a:lnTo>
                  <a:lnTo>
                    <a:pt x="175" y="669"/>
                  </a:lnTo>
                  <a:lnTo>
                    <a:pt x="107" y="694"/>
                  </a:lnTo>
                  <a:lnTo>
                    <a:pt x="78" y="704"/>
                  </a:lnTo>
                  <a:lnTo>
                    <a:pt x="45" y="709"/>
                  </a:lnTo>
                  <a:lnTo>
                    <a:pt x="25" y="688"/>
                  </a:lnTo>
                  <a:lnTo>
                    <a:pt x="13" y="653"/>
                  </a:lnTo>
                  <a:lnTo>
                    <a:pt x="4" y="614"/>
                  </a:lnTo>
                  <a:close/>
                </a:path>
              </a:pathLst>
            </a:custGeom>
            <a:solidFill>
              <a:srgbClr val="667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75" name="Freeform 82"/>
            <p:cNvSpPr>
              <a:spLocks/>
            </p:cNvSpPr>
            <p:nvPr/>
          </p:nvSpPr>
          <p:spPr bwMode="auto">
            <a:xfrm>
              <a:off x="4516" y="2802"/>
              <a:ext cx="229" cy="229"/>
            </a:xfrm>
            <a:custGeom>
              <a:avLst/>
              <a:gdLst>
                <a:gd name="T0" fmla="*/ 0 w 686"/>
                <a:gd name="T1" fmla="*/ 0 h 688"/>
                <a:gd name="T2" fmla="*/ 0 w 686"/>
                <a:gd name="T3" fmla="*/ 0 h 688"/>
                <a:gd name="T4" fmla="*/ 0 w 686"/>
                <a:gd name="T5" fmla="*/ 0 h 688"/>
                <a:gd name="T6" fmla="*/ 0 w 686"/>
                <a:gd name="T7" fmla="*/ 0 h 688"/>
                <a:gd name="T8" fmla="*/ 0 w 686"/>
                <a:gd name="T9" fmla="*/ 0 h 688"/>
                <a:gd name="T10" fmla="*/ 0 w 686"/>
                <a:gd name="T11" fmla="*/ 0 h 688"/>
                <a:gd name="T12" fmla="*/ 0 w 686"/>
                <a:gd name="T13" fmla="*/ 0 h 688"/>
                <a:gd name="T14" fmla="*/ 0 w 686"/>
                <a:gd name="T15" fmla="*/ 0 h 688"/>
                <a:gd name="T16" fmla="*/ 0 w 686"/>
                <a:gd name="T17" fmla="*/ 0 h 688"/>
                <a:gd name="T18" fmla="*/ 0 w 686"/>
                <a:gd name="T19" fmla="*/ 0 h 688"/>
                <a:gd name="T20" fmla="*/ 0 w 686"/>
                <a:gd name="T21" fmla="*/ 0 h 688"/>
                <a:gd name="T22" fmla="*/ 0 w 686"/>
                <a:gd name="T23" fmla="*/ 0 h 688"/>
                <a:gd name="T24" fmla="*/ 0 w 686"/>
                <a:gd name="T25" fmla="*/ 0 h 688"/>
                <a:gd name="T26" fmla="*/ 0 w 686"/>
                <a:gd name="T27" fmla="*/ 0 h 688"/>
                <a:gd name="T28" fmla="*/ 0 w 686"/>
                <a:gd name="T29" fmla="*/ 0 h 688"/>
                <a:gd name="T30" fmla="*/ 0 w 686"/>
                <a:gd name="T31" fmla="*/ 0 h 688"/>
                <a:gd name="T32" fmla="*/ 0 w 686"/>
                <a:gd name="T33" fmla="*/ 0 h 688"/>
                <a:gd name="T34" fmla="*/ 0 w 686"/>
                <a:gd name="T35" fmla="*/ 0 h 688"/>
                <a:gd name="T36" fmla="*/ 0 w 686"/>
                <a:gd name="T37" fmla="*/ 0 h 688"/>
                <a:gd name="T38" fmla="*/ 0 w 686"/>
                <a:gd name="T39" fmla="*/ 0 h 688"/>
                <a:gd name="T40" fmla="*/ 0 w 686"/>
                <a:gd name="T41" fmla="*/ 0 h 688"/>
                <a:gd name="T42" fmla="*/ 0 w 686"/>
                <a:gd name="T43" fmla="*/ 0 h 688"/>
                <a:gd name="T44" fmla="*/ 0 w 686"/>
                <a:gd name="T45" fmla="*/ 0 h 688"/>
                <a:gd name="T46" fmla="*/ 0 w 686"/>
                <a:gd name="T47" fmla="*/ 0 h 688"/>
                <a:gd name="T48" fmla="*/ 0 w 686"/>
                <a:gd name="T49" fmla="*/ 0 h 688"/>
                <a:gd name="T50" fmla="*/ 0 w 686"/>
                <a:gd name="T51" fmla="*/ 0 h 688"/>
                <a:gd name="T52" fmla="*/ 0 w 686"/>
                <a:gd name="T53" fmla="*/ 0 h 688"/>
                <a:gd name="T54" fmla="*/ 0 w 686"/>
                <a:gd name="T55" fmla="*/ 0 h 688"/>
                <a:gd name="T56" fmla="*/ 0 w 686"/>
                <a:gd name="T57" fmla="*/ 0 h 688"/>
                <a:gd name="T58" fmla="*/ 0 w 686"/>
                <a:gd name="T59" fmla="*/ 0 h 688"/>
                <a:gd name="T60" fmla="*/ 0 w 686"/>
                <a:gd name="T61" fmla="*/ 0 h 688"/>
                <a:gd name="T62" fmla="*/ 0 w 686"/>
                <a:gd name="T63" fmla="*/ 0 h 688"/>
                <a:gd name="T64" fmla="*/ 0 w 686"/>
                <a:gd name="T65" fmla="*/ 0 h 6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86" h="688">
                  <a:moveTo>
                    <a:pt x="4" y="610"/>
                  </a:moveTo>
                  <a:lnTo>
                    <a:pt x="0" y="560"/>
                  </a:lnTo>
                  <a:lnTo>
                    <a:pt x="7" y="491"/>
                  </a:lnTo>
                  <a:lnTo>
                    <a:pt x="26" y="415"/>
                  </a:lnTo>
                  <a:lnTo>
                    <a:pt x="58" y="341"/>
                  </a:lnTo>
                  <a:lnTo>
                    <a:pt x="90" y="306"/>
                  </a:lnTo>
                  <a:lnTo>
                    <a:pt x="145" y="266"/>
                  </a:lnTo>
                  <a:lnTo>
                    <a:pt x="214" y="224"/>
                  </a:lnTo>
                  <a:lnTo>
                    <a:pt x="291" y="181"/>
                  </a:lnTo>
                  <a:lnTo>
                    <a:pt x="378" y="133"/>
                  </a:lnTo>
                  <a:lnTo>
                    <a:pt x="595" y="21"/>
                  </a:lnTo>
                  <a:lnTo>
                    <a:pt x="645" y="0"/>
                  </a:lnTo>
                  <a:lnTo>
                    <a:pt x="667" y="0"/>
                  </a:lnTo>
                  <a:lnTo>
                    <a:pt x="681" y="13"/>
                  </a:lnTo>
                  <a:lnTo>
                    <a:pt x="686" y="39"/>
                  </a:lnTo>
                  <a:lnTo>
                    <a:pt x="678" y="82"/>
                  </a:lnTo>
                  <a:lnTo>
                    <a:pt x="657" y="146"/>
                  </a:lnTo>
                  <a:lnTo>
                    <a:pt x="633" y="190"/>
                  </a:lnTo>
                  <a:lnTo>
                    <a:pt x="603" y="238"/>
                  </a:lnTo>
                  <a:lnTo>
                    <a:pt x="561" y="318"/>
                  </a:lnTo>
                  <a:lnTo>
                    <a:pt x="529" y="379"/>
                  </a:lnTo>
                  <a:lnTo>
                    <a:pt x="493" y="428"/>
                  </a:lnTo>
                  <a:lnTo>
                    <a:pt x="458" y="469"/>
                  </a:lnTo>
                  <a:lnTo>
                    <a:pt x="419" y="504"/>
                  </a:lnTo>
                  <a:lnTo>
                    <a:pt x="372" y="543"/>
                  </a:lnTo>
                  <a:lnTo>
                    <a:pt x="319" y="582"/>
                  </a:lnTo>
                  <a:lnTo>
                    <a:pt x="249" y="626"/>
                  </a:lnTo>
                  <a:lnTo>
                    <a:pt x="179" y="658"/>
                  </a:lnTo>
                  <a:lnTo>
                    <a:pt x="124" y="677"/>
                  </a:lnTo>
                  <a:lnTo>
                    <a:pt x="95" y="687"/>
                  </a:lnTo>
                  <a:lnTo>
                    <a:pt x="55" y="688"/>
                  </a:lnTo>
                  <a:lnTo>
                    <a:pt x="27" y="659"/>
                  </a:lnTo>
                  <a:lnTo>
                    <a:pt x="4" y="610"/>
                  </a:lnTo>
                  <a:close/>
                </a:path>
              </a:pathLst>
            </a:custGeom>
            <a:solidFill>
              <a:srgbClr val="6D7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76" name="Freeform 83"/>
            <p:cNvSpPr>
              <a:spLocks/>
            </p:cNvSpPr>
            <p:nvPr/>
          </p:nvSpPr>
          <p:spPr bwMode="auto">
            <a:xfrm>
              <a:off x="4519" y="2803"/>
              <a:ext cx="225" cy="228"/>
            </a:xfrm>
            <a:custGeom>
              <a:avLst/>
              <a:gdLst>
                <a:gd name="T0" fmla="*/ 0 w 676"/>
                <a:gd name="T1" fmla="*/ 0 h 683"/>
                <a:gd name="T2" fmla="*/ 0 w 676"/>
                <a:gd name="T3" fmla="*/ 0 h 683"/>
                <a:gd name="T4" fmla="*/ 0 w 676"/>
                <a:gd name="T5" fmla="*/ 0 h 683"/>
                <a:gd name="T6" fmla="*/ 0 w 676"/>
                <a:gd name="T7" fmla="*/ 0 h 683"/>
                <a:gd name="T8" fmla="*/ 0 w 676"/>
                <a:gd name="T9" fmla="*/ 0 h 683"/>
                <a:gd name="T10" fmla="*/ 0 w 676"/>
                <a:gd name="T11" fmla="*/ 0 h 683"/>
                <a:gd name="T12" fmla="*/ 0 w 676"/>
                <a:gd name="T13" fmla="*/ 0 h 683"/>
                <a:gd name="T14" fmla="*/ 0 w 676"/>
                <a:gd name="T15" fmla="*/ 0 h 683"/>
                <a:gd name="T16" fmla="*/ 0 w 676"/>
                <a:gd name="T17" fmla="*/ 0 h 683"/>
                <a:gd name="T18" fmla="*/ 0 w 676"/>
                <a:gd name="T19" fmla="*/ 0 h 683"/>
                <a:gd name="T20" fmla="*/ 0 w 676"/>
                <a:gd name="T21" fmla="*/ 0 h 683"/>
                <a:gd name="T22" fmla="*/ 0 w 676"/>
                <a:gd name="T23" fmla="*/ 0 h 683"/>
                <a:gd name="T24" fmla="*/ 0 w 676"/>
                <a:gd name="T25" fmla="*/ 0 h 683"/>
                <a:gd name="T26" fmla="*/ 0 w 676"/>
                <a:gd name="T27" fmla="*/ 0 h 683"/>
                <a:gd name="T28" fmla="*/ 0 w 676"/>
                <a:gd name="T29" fmla="*/ 0 h 683"/>
                <a:gd name="T30" fmla="*/ 0 w 676"/>
                <a:gd name="T31" fmla="*/ 0 h 683"/>
                <a:gd name="T32" fmla="*/ 0 w 676"/>
                <a:gd name="T33" fmla="*/ 0 h 683"/>
                <a:gd name="T34" fmla="*/ 0 w 676"/>
                <a:gd name="T35" fmla="*/ 0 h 683"/>
                <a:gd name="T36" fmla="*/ 0 w 676"/>
                <a:gd name="T37" fmla="*/ 0 h 683"/>
                <a:gd name="T38" fmla="*/ 0 w 676"/>
                <a:gd name="T39" fmla="*/ 0 h 683"/>
                <a:gd name="T40" fmla="*/ 0 w 676"/>
                <a:gd name="T41" fmla="*/ 0 h 683"/>
                <a:gd name="T42" fmla="*/ 0 w 676"/>
                <a:gd name="T43" fmla="*/ 0 h 683"/>
                <a:gd name="T44" fmla="*/ 0 w 676"/>
                <a:gd name="T45" fmla="*/ 0 h 683"/>
                <a:gd name="T46" fmla="*/ 0 w 676"/>
                <a:gd name="T47" fmla="*/ 0 h 683"/>
                <a:gd name="T48" fmla="*/ 0 w 676"/>
                <a:gd name="T49" fmla="*/ 0 h 683"/>
                <a:gd name="T50" fmla="*/ 0 w 676"/>
                <a:gd name="T51" fmla="*/ 0 h 683"/>
                <a:gd name="T52" fmla="*/ 0 w 676"/>
                <a:gd name="T53" fmla="*/ 0 h 683"/>
                <a:gd name="T54" fmla="*/ 0 w 676"/>
                <a:gd name="T55" fmla="*/ 0 h 683"/>
                <a:gd name="T56" fmla="*/ 0 w 676"/>
                <a:gd name="T57" fmla="*/ 0 h 683"/>
                <a:gd name="T58" fmla="*/ 0 w 676"/>
                <a:gd name="T59" fmla="*/ 0 h 683"/>
                <a:gd name="T60" fmla="*/ 0 w 676"/>
                <a:gd name="T61" fmla="*/ 0 h 683"/>
                <a:gd name="T62" fmla="*/ 0 w 676"/>
                <a:gd name="T63" fmla="*/ 0 h 683"/>
                <a:gd name="T64" fmla="*/ 0 w 676"/>
                <a:gd name="T65" fmla="*/ 0 h 683"/>
                <a:gd name="T66" fmla="*/ 0 w 676"/>
                <a:gd name="T67" fmla="*/ 0 h 68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76" h="683">
                  <a:moveTo>
                    <a:pt x="5" y="607"/>
                  </a:moveTo>
                  <a:lnTo>
                    <a:pt x="0" y="557"/>
                  </a:lnTo>
                  <a:lnTo>
                    <a:pt x="7" y="491"/>
                  </a:lnTo>
                  <a:lnTo>
                    <a:pt x="26" y="417"/>
                  </a:lnTo>
                  <a:lnTo>
                    <a:pt x="58" y="346"/>
                  </a:lnTo>
                  <a:lnTo>
                    <a:pt x="91" y="310"/>
                  </a:lnTo>
                  <a:lnTo>
                    <a:pt x="145" y="271"/>
                  </a:lnTo>
                  <a:lnTo>
                    <a:pt x="215" y="228"/>
                  </a:lnTo>
                  <a:lnTo>
                    <a:pt x="290" y="187"/>
                  </a:lnTo>
                  <a:lnTo>
                    <a:pt x="335" y="163"/>
                  </a:lnTo>
                  <a:lnTo>
                    <a:pt x="377" y="137"/>
                  </a:lnTo>
                  <a:lnTo>
                    <a:pt x="512" y="65"/>
                  </a:lnTo>
                  <a:lnTo>
                    <a:pt x="588" y="21"/>
                  </a:lnTo>
                  <a:lnTo>
                    <a:pt x="638" y="0"/>
                  </a:lnTo>
                  <a:lnTo>
                    <a:pt x="659" y="0"/>
                  </a:lnTo>
                  <a:lnTo>
                    <a:pt x="672" y="14"/>
                  </a:lnTo>
                  <a:lnTo>
                    <a:pt x="676" y="38"/>
                  </a:lnTo>
                  <a:lnTo>
                    <a:pt x="669" y="81"/>
                  </a:lnTo>
                  <a:lnTo>
                    <a:pt x="648" y="144"/>
                  </a:lnTo>
                  <a:lnTo>
                    <a:pt x="625" y="186"/>
                  </a:lnTo>
                  <a:lnTo>
                    <a:pt x="594" y="235"/>
                  </a:lnTo>
                  <a:lnTo>
                    <a:pt x="553" y="313"/>
                  </a:lnTo>
                  <a:lnTo>
                    <a:pt x="521" y="373"/>
                  </a:lnTo>
                  <a:lnTo>
                    <a:pt x="486" y="422"/>
                  </a:lnTo>
                  <a:lnTo>
                    <a:pt x="451" y="463"/>
                  </a:lnTo>
                  <a:lnTo>
                    <a:pt x="413" y="497"/>
                  </a:lnTo>
                  <a:lnTo>
                    <a:pt x="316" y="573"/>
                  </a:lnTo>
                  <a:lnTo>
                    <a:pt x="245" y="619"/>
                  </a:lnTo>
                  <a:lnTo>
                    <a:pt x="173" y="652"/>
                  </a:lnTo>
                  <a:lnTo>
                    <a:pt x="118" y="671"/>
                  </a:lnTo>
                  <a:lnTo>
                    <a:pt x="95" y="678"/>
                  </a:lnTo>
                  <a:lnTo>
                    <a:pt x="54" y="683"/>
                  </a:lnTo>
                  <a:lnTo>
                    <a:pt x="29" y="654"/>
                  </a:lnTo>
                  <a:lnTo>
                    <a:pt x="5" y="607"/>
                  </a:lnTo>
                  <a:close/>
                </a:path>
              </a:pathLst>
            </a:custGeom>
            <a:solidFill>
              <a:srgbClr val="757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77" name="Freeform 84"/>
            <p:cNvSpPr>
              <a:spLocks/>
            </p:cNvSpPr>
            <p:nvPr/>
          </p:nvSpPr>
          <p:spPr bwMode="auto">
            <a:xfrm>
              <a:off x="4522" y="2805"/>
              <a:ext cx="222" cy="224"/>
            </a:xfrm>
            <a:custGeom>
              <a:avLst/>
              <a:gdLst>
                <a:gd name="T0" fmla="*/ 0 w 666"/>
                <a:gd name="T1" fmla="*/ 0 h 673"/>
                <a:gd name="T2" fmla="*/ 0 w 666"/>
                <a:gd name="T3" fmla="*/ 0 h 673"/>
                <a:gd name="T4" fmla="*/ 0 w 666"/>
                <a:gd name="T5" fmla="*/ 0 h 673"/>
                <a:gd name="T6" fmla="*/ 0 w 666"/>
                <a:gd name="T7" fmla="*/ 0 h 673"/>
                <a:gd name="T8" fmla="*/ 0 w 666"/>
                <a:gd name="T9" fmla="*/ 0 h 673"/>
                <a:gd name="T10" fmla="*/ 0 w 666"/>
                <a:gd name="T11" fmla="*/ 0 h 673"/>
                <a:gd name="T12" fmla="*/ 0 w 666"/>
                <a:gd name="T13" fmla="*/ 0 h 673"/>
                <a:gd name="T14" fmla="*/ 0 w 666"/>
                <a:gd name="T15" fmla="*/ 0 h 673"/>
                <a:gd name="T16" fmla="*/ 0 w 666"/>
                <a:gd name="T17" fmla="*/ 0 h 673"/>
                <a:gd name="T18" fmla="*/ 0 w 666"/>
                <a:gd name="T19" fmla="*/ 0 h 673"/>
                <a:gd name="T20" fmla="*/ 0 w 666"/>
                <a:gd name="T21" fmla="*/ 0 h 673"/>
                <a:gd name="T22" fmla="*/ 0 w 666"/>
                <a:gd name="T23" fmla="*/ 0 h 673"/>
                <a:gd name="T24" fmla="*/ 0 w 666"/>
                <a:gd name="T25" fmla="*/ 0 h 673"/>
                <a:gd name="T26" fmla="*/ 0 w 666"/>
                <a:gd name="T27" fmla="*/ 0 h 673"/>
                <a:gd name="T28" fmla="*/ 0 w 666"/>
                <a:gd name="T29" fmla="*/ 0 h 673"/>
                <a:gd name="T30" fmla="*/ 0 w 666"/>
                <a:gd name="T31" fmla="*/ 0 h 673"/>
                <a:gd name="T32" fmla="*/ 0 w 666"/>
                <a:gd name="T33" fmla="*/ 0 h 673"/>
                <a:gd name="T34" fmla="*/ 0 w 666"/>
                <a:gd name="T35" fmla="*/ 0 h 673"/>
                <a:gd name="T36" fmla="*/ 0 w 666"/>
                <a:gd name="T37" fmla="*/ 0 h 673"/>
                <a:gd name="T38" fmla="*/ 0 w 666"/>
                <a:gd name="T39" fmla="*/ 0 h 673"/>
                <a:gd name="T40" fmla="*/ 0 w 666"/>
                <a:gd name="T41" fmla="*/ 0 h 673"/>
                <a:gd name="T42" fmla="*/ 0 w 666"/>
                <a:gd name="T43" fmla="*/ 0 h 673"/>
                <a:gd name="T44" fmla="*/ 0 w 666"/>
                <a:gd name="T45" fmla="*/ 0 h 673"/>
                <a:gd name="T46" fmla="*/ 0 w 666"/>
                <a:gd name="T47" fmla="*/ 0 h 673"/>
                <a:gd name="T48" fmla="*/ 0 w 666"/>
                <a:gd name="T49" fmla="*/ 0 h 673"/>
                <a:gd name="T50" fmla="*/ 0 w 666"/>
                <a:gd name="T51" fmla="*/ 0 h 673"/>
                <a:gd name="T52" fmla="*/ 0 w 666"/>
                <a:gd name="T53" fmla="*/ 0 h 673"/>
                <a:gd name="T54" fmla="*/ 0 w 666"/>
                <a:gd name="T55" fmla="*/ 0 h 673"/>
                <a:gd name="T56" fmla="*/ 0 w 666"/>
                <a:gd name="T57" fmla="*/ 0 h 673"/>
                <a:gd name="T58" fmla="*/ 0 w 666"/>
                <a:gd name="T59" fmla="*/ 0 h 673"/>
                <a:gd name="T60" fmla="*/ 0 w 666"/>
                <a:gd name="T61" fmla="*/ 0 h 673"/>
                <a:gd name="T62" fmla="*/ 0 w 666"/>
                <a:gd name="T63" fmla="*/ 0 h 673"/>
                <a:gd name="T64" fmla="*/ 0 w 666"/>
                <a:gd name="T65" fmla="*/ 0 h 673"/>
                <a:gd name="T66" fmla="*/ 0 w 666"/>
                <a:gd name="T67" fmla="*/ 0 h 673"/>
                <a:gd name="T68" fmla="*/ 0 w 666"/>
                <a:gd name="T69" fmla="*/ 0 h 6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66" h="673">
                  <a:moveTo>
                    <a:pt x="5" y="602"/>
                  </a:moveTo>
                  <a:lnTo>
                    <a:pt x="0" y="555"/>
                  </a:lnTo>
                  <a:lnTo>
                    <a:pt x="7" y="489"/>
                  </a:lnTo>
                  <a:lnTo>
                    <a:pt x="26" y="418"/>
                  </a:lnTo>
                  <a:lnTo>
                    <a:pt x="57" y="349"/>
                  </a:lnTo>
                  <a:lnTo>
                    <a:pt x="90" y="314"/>
                  </a:lnTo>
                  <a:lnTo>
                    <a:pt x="146" y="274"/>
                  </a:lnTo>
                  <a:lnTo>
                    <a:pt x="215" y="233"/>
                  </a:lnTo>
                  <a:lnTo>
                    <a:pt x="288" y="193"/>
                  </a:lnTo>
                  <a:lnTo>
                    <a:pt x="332" y="168"/>
                  </a:lnTo>
                  <a:lnTo>
                    <a:pt x="373" y="142"/>
                  </a:lnTo>
                  <a:lnTo>
                    <a:pt x="442" y="104"/>
                  </a:lnTo>
                  <a:lnTo>
                    <a:pt x="505" y="67"/>
                  </a:lnTo>
                  <a:lnTo>
                    <a:pt x="581" y="21"/>
                  </a:lnTo>
                  <a:lnTo>
                    <a:pt x="629" y="0"/>
                  </a:lnTo>
                  <a:lnTo>
                    <a:pt x="649" y="0"/>
                  </a:lnTo>
                  <a:lnTo>
                    <a:pt x="661" y="14"/>
                  </a:lnTo>
                  <a:lnTo>
                    <a:pt x="666" y="37"/>
                  </a:lnTo>
                  <a:lnTo>
                    <a:pt x="658" y="77"/>
                  </a:lnTo>
                  <a:lnTo>
                    <a:pt x="638" y="139"/>
                  </a:lnTo>
                  <a:lnTo>
                    <a:pt x="614" y="181"/>
                  </a:lnTo>
                  <a:lnTo>
                    <a:pt x="584" y="229"/>
                  </a:lnTo>
                  <a:lnTo>
                    <a:pt x="544" y="307"/>
                  </a:lnTo>
                  <a:lnTo>
                    <a:pt x="512" y="366"/>
                  </a:lnTo>
                  <a:lnTo>
                    <a:pt x="477" y="414"/>
                  </a:lnTo>
                  <a:lnTo>
                    <a:pt x="443" y="454"/>
                  </a:lnTo>
                  <a:lnTo>
                    <a:pt x="408" y="488"/>
                  </a:lnTo>
                  <a:lnTo>
                    <a:pt x="311" y="563"/>
                  </a:lnTo>
                  <a:lnTo>
                    <a:pt x="238" y="609"/>
                  </a:lnTo>
                  <a:lnTo>
                    <a:pt x="163" y="643"/>
                  </a:lnTo>
                  <a:lnTo>
                    <a:pt x="102" y="665"/>
                  </a:lnTo>
                  <a:lnTo>
                    <a:pt x="73" y="673"/>
                  </a:lnTo>
                  <a:lnTo>
                    <a:pt x="46" y="672"/>
                  </a:lnTo>
                  <a:lnTo>
                    <a:pt x="29" y="647"/>
                  </a:lnTo>
                  <a:lnTo>
                    <a:pt x="5" y="602"/>
                  </a:lnTo>
                  <a:close/>
                </a:path>
              </a:pathLst>
            </a:custGeom>
            <a:solidFill>
              <a:srgbClr val="7A8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78" name="Freeform 85"/>
            <p:cNvSpPr>
              <a:spLocks/>
            </p:cNvSpPr>
            <p:nvPr/>
          </p:nvSpPr>
          <p:spPr bwMode="auto">
            <a:xfrm>
              <a:off x="4525" y="2806"/>
              <a:ext cx="218" cy="223"/>
            </a:xfrm>
            <a:custGeom>
              <a:avLst/>
              <a:gdLst>
                <a:gd name="T0" fmla="*/ 0 w 654"/>
                <a:gd name="T1" fmla="*/ 0 h 667"/>
                <a:gd name="T2" fmla="*/ 0 w 654"/>
                <a:gd name="T3" fmla="*/ 0 h 667"/>
                <a:gd name="T4" fmla="*/ 0 w 654"/>
                <a:gd name="T5" fmla="*/ 0 h 667"/>
                <a:gd name="T6" fmla="*/ 0 w 654"/>
                <a:gd name="T7" fmla="*/ 0 h 667"/>
                <a:gd name="T8" fmla="*/ 0 w 654"/>
                <a:gd name="T9" fmla="*/ 0 h 667"/>
                <a:gd name="T10" fmla="*/ 0 w 654"/>
                <a:gd name="T11" fmla="*/ 0 h 667"/>
                <a:gd name="T12" fmla="*/ 0 w 654"/>
                <a:gd name="T13" fmla="*/ 0 h 667"/>
                <a:gd name="T14" fmla="*/ 0 w 654"/>
                <a:gd name="T15" fmla="*/ 0 h 667"/>
                <a:gd name="T16" fmla="*/ 0 w 654"/>
                <a:gd name="T17" fmla="*/ 0 h 667"/>
                <a:gd name="T18" fmla="*/ 0 w 654"/>
                <a:gd name="T19" fmla="*/ 0 h 667"/>
                <a:gd name="T20" fmla="*/ 0 w 654"/>
                <a:gd name="T21" fmla="*/ 0 h 667"/>
                <a:gd name="T22" fmla="*/ 0 w 654"/>
                <a:gd name="T23" fmla="*/ 0 h 667"/>
                <a:gd name="T24" fmla="*/ 0 w 654"/>
                <a:gd name="T25" fmla="*/ 0 h 667"/>
                <a:gd name="T26" fmla="*/ 0 w 654"/>
                <a:gd name="T27" fmla="*/ 0 h 667"/>
                <a:gd name="T28" fmla="*/ 0 w 654"/>
                <a:gd name="T29" fmla="*/ 0 h 667"/>
                <a:gd name="T30" fmla="*/ 0 w 654"/>
                <a:gd name="T31" fmla="*/ 0 h 667"/>
                <a:gd name="T32" fmla="*/ 0 w 654"/>
                <a:gd name="T33" fmla="*/ 0 h 667"/>
                <a:gd name="T34" fmla="*/ 0 w 654"/>
                <a:gd name="T35" fmla="*/ 0 h 667"/>
                <a:gd name="T36" fmla="*/ 0 w 654"/>
                <a:gd name="T37" fmla="*/ 0 h 667"/>
                <a:gd name="T38" fmla="*/ 0 w 654"/>
                <a:gd name="T39" fmla="*/ 0 h 667"/>
                <a:gd name="T40" fmla="*/ 0 w 654"/>
                <a:gd name="T41" fmla="*/ 0 h 667"/>
                <a:gd name="T42" fmla="*/ 0 w 654"/>
                <a:gd name="T43" fmla="*/ 0 h 667"/>
                <a:gd name="T44" fmla="*/ 0 w 654"/>
                <a:gd name="T45" fmla="*/ 0 h 667"/>
                <a:gd name="T46" fmla="*/ 0 w 654"/>
                <a:gd name="T47" fmla="*/ 0 h 667"/>
                <a:gd name="T48" fmla="*/ 0 w 654"/>
                <a:gd name="T49" fmla="*/ 0 h 667"/>
                <a:gd name="T50" fmla="*/ 0 w 654"/>
                <a:gd name="T51" fmla="*/ 0 h 667"/>
                <a:gd name="T52" fmla="*/ 0 w 654"/>
                <a:gd name="T53" fmla="*/ 0 h 667"/>
                <a:gd name="T54" fmla="*/ 0 w 654"/>
                <a:gd name="T55" fmla="*/ 0 h 667"/>
                <a:gd name="T56" fmla="*/ 0 w 654"/>
                <a:gd name="T57" fmla="*/ 0 h 667"/>
                <a:gd name="T58" fmla="*/ 0 w 654"/>
                <a:gd name="T59" fmla="*/ 0 h 667"/>
                <a:gd name="T60" fmla="*/ 0 w 654"/>
                <a:gd name="T61" fmla="*/ 0 h 667"/>
                <a:gd name="T62" fmla="*/ 0 w 654"/>
                <a:gd name="T63" fmla="*/ 0 h 667"/>
                <a:gd name="T64" fmla="*/ 0 w 654"/>
                <a:gd name="T65" fmla="*/ 0 h 667"/>
                <a:gd name="T66" fmla="*/ 0 w 654"/>
                <a:gd name="T67" fmla="*/ 0 h 667"/>
                <a:gd name="T68" fmla="*/ 0 w 654"/>
                <a:gd name="T69" fmla="*/ 0 h 66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54" h="667">
                  <a:moveTo>
                    <a:pt x="5" y="599"/>
                  </a:moveTo>
                  <a:lnTo>
                    <a:pt x="0" y="553"/>
                  </a:lnTo>
                  <a:lnTo>
                    <a:pt x="6" y="490"/>
                  </a:lnTo>
                  <a:lnTo>
                    <a:pt x="25" y="421"/>
                  </a:lnTo>
                  <a:lnTo>
                    <a:pt x="54" y="355"/>
                  </a:lnTo>
                  <a:lnTo>
                    <a:pt x="89" y="320"/>
                  </a:lnTo>
                  <a:lnTo>
                    <a:pt x="145" y="280"/>
                  </a:lnTo>
                  <a:lnTo>
                    <a:pt x="216" y="239"/>
                  </a:lnTo>
                  <a:lnTo>
                    <a:pt x="287" y="200"/>
                  </a:lnTo>
                  <a:lnTo>
                    <a:pt x="330" y="173"/>
                  </a:lnTo>
                  <a:lnTo>
                    <a:pt x="370" y="147"/>
                  </a:lnTo>
                  <a:lnTo>
                    <a:pt x="436" y="109"/>
                  </a:lnTo>
                  <a:lnTo>
                    <a:pt x="498" y="72"/>
                  </a:lnTo>
                  <a:lnTo>
                    <a:pt x="574" y="22"/>
                  </a:lnTo>
                  <a:lnTo>
                    <a:pt x="620" y="0"/>
                  </a:lnTo>
                  <a:lnTo>
                    <a:pt x="640" y="0"/>
                  </a:lnTo>
                  <a:lnTo>
                    <a:pt x="651" y="15"/>
                  </a:lnTo>
                  <a:lnTo>
                    <a:pt x="654" y="38"/>
                  </a:lnTo>
                  <a:lnTo>
                    <a:pt x="648" y="75"/>
                  </a:lnTo>
                  <a:lnTo>
                    <a:pt x="628" y="135"/>
                  </a:lnTo>
                  <a:lnTo>
                    <a:pt x="603" y="178"/>
                  </a:lnTo>
                  <a:lnTo>
                    <a:pt x="574" y="227"/>
                  </a:lnTo>
                  <a:lnTo>
                    <a:pt x="534" y="302"/>
                  </a:lnTo>
                  <a:lnTo>
                    <a:pt x="503" y="360"/>
                  </a:lnTo>
                  <a:lnTo>
                    <a:pt x="469" y="408"/>
                  </a:lnTo>
                  <a:lnTo>
                    <a:pt x="435" y="448"/>
                  </a:lnTo>
                  <a:lnTo>
                    <a:pt x="401" y="481"/>
                  </a:lnTo>
                  <a:lnTo>
                    <a:pt x="307" y="556"/>
                  </a:lnTo>
                  <a:lnTo>
                    <a:pt x="239" y="599"/>
                  </a:lnTo>
                  <a:lnTo>
                    <a:pt x="170" y="633"/>
                  </a:lnTo>
                  <a:lnTo>
                    <a:pt x="108" y="656"/>
                  </a:lnTo>
                  <a:lnTo>
                    <a:pt x="65" y="667"/>
                  </a:lnTo>
                  <a:lnTo>
                    <a:pt x="41" y="656"/>
                  </a:lnTo>
                  <a:lnTo>
                    <a:pt x="28" y="640"/>
                  </a:lnTo>
                  <a:lnTo>
                    <a:pt x="5" y="599"/>
                  </a:lnTo>
                  <a:close/>
                </a:path>
              </a:pathLst>
            </a:custGeom>
            <a:solidFill>
              <a:srgbClr val="848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79" name="Freeform 86"/>
            <p:cNvSpPr>
              <a:spLocks/>
            </p:cNvSpPr>
            <p:nvPr/>
          </p:nvSpPr>
          <p:spPr bwMode="auto">
            <a:xfrm>
              <a:off x="4528" y="2808"/>
              <a:ext cx="215" cy="219"/>
            </a:xfrm>
            <a:custGeom>
              <a:avLst/>
              <a:gdLst>
                <a:gd name="T0" fmla="*/ 0 w 645"/>
                <a:gd name="T1" fmla="*/ 0 h 658"/>
                <a:gd name="T2" fmla="*/ 0 w 645"/>
                <a:gd name="T3" fmla="*/ 0 h 658"/>
                <a:gd name="T4" fmla="*/ 0 w 645"/>
                <a:gd name="T5" fmla="*/ 0 h 658"/>
                <a:gd name="T6" fmla="*/ 0 w 645"/>
                <a:gd name="T7" fmla="*/ 0 h 658"/>
                <a:gd name="T8" fmla="*/ 0 w 645"/>
                <a:gd name="T9" fmla="*/ 0 h 658"/>
                <a:gd name="T10" fmla="*/ 0 w 645"/>
                <a:gd name="T11" fmla="*/ 0 h 658"/>
                <a:gd name="T12" fmla="*/ 0 w 645"/>
                <a:gd name="T13" fmla="*/ 0 h 658"/>
                <a:gd name="T14" fmla="*/ 0 w 645"/>
                <a:gd name="T15" fmla="*/ 0 h 658"/>
                <a:gd name="T16" fmla="*/ 0 w 645"/>
                <a:gd name="T17" fmla="*/ 0 h 658"/>
                <a:gd name="T18" fmla="*/ 0 w 645"/>
                <a:gd name="T19" fmla="*/ 0 h 658"/>
                <a:gd name="T20" fmla="*/ 0 w 645"/>
                <a:gd name="T21" fmla="*/ 0 h 658"/>
                <a:gd name="T22" fmla="*/ 0 w 645"/>
                <a:gd name="T23" fmla="*/ 0 h 658"/>
                <a:gd name="T24" fmla="*/ 0 w 645"/>
                <a:gd name="T25" fmla="*/ 0 h 658"/>
                <a:gd name="T26" fmla="*/ 0 w 645"/>
                <a:gd name="T27" fmla="*/ 0 h 658"/>
                <a:gd name="T28" fmla="*/ 0 w 645"/>
                <a:gd name="T29" fmla="*/ 0 h 658"/>
                <a:gd name="T30" fmla="*/ 0 w 645"/>
                <a:gd name="T31" fmla="*/ 0 h 658"/>
                <a:gd name="T32" fmla="*/ 0 w 645"/>
                <a:gd name="T33" fmla="*/ 0 h 658"/>
                <a:gd name="T34" fmla="*/ 0 w 645"/>
                <a:gd name="T35" fmla="*/ 0 h 658"/>
                <a:gd name="T36" fmla="*/ 0 w 645"/>
                <a:gd name="T37" fmla="*/ 0 h 658"/>
                <a:gd name="T38" fmla="*/ 0 w 645"/>
                <a:gd name="T39" fmla="*/ 0 h 658"/>
                <a:gd name="T40" fmla="*/ 0 w 645"/>
                <a:gd name="T41" fmla="*/ 0 h 658"/>
                <a:gd name="T42" fmla="*/ 0 w 645"/>
                <a:gd name="T43" fmla="*/ 0 h 658"/>
                <a:gd name="T44" fmla="*/ 0 w 645"/>
                <a:gd name="T45" fmla="*/ 0 h 658"/>
                <a:gd name="T46" fmla="*/ 0 w 645"/>
                <a:gd name="T47" fmla="*/ 0 h 658"/>
                <a:gd name="T48" fmla="*/ 0 w 645"/>
                <a:gd name="T49" fmla="*/ 0 h 658"/>
                <a:gd name="T50" fmla="*/ 0 w 645"/>
                <a:gd name="T51" fmla="*/ 0 h 658"/>
                <a:gd name="T52" fmla="*/ 0 w 645"/>
                <a:gd name="T53" fmla="*/ 0 h 658"/>
                <a:gd name="T54" fmla="*/ 0 w 645"/>
                <a:gd name="T55" fmla="*/ 0 h 658"/>
                <a:gd name="T56" fmla="*/ 0 w 645"/>
                <a:gd name="T57" fmla="*/ 0 h 658"/>
                <a:gd name="T58" fmla="*/ 0 w 645"/>
                <a:gd name="T59" fmla="*/ 0 h 658"/>
                <a:gd name="T60" fmla="*/ 0 w 645"/>
                <a:gd name="T61" fmla="*/ 0 h 658"/>
                <a:gd name="T62" fmla="*/ 0 w 645"/>
                <a:gd name="T63" fmla="*/ 0 h 658"/>
                <a:gd name="T64" fmla="*/ 0 w 645"/>
                <a:gd name="T65" fmla="*/ 0 h 658"/>
                <a:gd name="T66" fmla="*/ 0 w 645"/>
                <a:gd name="T67" fmla="*/ 0 h 658"/>
                <a:gd name="T68" fmla="*/ 0 w 645"/>
                <a:gd name="T69" fmla="*/ 0 h 6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45" h="658">
                  <a:moveTo>
                    <a:pt x="6" y="595"/>
                  </a:moveTo>
                  <a:lnTo>
                    <a:pt x="0" y="552"/>
                  </a:lnTo>
                  <a:lnTo>
                    <a:pt x="7" y="491"/>
                  </a:lnTo>
                  <a:lnTo>
                    <a:pt x="24" y="423"/>
                  </a:lnTo>
                  <a:lnTo>
                    <a:pt x="54" y="359"/>
                  </a:lnTo>
                  <a:lnTo>
                    <a:pt x="89" y="325"/>
                  </a:lnTo>
                  <a:lnTo>
                    <a:pt x="146" y="284"/>
                  </a:lnTo>
                  <a:lnTo>
                    <a:pt x="217" y="244"/>
                  </a:lnTo>
                  <a:lnTo>
                    <a:pt x="287" y="207"/>
                  </a:lnTo>
                  <a:lnTo>
                    <a:pt x="329" y="180"/>
                  </a:lnTo>
                  <a:lnTo>
                    <a:pt x="369" y="152"/>
                  </a:lnTo>
                  <a:lnTo>
                    <a:pt x="432" y="115"/>
                  </a:lnTo>
                  <a:lnTo>
                    <a:pt x="492" y="75"/>
                  </a:lnTo>
                  <a:lnTo>
                    <a:pt x="567" y="23"/>
                  </a:lnTo>
                  <a:lnTo>
                    <a:pt x="612" y="1"/>
                  </a:lnTo>
                  <a:lnTo>
                    <a:pt x="631" y="0"/>
                  </a:lnTo>
                  <a:lnTo>
                    <a:pt x="642" y="16"/>
                  </a:lnTo>
                  <a:lnTo>
                    <a:pt x="645" y="38"/>
                  </a:lnTo>
                  <a:lnTo>
                    <a:pt x="639" y="74"/>
                  </a:lnTo>
                  <a:lnTo>
                    <a:pt x="618" y="132"/>
                  </a:lnTo>
                  <a:lnTo>
                    <a:pt x="595" y="174"/>
                  </a:lnTo>
                  <a:lnTo>
                    <a:pt x="565" y="223"/>
                  </a:lnTo>
                  <a:lnTo>
                    <a:pt x="526" y="296"/>
                  </a:lnTo>
                  <a:lnTo>
                    <a:pt x="495" y="354"/>
                  </a:lnTo>
                  <a:lnTo>
                    <a:pt x="462" y="403"/>
                  </a:lnTo>
                  <a:lnTo>
                    <a:pt x="429" y="442"/>
                  </a:lnTo>
                  <a:lnTo>
                    <a:pt x="395" y="473"/>
                  </a:lnTo>
                  <a:lnTo>
                    <a:pt x="303" y="547"/>
                  </a:lnTo>
                  <a:lnTo>
                    <a:pt x="238" y="590"/>
                  </a:lnTo>
                  <a:lnTo>
                    <a:pt x="172" y="624"/>
                  </a:lnTo>
                  <a:lnTo>
                    <a:pt x="119" y="647"/>
                  </a:lnTo>
                  <a:lnTo>
                    <a:pt x="92" y="658"/>
                  </a:lnTo>
                  <a:lnTo>
                    <a:pt x="55" y="656"/>
                  </a:lnTo>
                  <a:lnTo>
                    <a:pt x="26" y="633"/>
                  </a:lnTo>
                  <a:lnTo>
                    <a:pt x="6" y="595"/>
                  </a:lnTo>
                  <a:close/>
                </a:path>
              </a:pathLst>
            </a:custGeom>
            <a:solidFill>
              <a:srgbClr val="899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80" name="Freeform 87"/>
            <p:cNvSpPr>
              <a:spLocks/>
            </p:cNvSpPr>
            <p:nvPr/>
          </p:nvSpPr>
          <p:spPr bwMode="auto">
            <a:xfrm>
              <a:off x="4531" y="2810"/>
              <a:ext cx="211" cy="218"/>
            </a:xfrm>
            <a:custGeom>
              <a:avLst/>
              <a:gdLst>
                <a:gd name="T0" fmla="*/ 0 w 634"/>
                <a:gd name="T1" fmla="*/ 0 h 654"/>
                <a:gd name="T2" fmla="*/ 0 w 634"/>
                <a:gd name="T3" fmla="*/ 0 h 654"/>
                <a:gd name="T4" fmla="*/ 0 w 634"/>
                <a:gd name="T5" fmla="*/ 0 h 654"/>
                <a:gd name="T6" fmla="*/ 0 w 634"/>
                <a:gd name="T7" fmla="*/ 0 h 654"/>
                <a:gd name="T8" fmla="*/ 0 w 634"/>
                <a:gd name="T9" fmla="*/ 0 h 654"/>
                <a:gd name="T10" fmla="*/ 0 w 634"/>
                <a:gd name="T11" fmla="*/ 0 h 654"/>
                <a:gd name="T12" fmla="*/ 0 w 634"/>
                <a:gd name="T13" fmla="*/ 0 h 654"/>
                <a:gd name="T14" fmla="*/ 0 w 634"/>
                <a:gd name="T15" fmla="*/ 0 h 654"/>
                <a:gd name="T16" fmla="*/ 0 w 634"/>
                <a:gd name="T17" fmla="*/ 0 h 654"/>
                <a:gd name="T18" fmla="*/ 0 w 634"/>
                <a:gd name="T19" fmla="*/ 0 h 654"/>
                <a:gd name="T20" fmla="*/ 0 w 634"/>
                <a:gd name="T21" fmla="*/ 0 h 654"/>
                <a:gd name="T22" fmla="*/ 0 w 634"/>
                <a:gd name="T23" fmla="*/ 0 h 654"/>
                <a:gd name="T24" fmla="*/ 0 w 634"/>
                <a:gd name="T25" fmla="*/ 0 h 654"/>
                <a:gd name="T26" fmla="*/ 0 w 634"/>
                <a:gd name="T27" fmla="*/ 0 h 654"/>
                <a:gd name="T28" fmla="*/ 0 w 634"/>
                <a:gd name="T29" fmla="*/ 0 h 654"/>
                <a:gd name="T30" fmla="*/ 0 w 634"/>
                <a:gd name="T31" fmla="*/ 0 h 654"/>
                <a:gd name="T32" fmla="*/ 0 w 634"/>
                <a:gd name="T33" fmla="*/ 0 h 654"/>
                <a:gd name="T34" fmla="*/ 0 w 634"/>
                <a:gd name="T35" fmla="*/ 0 h 654"/>
                <a:gd name="T36" fmla="*/ 0 w 634"/>
                <a:gd name="T37" fmla="*/ 0 h 654"/>
                <a:gd name="T38" fmla="*/ 0 w 634"/>
                <a:gd name="T39" fmla="*/ 0 h 654"/>
                <a:gd name="T40" fmla="*/ 0 w 634"/>
                <a:gd name="T41" fmla="*/ 0 h 654"/>
                <a:gd name="T42" fmla="*/ 0 w 634"/>
                <a:gd name="T43" fmla="*/ 0 h 654"/>
                <a:gd name="T44" fmla="*/ 0 w 634"/>
                <a:gd name="T45" fmla="*/ 0 h 654"/>
                <a:gd name="T46" fmla="*/ 0 w 634"/>
                <a:gd name="T47" fmla="*/ 0 h 654"/>
                <a:gd name="T48" fmla="*/ 0 w 634"/>
                <a:gd name="T49" fmla="*/ 0 h 654"/>
                <a:gd name="T50" fmla="*/ 0 w 634"/>
                <a:gd name="T51" fmla="*/ 0 h 654"/>
                <a:gd name="T52" fmla="*/ 0 w 634"/>
                <a:gd name="T53" fmla="*/ 0 h 654"/>
                <a:gd name="T54" fmla="*/ 0 w 634"/>
                <a:gd name="T55" fmla="*/ 0 h 654"/>
                <a:gd name="T56" fmla="*/ 0 w 634"/>
                <a:gd name="T57" fmla="*/ 0 h 654"/>
                <a:gd name="T58" fmla="*/ 0 w 634"/>
                <a:gd name="T59" fmla="*/ 0 h 654"/>
                <a:gd name="T60" fmla="*/ 0 w 634"/>
                <a:gd name="T61" fmla="*/ 0 h 654"/>
                <a:gd name="T62" fmla="*/ 0 w 634"/>
                <a:gd name="T63" fmla="*/ 0 h 654"/>
                <a:gd name="T64" fmla="*/ 0 w 634"/>
                <a:gd name="T65" fmla="*/ 0 h 654"/>
                <a:gd name="T66" fmla="*/ 0 w 634"/>
                <a:gd name="T67" fmla="*/ 0 h 654"/>
                <a:gd name="T68" fmla="*/ 0 w 634"/>
                <a:gd name="T69" fmla="*/ 0 h 6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34" h="654">
                  <a:moveTo>
                    <a:pt x="5" y="592"/>
                  </a:moveTo>
                  <a:lnTo>
                    <a:pt x="0" y="549"/>
                  </a:lnTo>
                  <a:lnTo>
                    <a:pt x="5" y="490"/>
                  </a:lnTo>
                  <a:lnTo>
                    <a:pt x="23" y="425"/>
                  </a:lnTo>
                  <a:lnTo>
                    <a:pt x="52" y="364"/>
                  </a:lnTo>
                  <a:lnTo>
                    <a:pt x="87" y="329"/>
                  </a:lnTo>
                  <a:lnTo>
                    <a:pt x="146" y="289"/>
                  </a:lnTo>
                  <a:lnTo>
                    <a:pt x="217" y="248"/>
                  </a:lnTo>
                  <a:lnTo>
                    <a:pt x="284" y="212"/>
                  </a:lnTo>
                  <a:lnTo>
                    <a:pt x="326" y="185"/>
                  </a:lnTo>
                  <a:lnTo>
                    <a:pt x="365" y="156"/>
                  </a:lnTo>
                  <a:lnTo>
                    <a:pt x="426" y="119"/>
                  </a:lnTo>
                  <a:lnTo>
                    <a:pt x="485" y="78"/>
                  </a:lnTo>
                  <a:lnTo>
                    <a:pt x="559" y="23"/>
                  </a:lnTo>
                  <a:lnTo>
                    <a:pt x="603" y="1"/>
                  </a:lnTo>
                  <a:lnTo>
                    <a:pt x="622" y="0"/>
                  </a:lnTo>
                  <a:lnTo>
                    <a:pt x="632" y="16"/>
                  </a:lnTo>
                  <a:lnTo>
                    <a:pt x="634" y="36"/>
                  </a:lnTo>
                  <a:lnTo>
                    <a:pt x="627" y="72"/>
                  </a:lnTo>
                  <a:lnTo>
                    <a:pt x="608" y="127"/>
                  </a:lnTo>
                  <a:lnTo>
                    <a:pt x="584" y="169"/>
                  </a:lnTo>
                  <a:lnTo>
                    <a:pt x="556" y="218"/>
                  </a:lnTo>
                  <a:lnTo>
                    <a:pt x="517" y="290"/>
                  </a:lnTo>
                  <a:lnTo>
                    <a:pt x="486" y="347"/>
                  </a:lnTo>
                  <a:lnTo>
                    <a:pt x="453" y="396"/>
                  </a:lnTo>
                  <a:lnTo>
                    <a:pt x="421" y="434"/>
                  </a:lnTo>
                  <a:lnTo>
                    <a:pt x="390" y="465"/>
                  </a:lnTo>
                  <a:lnTo>
                    <a:pt x="299" y="537"/>
                  </a:lnTo>
                  <a:lnTo>
                    <a:pt x="235" y="580"/>
                  </a:lnTo>
                  <a:lnTo>
                    <a:pt x="171" y="613"/>
                  </a:lnTo>
                  <a:lnTo>
                    <a:pt x="93" y="650"/>
                  </a:lnTo>
                  <a:lnTo>
                    <a:pt x="73" y="654"/>
                  </a:lnTo>
                  <a:lnTo>
                    <a:pt x="54" y="648"/>
                  </a:lnTo>
                  <a:lnTo>
                    <a:pt x="24" y="623"/>
                  </a:lnTo>
                  <a:lnTo>
                    <a:pt x="5" y="592"/>
                  </a:lnTo>
                  <a:close/>
                </a:path>
              </a:pathLst>
            </a:custGeom>
            <a:solidFill>
              <a:srgbClr val="919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81" name="Freeform 88"/>
            <p:cNvSpPr>
              <a:spLocks/>
            </p:cNvSpPr>
            <p:nvPr/>
          </p:nvSpPr>
          <p:spPr bwMode="auto">
            <a:xfrm>
              <a:off x="4534" y="2811"/>
              <a:ext cx="208" cy="216"/>
            </a:xfrm>
            <a:custGeom>
              <a:avLst/>
              <a:gdLst>
                <a:gd name="T0" fmla="*/ 0 w 622"/>
                <a:gd name="T1" fmla="*/ 0 h 647"/>
                <a:gd name="T2" fmla="*/ 0 w 622"/>
                <a:gd name="T3" fmla="*/ 0 h 647"/>
                <a:gd name="T4" fmla="*/ 0 w 622"/>
                <a:gd name="T5" fmla="*/ 0 h 647"/>
                <a:gd name="T6" fmla="*/ 0 w 622"/>
                <a:gd name="T7" fmla="*/ 0 h 647"/>
                <a:gd name="T8" fmla="*/ 0 w 622"/>
                <a:gd name="T9" fmla="*/ 0 h 647"/>
                <a:gd name="T10" fmla="*/ 0 w 622"/>
                <a:gd name="T11" fmla="*/ 0 h 647"/>
                <a:gd name="T12" fmla="*/ 0 w 622"/>
                <a:gd name="T13" fmla="*/ 0 h 647"/>
                <a:gd name="T14" fmla="*/ 0 w 622"/>
                <a:gd name="T15" fmla="*/ 0 h 647"/>
                <a:gd name="T16" fmla="*/ 0 w 622"/>
                <a:gd name="T17" fmla="*/ 0 h 647"/>
                <a:gd name="T18" fmla="*/ 0 w 622"/>
                <a:gd name="T19" fmla="*/ 0 h 647"/>
                <a:gd name="T20" fmla="*/ 0 w 622"/>
                <a:gd name="T21" fmla="*/ 0 h 647"/>
                <a:gd name="T22" fmla="*/ 0 w 622"/>
                <a:gd name="T23" fmla="*/ 0 h 647"/>
                <a:gd name="T24" fmla="*/ 0 w 622"/>
                <a:gd name="T25" fmla="*/ 0 h 647"/>
                <a:gd name="T26" fmla="*/ 0 w 622"/>
                <a:gd name="T27" fmla="*/ 0 h 647"/>
                <a:gd name="T28" fmla="*/ 0 w 622"/>
                <a:gd name="T29" fmla="*/ 0 h 647"/>
                <a:gd name="T30" fmla="*/ 0 w 622"/>
                <a:gd name="T31" fmla="*/ 0 h 647"/>
                <a:gd name="T32" fmla="*/ 0 w 622"/>
                <a:gd name="T33" fmla="*/ 0 h 647"/>
                <a:gd name="T34" fmla="*/ 0 w 622"/>
                <a:gd name="T35" fmla="*/ 0 h 647"/>
                <a:gd name="T36" fmla="*/ 0 w 622"/>
                <a:gd name="T37" fmla="*/ 0 h 647"/>
                <a:gd name="T38" fmla="*/ 0 w 622"/>
                <a:gd name="T39" fmla="*/ 0 h 647"/>
                <a:gd name="T40" fmla="*/ 0 w 622"/>
                <a:gd name="T41" fmla="*/ 0 h 647"/>
                <a:gd name="T42" fmla="*/ 0 w 622"/>
                <a:gd name="T43" fmla="*/ 0 h 647"/>
                <a:gd name="T44" fmla="*/ 0 w 622"/>
                <a:gd name="T45" fmla="*/ 0 h 647"/>
                <a:gd name="T46" fmla="*/ 0 w 622"/>
                <a:gd name="T47" fmla="*/ 0 h 647"/>
                <a:gd name="T48" fmla="*/ 0 w 622"/>
                <a:gd name="T49" fmla="*/ 0 h 647"/>
                <a:gd name="T50" fmla="*/ 0 w 622"/>
                <a:gd name="T51" fmla="*/ 0 h 647"/>
                <a:gd name="T52" fmla="*/ 0 w 622"/>
                <a:gd name="T53" fmla="*/ 0 h 647"/>
                <a:gd name="T54" fmla="*/ 0 w 622"/>
                <a:gd name="T55" fmla="*/ 0 h 647"/>
                <a:gd name="T56" fmla="*/ 0 w 622"/>
                <a:gd name="T57" fmla="*/ 0 h 647"/>
                <a:gd name="T58" fmla="*/ 0 w 622"/>
                <a:gd name="T59" fmla="*/ 0 h 647"/>
                <a:gd name="T60" fmla="*/ 0 w 622"/>
                <a:gd name="T61" fmla="*/ 0 h 647"/>
                <a:gd name="T62" fmla="*/ 0 w 622"/>
                <a:gd name="T63" fmla="*/ 0 h 647"/>
                <a:gd name="T64" fmla="*/ 0 w 622"/>
                <a:gd name="T65" fmla="*/ 0 h 647"/>
                <a:gd name="T66" fmla="*/ 0 w 622"/>
                <a:gd name="T67" fmla="*/ 0 h 6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22" h="647">
                  <a:moveTo>
                    <a:pt x="5" y="588"/>
                  </a:moveTo>
                  <a:lnTo>
                    <a:pt x="0" y="547"/>
                  </a:lnTo>
                  <a:lnTo>
                    <a:pt x="5" y="490"/>
                  </a:lnTo>
                  <a:lnTo>
                    <a:pt x="22" y="427"/>
                  </a:lnTo>
                  <a:lnTo>
                    <a:pt x="50" y="368"/>
                  </a:lnTo>
                  <a:lnTo>
                    <a:pt x="86" y="334"/>
                  </a:lnTo>
                  <a:lnTo>
                    <a:pt x="146" y="294"/>
                  </a:lnTo>
                  <a:lnTo>
                    <a:pt x="217" y="253"/>
                  </a:lnTo>
                  <a:lnTo>
                    <a:pt x="283" y="218"/>
                  </a:lnTo>
                  <a:lnTo>
                    <a:pt x="325" y="191"/>
                  </a:lnTo>
                  <a:lnTo>
                    <a:pt x="362" y="161"/>
                  </a:lnTo>
                  <a:lnTo>
                    <a:pt x="420" y="123"/>
                  </a:lnTo>
                  <a:lnTo>
                    <a:pt x="479" y="80"/>
                  </a:lnTo>
                  <a:lnTo>
                    <a:pt x="552" y="23"/>
                  </a:lnTo>
                  <a:lnTo>
                    <a:pt x="594" y="1"/>
                  </a:lnTo>
                  <a:lnTo>
                    <a:pt x="612" y="0"/>
                  </a:lnTo>
                  <a:lnTo>
                    <a:pt x="622" y="17"/>
                  </a:lnTo>
                  <a:lnTo>
                    <a:pt x="616" y="70"/>
                  </a:lnTo>
                  <a:lnTo>
                    <a:pt x="598" y="123"/>
                  </a:lnTo>
                  <a:lnTo>
                    <a:pt x="574" y="166"/>
                  </a:lnTo>
                  <a:lnTo>
                    <a:pt x="544" y="213"/>
                  </a:lnTo>
                  <a:lnTo>
                    <a:pt x="508" y="284"/>
                  </a:lnTo>
                  <a:lnTo>
                    <a:pt x="477" y="341"/>
                  </a:lnTo>
                  <a:lnTo>
                    <a:pt x="445" y="388"/>
                  </a:lnTo>
                  <a:lnTo>
                    <a:pt x="413" y="427"/>
                  </a:lnTo>
                  <a:lnTo>
                    <a:pt x="383" y="457"/>
                  </a:lnTo>
                  <a:lnTo>
                    <a:pt x="294" y="529"/>
                  </a:lnTo>
                  <a:lnTo>
                    <a:pt x="233" y="571"/>
                  </a:lnTo>
                  <a:lnTo>
                    <a:pt x="175" y="605"/>
                  </a:lnTo>
                  <a:lnTo>
                    <a:pt x="103" y="639"/>
                  </a:lnTo>
                  <a:lnTo>
                    <a:pt x="76" y="647"/>
                  </a:lnTo>
                  <a:lnTo>
                    <a:pt x="57" y="646"/>
                  </a:lnTo>
                  <a:lnTo>
                    <a:pt x="29" y="619"/>
                  </a:lnTo>
                  <a:lnTo>
                    <a:pt x="5" y="588"/>
                  </a:lnTo>
                  <a:close/>
                </a:path>
              </a:pathLst>
            </a:custGeom>
            <a:solidFill>
              <a:srgbClr val="99A0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82" name="Freeform 89"/>
            <p:cNvSpPr>
              <a:spLocks/>
            </p:cNvSpPr>
            <p:nvPr/>
          </p:nvSpPr>
          <p:spPr bwMode="auto">
            <a:xfrm>
              <a:off x="4537" y="2813"/>
              <a:ext cx="204" cy="213"/>
            </a:xfrm>
            <a:custGeom>
              <a:avLst/>
              <a:gdLst>
                <a:gd name="T0" fmla="*/ 0 w 612"/>
                <a:gd name="T1" fmla="*/ 0 h 641"/>
                <a:gd name="T2" fmla="*/ 0 w 612"/>
                <a:gd name="T3" fmla="*/ 0 h 641"/>
                <a:gd name="T4" fmla="*/ 0 w 612"/>
                <a:gd name="T5" fmla="*/ 0 h 641"/>
                <a:gd name="T6" fmla="*/ 0 w 612"/>
                <a:gd name="T7" fmla="*/ 0 h 641"/>
                <a:gd name="T8" fmla="*/ 0 w 612"/>
                <a:gd name="T9" fmla="*/ 0 h 641"/>
                <a:gd name="T10" fmla="*/ 0 w 612"/>
                <a:gd name="T11" fmla="*/ 0 h 641"/>
                <a:gd name="T12" fmla="*/ 0 w 612"/>
                <a:gd name="T13" fmla="*/ 0 h 641"/>
                <a:gd name="T14" fmla="*/ 0 w 612"/>
                <a:gd name="T15" fmla="*/ 0 h 641"/>
                <a:gd name="T16" fmla="*/ 0 w 612"/>
                <a:gd name="T17" fmla="*/ 0 h 641"/>
                <a:gd name="T18" fmla="*/ 0 w 612"/>
                <a:gd name="T19" fmla="*/ 0 h 641"/>
                <a:gd name="T20" fmla="*/ 0 w 612"/>
                <a:gd name="T21" fmla="*/ 0 h 641"/>
                <a:gd name="T22" fmla="*/ 0 w 612"/>
                <a:gd name="T23" fmla="*/ 0 h 641"/>
                <a:gd name="T24" fmla="*/ 0 w 612"/>
                <a:gd name="T25" fmla="*/ 0 h 641"/>
                <a:gd name="T26" fmla="*/ 0 w 612"/>
                <a:gd name="T27" fmla="*/ 0 h 641"/>
                <a:gd name="T28" fmla="*/ 0 w 612"/>
                <a:gd name="T29" fmla="*/ 0 h 641"/>
                <a:gd name="T30" fmla="*/ 0 w 612"/>
                <a:gd name="T31" fmla="*/ 0 h 641"/>
                <a:gd name="T32" fmla="*/ 0 w 612"/>
                <a:gd name="T33" fmla="*/ 0 h 641"/>
                <a:gd name="T34" fmla="*/ 0 w 612"/>
                <a:gd name="T35" fmla="*/ 0 h 641"/>
                <a:gd name="T36" fmla="*/ 0 w 612"/>
                <a:gd name="T37" fmla="*/ 0 h 641"/>
                <a:gd name="T38" fmla="*/ 0 w 612"/>
                <a:gd name="T39" fmla="*/ 0 h 641"/>
                <a:gd name="T40" fmla="*/ 0 w 612"/>
                <a:gd name="T41" fmla="*/ 0 h 641"/>
                <a:gd name="T42" fmla="*/ 0 w 612"/>
                <a:gd name="T43" fmla="*/ 0 h 641"/>
                <a:gd name="T44" fmla="*/ 0 w 612"/>
                <a:gd name="T45" fmla="*/ 0 h 641"/>
                <a:gd name="T46" fmla="*/ 0 w 612"/>
                <a:gd name="T47" fmla="*/ 0 h 641"/>
                <a:gd name="T48" fmla="*/ 0 w 612"/>
                <a:gd name="T49" fmla="*/ 0 h 641"/>
                <a:gd name="T50" fmla="*/ 0 w 612"/>
                <a:gd name="T51" fmla="*/ 0 h 641"/>
                <a:gd name="T52" fmla="*/ 0 w 612"/>
                <a:gd name="T53" fmla="*/ 0 h 641"/>
                <a:gd name="T54" fmla="*/ 0 w 612"/>
                <a:gd name="T55" fmla="*/ 0 h 641"/>
                <a:gd name="T56" fmla="*/ 0 w 612"/>
                <a:gd name="T57" fmla="*/ 0 h 641"/>
                <a:gd name="T58" fmla="*/ 0 w 612"/>
                <a:gd name="T59" fmla="*/ 0 h 641"/>
                <a:gd name="T60" fmla="*/ 0 w 612"/>
                <a:gd name="T61" fmla="*/ 0 h 641"/>
                <a:gd name="T62" fmla="*/ 0 w 612"/>
                <a:gd name="T63" fmla="*/ 0 h 641"/>
                <a:gd name="T64" fmla="*/ 0 w 612"/>
                <a:gd name="T65" fmla="*/ 0 h 6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12" h="641">
                  <a:moveTo>
                    <a:pt x="5" y="584"/>
                  </a:moveTo>
                  <a:lnTo>
                    <a:pt x="0" y="544"/>
                  </a:lnTo>
                  <a:lnTo>
                    <a:pt x="6" y="488"/>
                  </a:lnTo>
                  <a:lnTo>
                    <a:pt x="23" y="429"/>
                  </a:lnTo>
                  <a:lnTo>
                    <a:pt x="49" y="372"/>
                  </a:lnTo>
                  <a:lnTo>
                    <a:pt x="86" y="338"/>
                  </a:lnTo>
                  <a:lnTo>
                    <a:pt x="147" y="297"/>
                  </a:lnTo>
                  <a:lnTo>
                    <a:pt x="218" y="257"/>
                  </a:lnTo>
                  <a:lnTo>
                    <a:pt x="283" y="223"/>
                  </a:lnTo>
                  <a:lnTo>
                    <a:pt x="324" y="197"/>
                  </a:lnTo>
                  <a:lnTo>
                    <a:pt x="359" y="165"/>
                  </a:lnTo>
                  <a:lnTo>
                    <a:pt x="416" y="128"/>
                  </a:lnTo>
                  <a:lnTo>
                    <a:pt x="472" y="83"/>
                  </a:lnTo>
                  <a:lnTo>
                    <a:pt x="545" y="24"/>
                  </a:lnTo>
                  <a:lnTo>
                    <a:pt x="586" y="1"/>
                  </a:lnTo>
                  <a:lnTo>
                    <a:pt x="604" y="0"/>
                  </a:lnTo>
                  <a:lnTo>
                    <a:pt x="612" y="17"/>
                  </a:lnTo>
                  <a:lnTo>
                    <a:pt x="607" y="67"/>
                  </a:lnTo>
                  <a:lnTo>
                    <a:pt x="588" y="119"/>
                  </a:lnTo>
                  <a:lnTo>
                    <a:pt x="565" y="162"/>
                  </a:lnTo>
                  <a:lnTo>
                    <a:pt x="536" y="209"/>
                  </a:lnTo>
                  <a:lnTo>
                    <a:pt x="499" y="278"/>
                  </a:lnTo>
                  <a:lnTo>
                    <a:pt x="469" y="335"/>
                  </a:lnTo>
                  <a:lnTo>
                    <a:pt x="437" y="382"/>
                  </a:lnTo>
                  <a:lnTo>
                    <a:pt x="377" y="448"/>
                  </a:lnTo>
                  <a:lnTo>
                    <a:pt x="291" y="518"/>
                  </a:lnTo>
                  <a:lnTo>
                    <a:pt x="234" y="560"/>
                  </a:lnTo>
                  <a:lnTo>
                    <a:pt x="180" y="592"/>
                  </a:lnTo>
                  <a:lnTo>
                    <a:pt x="110" y="627"/>
                  </a:lnTo>
                  <a:lnTo>
                    <a:pt x="76" y="639"/>
                  </a:lnTo>
                  <a:lnTo>
                    <a:pt x="56" y="641"/>
                  </a:lnTo>
                  <a:lnTo>
                    <a:pt x="28" y="615"/>
                  </a:lnTo>
                  <a:lnTo>
                    <a:pt x="5" y="584"/>
                  </a:lnTo>
                  <a:close/>
                </a:path>
              </a:pathLst>
            </a:custGeom>
            <a:solidFill>
              <a:srgbClr val="A0A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83" name="Freeform 90"/>
            <p:cNvSpPr>
              <a:spLocks/>
            </p:cNvSpPr>
            <p:nvPr/>
          </p:nvSpPr>
          <p:spPr bwMode="auto">
            <a:xfrm>
              <a:off x="4540" y="2815"/>
              <a:ext cx="201" cy="211"/>
            </a:xfrm>
            <a:custGeom>
              <a:avLst/>
              <a:gdLst>
                <a:gd name="T0" fmla="*/ 0 w 602"/>
                <a:gd name="T1" fmla="*/ 0 h 634"/>
                <a:gd name="T2" fmla="*/ 0 w 602"/>
                <a:gd name="T3" fmla="*/ 0 h 634"/>
                <a:gd name="T4" fmla="*/ 0 w 602"/>
                <a:gd name="T5" fmla="*/ 0 h 634"/>
                <a:gd name="T6" fmla="*/ 0 w 602"/>
                <a:gd name="T7" fmla="*/ 0 h 634"/>
                <a:gd name="T8" fmla="*/ 0 w 602"/>
                <a:gd name="T9" fmla="*/ 0 h 634"/>
                <a:gd name="T10" fmla="*/ 0 w 602"/>
                <a:gd name="T11" fmla="*/ 0 h 634"/>
                <a:gd name="T12" fmla="*/ 0 w 602"/>
                <a:gd name="T13" fmla="*/ 0 h 634"/>
                <a:gd name="T14" fmla="*/ 0 w 602"/>
                <a:gd name="T15" fmla="*/ 0 h 634"/>
                <a:gd name="T16" fmla="*/ 0 w 602"/>
                <a:gd name="T17" fmla="*/ 0 h 634"/>
                <a:gd name="T18" fmla="*/ 0 w 602"/>
                <a:gd name="T19" fmla="*/ 0 h 634"/>
                <a:gd name="T20" fmla="*/ 0 w 602"/>
                <a:gd name="T21" fmla="*/ 0 h 634"/>
                <a:gd name="T22" fmla="*/ 0 w 602"/>
                <a:gd name="T23" fmla="*/ 0 h 634"/>
                <a:gd name="T24" fmla="*/ 0 w 602"/>
                <a:gd name="T25" fmla="*/ 0 h 634"/>
                <a:gd name="T26" fmla="*/ 0 w 602"/>
                <a:gd name="T27" fmla="*/ 0 h 634"/>
                <a:gd name="T28" fmla="*/ 0 w 602"/>
                <a:gd name="T29" fmla="*/ 0 h 634"/>
                <a:gd name="T30" fmla="*/ 0 w 602"/>
                <a:gd name="T31" fmla="*/ 0 h 634"/>
                <a:gd name="T32" fmla="*/ 0 w 602"/>
                <a:gd name="T33" fmla="*/ 0 h 634"/>
                <a:gd name="T34" fmla="*/ 0 w 602"/>
                <a:gd name="T35" fmla="*/ 0 h 634"/>
                <a:gd name="T36" fmla="*/ 0 w 602"/>
                <a:gd name="T37" fmla="*/ 0 h 634"/>
                <a:gd name="T38" fmla="*/ 0 w 602"/>
                <a:gd name="T39" fmla="*/ 0 h 634"/>
                <a:gd name="T40" fmla="*/ 0 w 602"/>
                <a:gd name="T41" fmla="*/ 0 h 634"/>
                <a:gd name="T42" fmla="*/ 0 w 602"/>
                <a:gd name="T43" fmla="*/ 0 h 634"/>
                <a:gd name="T44" fmla="*/ 0 w 602"/>
                <a:gd name="T45" fmla="*/ 0 h 634"/>
                <a:gd name="T46" fmla="*/ 0 w 602"/>
                <a:gd name="T47" fmla="*/ 0 h 634"/>
                <a:gd name="T48" fmla="*/ 0 w 602"/>
                <a:gd name="T49" fmla="*/ 0 h 634"/>
                <a:gd name="T50" fmla="*/ 0 w 602"/>
                <a:gd name="T51" fmla="*/ 0 h 634"/>
                <a:gd name="T52" fmla="*/ 0 w 602"/>
                <a:gd name="T53" fmla="*/ 0 h 634"/>
                <a:gd name="T54" fmla="*/ 0 w 602"/>
                <a:gd name="T55" fmla="*/ 0 h 634"/>
                <a:gd name="T56" fmla="*/ 0 w 602"/>
                <a:gd name="T57" fmla="*/ 0 h 634"/>
                <a:gd name="T58" fmla="*/ 0 w 602"/>
                <a:gd name="T59" fmla="*/ 0 h 634"/>
                <a:gd name="T60" fmla="*/ 0 w 602"/>
                <a:gd name="T61" fmla="*/ 0 h 634"/>
                <a:gd name="T62" fmla="*/ 0 w 602"/>
                <a:gd name="T63" fmla="*/ 0 h 634"/>
                <a:gd name="T64" fmla="*/ 0 w 602"/>
                <a:gd name="T65" fmla="*/ 0 h 6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02" h="634">
                  <a:moveTo>
                    <a:pt x="5" y="579"/>
                  </a:moveTo>
                  <a:lnTo>
                    <a:pt x="0" y="541"/>
                  </a:lnTo>
                  <a:lnTo>
                    <a:pt x="5" y="489"/>
                  </a:lnTo>
                  <a:lnTo>
                    <a:pt x="22" y="430"/>
                  </a:lnTo>
                  <a:lnTo>
                    <a:pt x="47" y="376"/>
                  </a:lnTo>
                  <a:lnTo>
                    <a:pt x="85" y="342"/>
                  </a:lnTo>
                  <a:lnTo>
                    <a:pt x="147" y="302"/>
                  </a:lnTo>
                  <a:lnTo>
                    <a:pt x="218" y="262"/>
                  </a:lnTo>
                  <a:lnTo>
                    <a:pt x="282" y="230"/>
                  </a:lnTo>
                  <a:lnTo>
                    <a:pt x="322" y="201"/>
                  </a:lnTo>
                  <a:lnTo>
                    <a:pt x="356" y="169"/>
                  </a:lnTo>
                  <a:lnTo>
                    <a:pt x="410" y="132"/>
                  </a:lnTo>
                  <a:lnTo>
                    <a:pt x="466" y="86"/>
                  </a:lnTo>
                  <a:lnTo>
                    <a:pt x="538" y="24"/>
                  </a:lnTo>
                  <a:lnTo>
                    <a:pt x="577" y="1"/>
                  </a:lnTo>
                  <a:lnTo>
                    <a:pt x="594" y="0"/>
                  </a:lnTo>
                  <a:lnTo>
                    <a:pt x="602" y="17"/>
                  </a:lnTo>
                  <a:lnTo>
                    <a:pt x="597" y="64"/>
                  </a:lnTo>
                  <a:lnTo>
                    <a:pt x="577" y="115"/>
                  </a:lnTo>
                  <a:lnTo>
                    <a:pt x="555" y="156"/>
                  </a:lnTo>
                  <a:lnTo>
                    <a:pt x="526" y="204"/>
                  </a:lnTo>
                  <a:lnTo>
                    <a:pt x="490" y="272"/>
                  </a:lnTo>
                  <a:lnTo>
                    <a:pt x="459" y="328"/>
                  </a:lnTo>
                  <a:lnTo>
                    <a:pt x="428" y="375"/>
                  </a:lnTo>
                  <a:lnTo>
                    <a:pt x="370" y="440"/>
                  </a:lnTo>
                  <a:lnTo>
                    <a:pt x="285" y="510"/>
                  </a:lnTo>
                  <a:lnTo>
                    <a:pt x="231" y="550"/>
                  </a:lnTo>
                  <a:lnTo>
                    <a:pt x="177" y="584"/>
                  </a:lnTo>
                  <a:lnTo>
                    <a:pt x="106" y="622"/>
                  </a:lnTo>
                  <a:lnTo>
                    <a:pt x="67" y="634"/>
                  </a:lnTo>
                  <a:lnTo>
                    <a:pt x="52" y="634"/>
                  </a:lnTo>
                  <a:lnTo>
                    <a:pt x="25" y="609"/>
                  </a:lnTo>
                  <a:lnTo>
                    <a:pt x="5" y="579"/>
                  </a:lnTo>
                  <a:close/>
                </a:path>
              </a:pathLst>
            </a:custGeom>
            <a:solidFill>
              <a:srgbClr val="A8A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84" name="Freeform 91"/>
            <p:cNvSpPr>
              <a:spLocks/>
            </p:cNvSpPr>
            <p:nvPr/>
          </p:nvSpPr>
          <p:spPr bwMode="auto">
            <a:xfrm>
              <a:off x="4543" y="2816"/>
              <a:ext cx="198" cy="209"/>
            </a:xfrm>
            <a:custGeom>
              <a:avLst/>
              <a:gdLst>
                <a:gd name="T0" fmla="*/ 0 w 594"/>
                <a:gd name="T1" fmla="*/ 0 h 627"/>
                <a:gd name="T2" fmla="*/ 0 w 594"/>
                <a:gd name="T3" fmla="*/ 0 h 627"/>
                <a:gd name="T4" fmla="*/ 0 w 594"/>
                <a:gd name="T5" fmla="*/ 0 h 627"/>
                <a:gd name="T6" fmla="*/ 0 w 594"/>
                <a:gd name="T7" fmla="*/ 0 h 627"/>
                <a:gd name="T8" fmla="*/ 0 w 594"/>
                <a:gd name="T9" fmla="*/ 0 h 627"/>
                <a:gd name="T10" fmla="*/ 0 w 594"/>
                <a:gd name="T11" fmla="*/ 0 h 627"/>
                <a:gd name="T12" fmla="*/ 0 w 594"/>
                <a:gd name="T13" fmla="*/ 0 h 627"/>
                <a:gd name="T14" fmla="*/ 0 w 594"/>
                <a:gd name="T15" fmla="*/ 0 h 627"/>
                <a:gd name="T16" fmla="*/ 0 w 594"/>
                <a:gd name="T17" fmla="*/ 0 h 627"/>
                <a:gd name="T18" fmla="*/ 0 w 594"/>
                <a:gd name="T19" fmla="*/ 0 h 627"/>
                <a:gd name="T20" fmla="*/ 0 w 594"/>
                <a:gd name="T21" fmla="*/ 0 h 627"/>
                <a:gd name="T22" fmla="*/ 0 w 594"/>
                <a:gd name="T23" fmla="*/ 0 h 627"/>
                <a:gd name="T24" fmla="*/ 0 w 594"/>
                <a:gd name="T25" fmla="*/ 0 h 627"/>
                <a:gd name="T26" fmla="*/ 0 w 594"/>
                <a:gd name="T27" fmla="*/ 0 h 627"/>
                <a:gd name="T28" fmla="*/ 0 w 594"/>
                <a:gd name="T29" fmla="*/ 0 h 627"/>
                <a:gd name="T30" fmla="*/ 0 w 594"/>
                <a:gd name="T31" fmla="*/ 0 h 627"/>
                <a:gd name="T32" fmla="*/ 0 w 594"/>
                <a:gd name="T33" fmla="*/ 0 h 627"/>
                <a:gd name="T34" fmla="*/ 0 w 594"/>
                <a:gd name="T35" fmla="*/ 0 h 627"/>
                <a:gd name="T36" fmla="*/ 0 w 594"/>
                <a:gd name="T37" fmla="*/ 0 h 627"/>
                <a:gd name="T38" fmla="*/ 0 w 594"/>
                <a:gd name="T39" fmla="*/ 0 h 627"/>
                <a:gd name="T40" fmla="*/ 0 w 594"/>
                <a:gd name="T41" fmla="*/ 0 h 627"/>
                <a:gd name="T42" fmla="*/ 0 w 594"/>
                <a:gd name="T43" fmla="*/ 0 h 627"/>
                <a:gd name="T44" fmla="*/ 0 w 594"/>
                <a:gd name="T45" fmla="*/ 0 h 627"/>
                <a:gd name="T46" fmla="*/ 0 w 594"/>
                <a:gd name="T47" fmla="*/ 0 h 627"/>
                <a:gd name="T48" fmla="*/ 0 w 594"/>
                <a:gd name="T49" fmla="*/ 0 h 627"/>
                <a:gd name="T50" fmla="*/ 0 w 594"/>
                <a:gd name="T51" fmla="*/ 0 h 627"/>
                <a:gd name="T52" fmla="*/ 0 w 594"/>
                <a:gd name="T53" fmla="*/ 0 h 627"/>
                <a:gd name="T54" fmla="*/ 0 w 594"/>
                <a:gd name="T55" fmla="*/ 0 h 627"/>
                <a:gd name="T56" fmla="*/ 0 w 594"/>
                <a:gd name="T57" fmla="*/ 0 h 627"/>
                <a:gd name="T58" fmla="*/ 0 w 594"/>
                <a:gd name="T59" fmla="*/ 0 h 627"/>
                <a:gd name="T60" fmla="*/ 0 w 594"/>
                <a:gd name="T61" fmla="*/ 0 h 627"/>
                <a:gd name="T62" fmla="*/ 0 w 594"/>
                <a:gd name="T63" fmla="*/ 0 h 627"/>
                <a:gd name="T64" fmla="*/ 0 w 594"/>
                <a:gd name="T65" fmla="*/ 0 h 6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94" h="627">
                  <a:moveTo>
                    <a:pt x="7" y="576"/>
                  </a:moveTo>
                  <a:lnTo>
                    <a:pt x="0" y="539"/>
                  </a:lnTo>
                  <a:lnTo>
                    <a:pt x="7" y="488"/>
                  </a:lnTo>
                  <a:lnTo>
                    <a:pt x="23" y="432"/>
                  </a:lnTo>
                  <a:lnTo>
                    <a:pt x="48" y="380"/>
                  </a:lnTo>
                  <a:lnTo>
                    <a:pt x="86" y="346"/>
                  </a:lnTo>
                  <a:lnTo>
                    <a:pt x="149" y="307"/>
                  </a:lnTo>
                  <a:lnTo>
                    <a:pt x="221" y="268"/>
                  </a:lnTo>
                  <a:lnTo>
                    <a:pt x="282" y="236"/>
                  </a:lnTo>
                  <a:lnTo>
                    <a:pt x="321" y="207"/>
                  </a:lnTo>
                  <a:lnTo>
                    <a:pt x="356" y="175"/>
                  </a:lnTo>
                  <a:lnTo>
                    <a:pt x="407" y="137"/>
                  </a:lnTo>
                  <a:lnTo>
                    <a:pt x="461" y="89"/>
                  </a:lnTo>
                  <a:lnTo>
                    <a:pt x="533" y="23"/>
                  </a:lnTo>
                  <a:lnTo>
                    <a:pt x="570" y="2"/>
                  </a:lnTo>
                  <a:lnTo>
                    <a:pt x="587" y="0"/>
                  </a:lnTo>
                  <a:lnTo>
                    <a:pt x="594" y="17"/>
                  </a:lnTo>
                  <a:lnTo>
                    <a:pt x="588" y="62"/>
                  </a:lnTo>
                  <a:lnTo>
                    <a:pt x="569" y="111"/>
                  </a:lnTo>
                  <a:lnTo>
                    <a:pt x="546" y="153"/>
                  </a:lnTo>
                  <a:lnTo>
                    <a:pt x="518" y="200"/>
                  </a:lnTo>
                  <a:lnTo>
                    <a:pt x="483" y="265"/>
                  </a:lnTo>
                  <a:lnTo>
                    <a:pt x="452" y="321"/>
                  </a:lnTo>
                  <a:lnTo>
                    <a:pt x="422" y="368"/>
                  </a:lnTo>
                  <a:lnTo>
                    <a:pt x="366" y="432"/>
                  </a:lnTo>
                  <a:lnTo>
                    <a:pt x="283" y="501"/>
                  </a:lnTo>
                  <a:lnTo>
                    <a:pt x="230" y="540"/>
                  </a:lnTo>
                  <a:lnTo>
                    <a:pt x="178" y="573"/>
                  </a:lnTo>
                  <a:lnTo>
                    <a:pt x="107" y="613"/>
                  </a:lnTo>
                  <a:lnTo>
                    <a:pt x="77" y="625"/>
                  </a:lnTo>
                  <a:lnTo>
                    <a:pt x="48" y="627"/>
                  </a:lnTo>
                  <a:lnTo>
                    <a:pt x="25" y="604"/>
                  </a:lnTo>
                  <a:lnTo>
                    <a:pt x="7" y="576"/>
                  </a:lnTo>
                  <a:close/>
                </a:path>
              </a:pathLst>
            </a:custGeom>
            <a:solidFill>
              <a:srgbClr val="AFB7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85" name="Freeform 92"/>
            <p:cNvSpPr>
              <a:spLocks/>
            </p:cNvSpPr>
            <p:nvPr/>
          </p:nvSpPr>
          <p:spPr bwMode="auto">
            <a:xfrm>
              <a:off x="4546" y="2818"/>
              <a:ext cx="194" cy="208"/>
            </a:xfrm>
            <a:custGeom>
              <a:avLst/>
              <a:gdLst>
                <a:gd name="T0" fmla="*/ 0 w 583"/>
                <a:gd name="T1" fmla="*/ 0 h 624"/>
                <a:gd name="T2" fmla="*/ 0 w 583"/>
                <a:gd name="T3" fmla="*/ 0 h 624"/>
                <a:gd name="T4" fmla="*/ 0 w 583"/>
                <a:gd name="T5" fmla="*/ 0 h 624"/>
                <a:gd name="T6" fmla="*/ 0 w 583"/>
                <a:gd name="T7" fmla="*/ 0 h 624"/>
                <a:gd name="T8" fmla="*/ 0 w 583"/>
                <a:gd name="T9" fmla="*/ 0 h 624"/>
                <a:gd name="T10" fmla="*/ 0 w 583"/>
                <a:gd name="T11" fmla="*/ 0 h 624"/>
                <a:gd name="T12" fmla="*/ 0 w 583"/>
                <a:gd name="T13" fmla="*/ 0 h 624"/>
                <a:gd name="T14" fmla="*/ 0 w 583"/>
                <a:gd name="T15" fmla="*/ 0 h 624"/>
                <a:gd name="T16" fmla="*/ 0 w 583"/>
                <a:gd name="T17" fmla="*/ 0 h 624"/>
                <a:gd name="T18" fmla="*/ 0 w 583"/>
                <a:gd name="T19" fmla="*/ 0 h 624"/>
                <a:gd name="T20" fmla="*/ 0 w 583"/>
                <a:gd name="T21" fmla="*/ 0 h 624"/>
                <a:gd name="T22" fmla="*/ 0 w 583"/>
                <a:gd name="T23" fmla="*/ 0 h 624"/>
                <a:gd name="T24" fmla="*/ 0 w 583"/>
                <a:gd name="T25" fmla="*/ 0 h 624"/>
                <a:gd name="T26" fmla="*/ 0 w 583"/>
                <a:gd name="T27" fmla="*/ 0 h 624"/>
                <a:gd name="T28" fmla="*/ 0 w 583"/>
                <a:gd name="T29" fmla="*/ 0 h 624"/>
                <a:gd name="T30" fmla="*/ 0 w 583"/>
                <a:gd name="T31" fmla="*/ 0 h 624"/>
                <a:gd name="T32" fmla="*/ 0 w 583"/>
                <a:gd name="T33" fmla="*/ 0 h 624"/>
                <a:gd name="T34" fmla="*/ 0 w 583"/>
                <a:gd name="T35" fmla="*/ 0 h 624"/>
                <a:gd name="T36" fmla="*/ 0 w 583"/>
                <a:gd name="T37" fmla="*/ 0 h 624"/>
                <a:gd name="T38" fmla="*/ 0 w 583"/>
                <a:gd name="T39" fmla="*/ 0 h 624"/>
                <a:gd name="T40" fmla="*/ 0 w 583"/>
                <a:gd name="T41" fmla="*/ 0 h 624"/>
                <a:gd name="T42" fmla="*/ 0 w 583"/>
                <a:gd name="T43" fmla="*/ 0 h 624"/>
                <a:gd name="T44" fmla="*/ 0 w 583"/>
                <a:gd name="T45" fmla="*/ 0 h 624"/>
                <a:gd name="T46" fmla="*/ 0 w 583"/>
                <a:gd name="T47" fmla="*/ 0 h 624"/>
                <a:gd name="T48" fmla="*/ 0 w 583"/>
                <a:gd name="T49" fmla="*/ 0 h 624"/>
                <a:gd name="T50" fmla="*/ 0 w 583"/>
                <a:gd name="T51" fmla="*/ 0 h 624"/>
                <a:gd name="T52" fmla="*/ 0 w 583"/>
                <a:gd name="T53" fmla="*/ 0 h 624"/>
                <a:gd name="T54" fmla="*/ 0 w 583"/>
                <a:gd name="T55" fmla="*/ 0 h 624"/>
                <a:gd name="T56" fmla="*/ 0 w 583"/>
                <a:gd name="T57" fmla="*/ 0 h 624"/>
                <a:gd name="T58" fmla="*/ 0 w 583"/>
                <a:gd name="T59" fmla="*/ 0 h 624"/>
                <a:gd name="T60" fmla="*/ 0 w 583"/>
                <a:gd name="T61" fmla="*/ 0 h 624"/>
                <a:gd name="T62" fmla="*/ 0 w 583"/>
                <a:gd name="T63" fmla="*/ 0 h 6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3" h="624">
                  <a:moveTo>
                    <a:pt x="7" y="572"/>
                  </a:moveTo>
                  <a:lnTo>
                    <a:pt x="0" y="535"/>
                  </a:lnTo>
                  <a:lnTo>
                    <a:pt x="6" y="487"/>
                  </a:lnTo>
                  <a:lnTo>
                    <a:pt x="21" y="434"/>
                  </a:lnTo>
                  <a:lnTo>
                    <a:pt x="46" y="384"/>
                  </a:lnTo>
                  <a:lnTo>
                    <a:pt x="84" y="350"/>
                  </a:lnTo>
                  <a:lnTo>
                    <a:pt x="148" y="310"/>
                  </a:lnTo>
                  <a:lnTo>
                    <a:pt x="220" y="272"/>
                  </a:lnTo>
                  <a:lnTo>
                    <a:pt x="280" y="241"/>
                  </a:lnTo>
                  <a:lnTo>
                    <a:pt x="319" y="211"/>
                  </a:lnTo>
                  <a:lnTo>
                    <a:pt x="352" y="179"/>
                  </a:lnTo>
                  <a:lnTo>
                    <a:pt x="401" y="141"/>
                  </a:lnTo>
                  <a:lnTo>
                    <a:pt x="454" y="90"/>
                  </a:lnTo>
                  <a:lnTo>
                    <a:pt x="525" y="24"/>
                  </a:lnTo>
                  <a:lnTo>
                    <a:pt x="561" y="1"/>
                  </a:lnTo>
                  <a:lnTo>
                    <a:pt x="577" y="0"/>
                  </a:lnTo>
                  <a:lnTo>
                    <a:pt x="583" y="18"/>
                  </a:lnTo>
                  <a:lnTo>
                    <a:pt x="578" y="60"/>
                  </a:lnTo>
                  <a:lnTo>
                    <a:pt x="559" y="106"/>
                  </a:lnTo>
                  <a:lnTo>
                    <a:pt x="536" y="147"/>
                  </a:lnTo>
                  <a:lnTo>
                    <a:pt x="508" y="194"/>
                  </a:lnTo>
                  <a:lnTo>
                    <a:pt x="474" y="260"/>
                  </a:lnTo>
                  <a:lnTo>
                    <a:pt x="413" y="360"/>
                  </a:lnTo>
                  <a:lnTo>
                    <a:pt x="360" y="423"/>
                  </a:lnTo>
                  <a:lnTo>
                    <a:pt x="278" y="491"/>
                  </a:lnTo>
                  <a:lnTo>
                    <a:pt x="227" y="529"/>
                  </a:lnTo>
                  <a:lnTo>
                    <a:pt x="176" y="563"/>
                  </a:lnTo>
                  <a:lnTo>
                    <a:pt x="105" y="603"/>
                  </a:lnTo>
                  <a:lnTo>
                    <a:pt x="75" y="615"/>
                  </a:lnTo>
                  <a:lnTo>
                    <a:pt x="47" y="624"/>
                  </a:lnTo>
                  <a:lnTo>
                    <a:pt x="23" y="599"/>
                  </a:lnTo>
                  <a:lnTo>
                    <a:pt x="7" y="572"/>
                  </a:lnTo>
                  <a:close/>
                </a:path>
              </a:pathLst>
            </a:custGeom>
            <a:solidFill>
              <a:srgbClr val="B5B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86" name="Freeform 93"/>
            <p:cNvSpPr>
              <a:spLocks/>
            </p:cNvSpPr>
            <p:nvPr/>
          </p:nvSpPr>
          <p:spPr bwMode="auto">
            <a:xfrm>
              <a:off x="4549" y="2820"/>
              <a:ext cx="192" cy="206"/>
            </a:xfrm>
            <a:custGeom>
              <a:avLst/>
              <a:gdLst>
                <a:gd name="T0" fmla="*/ 0 w 574"/>
                <a:gd name="T1" fmla="*/ 0 h 618"/>
                <a:gd name="T2" fmla="*/ 0 w 574"/>
                <a:gd name="T3" fmla="*/ 0 h 618"/>
                <a:gd name="T4" fmla="*/ 0 w 574"/>
                <a:gd name="T5" fmla="*/ 0 h 618"/>
                <a:gd name="T6" fmla="*/ 0 w 574"/>
                <a:gd name="T7" fmla="*/ 0 h 618"/>
                <a:gd name="T8" fmla="*/ 0 w 574"/>
                <a:gd name="T9" fmla="*/ 0 h 618"/>
                <a:gd name="T10" fmla="*/ 0 w 574"/>
                <a:gd name="T11" fmla="*/ 0 h 618"/>
                <a:gd name="T12" fmla="*/ 0 w 574"/>
                <a:gd name="T13" fmla="*/ 0 h 618"/>
                <a:gd name="T14" fmla="*/ 0 w 574"/>
                <a:gd name="T15" fmla="*/ 0 h 618"/>
                <a:gd name="T16" fmla="*/ 0 w 574"/>
                <a:gd name="T17" fmla="*/ 0 h 618"/>
                <a:gd name="T18" fmla="*/ 0 w 574"/>
                <a:gd name="T19" fmla="*/ 0 h 618"/>
                <a:gd name="T20" fmla="*/ 0 w 574"/>
                <a:gd name="T21" fmla="*/ 0 h 618"/>
                <a:gd name="T22" fmla="*/ 0 w 574"/>
                <a:gd name="T23" fmla="*/ 0 h 618"/>
                <a:gd name="T24" fmla="*/ 0 w 574"/>
                <a:gd name="T25" fmla="*/ 0 h 618"/>
                <a:gd name="T26" fmla="*/ 0 w 574"/>
                <a:gd name="T27" fmla="*/ 0 h 618"/>
                <a:gd name="T28" fmla="*/ 0 w 574"/>
                <a:gd name="T29" fmla="*/ 0 h 618"/>
                <a:gd name="T30" fmla="*/ 0 w 574"/>
                <a:gd name="T31" fmla="*/ 0 h 618"/>
                <a:gd name="T32" fmla="*/ 0 w 574"/>
                <a:gd name="T33" fmla="*/ 0 h 618"/>
                <a:gd name="T34" fmla="*/ 0 w 574"/>
                <a:gd name="T35" fmla="*/ 0 h 618"/>
                <a:gd name="T36" fmla="*/ 0 w 574"/>
                <a:gd name="T37" fmla="*/ 0 h 618"/>
                <a:gd name="T38" fmla="*/ 0 w 574"/>
                <a:gd name="T39" fmla="*/ 0 h 618"/>
                <a:gd name="T40" fmla="*/ 0 w 574"/>
                <a:gd name="T41" fmla="*/ 0 h 618"/>
                <a:gd name="T42" fmla="*/ 0 w 574"/>
                <a:gd name="T43" fmla="*/ 0 h 618"/>
                <a:gd name="T44" fmla="*/ 0 w 574"/>
                <a:gd name="T45" fmla="*/ 0 h 618"/>
                <a:gd name="T46" fmla="*/ 0 w 574"/>
                <a:gd name="T47" fmla="*/ 0 h 618"/>
                <a:gd name="T48" fmla="*/ 0 w 574"/>
                <a:gd name="T49" fmla="*/ 0 h 618"/>
                <a:gd name="T50" fmla="*/ 0 w 574"/>
                <a:gd name="T51" fmla="*/ 0 h 618"/>
                <a:gd name="T52" fmla="*/ 0 w 574"/>
                <a:gd name="T53" fmla="*/ 0 h 618"/>
                <a:gd name="T54" fmla="*/ 0 w 574"/>
                <a:gd name="T55" fmla="*/ 0 h 618"/>
                <a:gd name="T56" fmla="*/ 0 w 574"/>
                <a:gd name="T57" fmla="*/ 0 h 618"/>
                <a:gd name="T58" fmla="*/ 0 w 574"/>
                <a:gd name="T59" fmla="*/ 0 h 618"/>
                <a:gd name="T60" fmla="*/ 0 w 574"/>
                <a:gd name="T61" fmla="*/ 0 h 618"/>
                <a:gd name="T62" fmla="*/ 0 w 574"/>
                <a:gd name="T63" fmla="*/ 0 h 618"/>
                <a:gd name="T64" fmla="*/ 0 w 574"/>
                <a:gd name="T65" fmla="*/ 0 h 6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74" h="618">
                  <a:moveTo>
                    <a:pt x="7" y="569"/>
                  </a:moveTo>
                  <a:lnTo>
                    <a:pt x="0" y="535"/>
                  </a:lnTo>
                  <a:lnTo>
                    <a:pt x="6" y="488"/>
                  </a:lnTo>
                  <a:lnTo>
                    <a:pt x="21" y="437"/>
                  </a:lnTo>
                  <a:lnTo>
                    <a:pt x="44" y="390"/>
                  </a:lnTo>
                  <a:lnTo>
                    <a:pt x="83" y="356"/>
                  </a:lnTo>
                  <a:lnTo>
                    <a:pt x="149" y="316"/>
                  </a:lnTo>
                  <a:lnTo>
                    <a:pt x="220" y="277"/>
                  </a:lnTo>
                  <a:lnTo>
                    <a:pt x="279" y="250"/>
                  </a:lnTo>
                  <a:lnTo>
                    <a:pt x="318" y="219"/>
                  </a:lnTo>
                  <a:lnTo>
                    <a:pt x="349" y="184"/>
                  </a:lnTo>
                  <a:lnTo>
                    <a:pt x="395" y="147"/>
                  </a:lnTo>
                  <a:lnTo>
                    <a:pt x="447" y="95"/>
                  </a:lnTo>
                  <a:lnTo>
                    <a:pt x="517" y="25"/>
                  </a:lnTo>
                  <a:lnTo>
                    <a:pt x="553" y="3"/>
                  </a:lnTo>
                  <a:lnTo>
                    <a:pt x="568" y="0"/>
                  </a:lnTo>
                  <a:lnTo>
                    <a:pt x="574" y="20"/>
                  </a:lnTo>
                  <a:lnTo>
                    <a:pt x="567" y="58"/>
                  </a:lnTo>
                  <a:lnTo>
                    <a:pt x="549" y="103"/>
                  </a:lnTo>
                  <a:lnTo>
                    <a:pt x="526" y="144"/>
                  </a:lnTo>
                  <a:lnTo>
                    <a:pt x="498" y="191"/>
                  </a:lnTo>
                  <a:lnTo>
                    <a:pt x="464" y="254"/>
                  </a:lnTo>
                  <a:lnTo>
                    <a:pt x="434" y="309"/>
                  </a:lnTo>
                  <a:lnTo>
                    <a:pt x="404" y="355"/>
                  </a:lnTo>
                  <a:lnTo>
                    <a:pt x="353" y="416"/>
                  </a:lnTo>
                  <a:lnTo>
                    <a:pt x="274" y="483"/>
                  </a:lnTo>
                  <a:lnTo>
                    <a:pt x="224" y="520"/>
                  </a:lnTo>
                  <a:lnTo>
                    <a:pt x="174" y="552"/>
                  </a:lnTo>
                  <a:lnTo>
                    <a:pt x="103" y="595"/>
                  </a:lnTo>
                  <a:lnTo>
                    <a:pt x="69" y="611"/>
                  </a:lnTo>
                  <a:lnTo>
                    <a:pt x="44" y="618"/>
                  </a:lnTo>
                  <a:lnTo>
                    <a:pt x="22" y="599"/>
                  </a:lnTo>
                  <a:lnTo>
                    <a:pt x="7" y="569"/>
                  </a:lnTo>
                  <a:close/>
                </a:path>
              </a:pathLst>
            </a:custGeom>
            <a:solidFill>
              <a:srgbClr val="BFC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87" name="Freeform 94"/>
            <p:cNvSpPr>
              <a:spLocks/>
            </p:cNvSpPr>
            <p:nvPr/>
          </p:nvSpPr>
          <p:spPr bwMode="auto">
            <a:xfrm>
              <a:off x="4552" y="2821"/>
              <a:ext cx="188" cy="204"/>
            </a:xfrm>
            <a:custGeom>
              <a:avLst/>
              <a:gdLst>
                <a:gd name="T0" fmla="*/ 0 w 563"/>
                <a:gd name="T1" fmla="*/ 0 h 611"/>
                <a:gd name="T2" fmla="*/ 0 w 563"/>
                <a:gd name="T3" fmla="*/ 0 h 611"/>
                <a:gd name="T4" fmla="*/ 0 w 563"/>
                <a:gd name="T5" fmla="*/ 0 h 611"/>
                <a:gd name="T6" fmla="*/ 0 w 563"/>
                <a:gd name="T7" fmla="*/ 0 h 611"/>
                <a:gd name="T8" fmla="*/ 0 w 563"/>
                <a:gd name="T9" fmla="*/ 0 h 611"/>
                <a:gd name="T10" fmla="*/ 0 w 563"/>
                <a:gd name="T11" fmla="*/ 0 h 611"/>
                <a:gd name="T12" fmla="*/ 0 w 563"/>
                <a:gd name="T13" fmla="*/ 0 h 611"/>
                <a:gd name="T14" fmla="*/ 0 w 563"/>
                <a:gd name="T15" fmla="*/ 0 h 611"/>
                <a:gd name="T16" fmla="*/ 0 w 563"/>
                <a:gd name="T17" fmla="*/ 0 h 611"/>
                <a:gd name="T18" fmla="*/ 0 w 563"/>
                <a:gd name="T19" fmla="*/ 0 h 611"/>
                <a:gd name="T20" fmla="*/ 0 w 563"/>
                <a:gd name="T21" fmla="*/ 0 h 611"/>
                <a:gd name="T22" fmla="*/ 0 w 563"/>
                <a:gd name="T23" fmla="*/ 0 h 611"/>
                <a:gd name="T24" fmla="*/ 0 w 563"/>
                <a:gd name="T25" fmla="*/ 0 h 611"/>
                <a:gd name="T26" fmla="*/ 0 w 563"/>
                <a:gd name="T27" fmla="*/ 0 h 611"/>
                <a:gd name="T28" fmla="*/ 0 w 563"/>
                <a:gd name="T29" fmla="*/ 0 h 611"/>
                <a:gd name="T30" fmla="*/ 0 w 563"/>
                <a:gd name="T31" fmla="*/ 0 h 611"/>
                <a:gd name="T32" fmla="*/ 0 w 563"/>
                <a:gd name="T33" fmla="*/ 0 h 611"/>
                <a:gd name="T34" fmla="*/ 0 w 563"/>
                <a:gd name="T35" fmla="*/ 0 h 611"/>
                <a:gd name="T36" fmla="*/ 0 w 563"/>
                <a:gd name="T37" fmla="*/ 0 h 611"/>
                <a:gd name="T38" fmla="*/ 0 w 563"/>
                <a:gd name="T39" fmla="*/ 0 h 611"/>
                <a:gd name="T40" fmla="*/ 0 w 563"/>
                <a:gd name="T41" fmla="*/ 0 h 611"/>
                <a:gd name="T42" fmla="*/ 0 w 563"/>
                <a:gd name="T43" fmla="*/ 0 h 611"/>
                <a:gd name="T44" fmla="*/ 0 w 563"/>
                <a:gd name="T45" fmla="*/ 0 h 611"/>
                <a:gd name="T46" fmla="*/ 0 w 563"/>
                <a:gd name="T47" fmla="*/ 0 h 611"/>
                <a:gd name="T48" fmla="*/ 0 w 563"/>
                <a:gd name="T49" fmla="*/ 0 h 611"/>
                <a:gd name="T50" fmla="*/ 0 w 563"/>
                <a:gd name="T51" fmla="*/ 0 h 611"/>
                <a:gd name="T52" fmla="*/ 0 w 563"/>
                <a:gd name="T53" fmla="*/ 0 h 611"/>
                <a:gd name="T54" fmla="*/ 0 w 563"/>
                <a:gd name="T55" fmla="*/ 0 h 611"/>
                <a:gd name="T56" fmla="*/ 0 w 563"/>
                <a:gd name="T57" fmla="*/ 0 h 611"/>
                <a:gd name="T58" fmla="*/ 0 w 563"/>
                <a:gd name="T59" fmla="*/ 0 h 611"/>
                <a:gd name="T60" fmla="*/ 0 w 563"/>
                <a:gd name="T61" fmla="*/ 0 h 61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63" h="611">
                  <a:moveTo>
                    <a:pt x="7" y="565"/>
                  </a:moveTo>
                  <a:lnTo>
                    <a:pt x="0" y="532"/>
                  </a:lnTo>
                  <a:lnTo>
                    <a:pt x="6" y="488"/>
                  </a:lnTo>
                  <a:lnTo>
                    <a:pt x="20" y="438"/>
                  </a:lnTo>
                  <a:lnTo>
                    <a:pt x="42" y="393"/>
                  </a:lnTo>
                  <a:lnTo>
                    <a:pt x="83" y="361"/>
                  </a:lnTo>
                  <a:lnTo>
                    <a:pt x="149" y="321"/>
                  </a:lnTo>
                  <a:lnTo>
                    <a:pt x="221" y="282"/>
                  </a:lnTo>
                  <a:lnTo>
                    <a:pt x="278" y="254"/>
                  </a:lnTo>
                  <a:lnTo>
                    <a:pt x="315" y="224"/>
                  </a:lnTo>
                  <a:lnTo>
                    <a:pt x="346" y="189"/>
                  </a:lnTo>
                  <a:lnTo>
                    <a:pt x="390" y="150"/>
                  </a:lnTo>
                  <a:lnTo>
                    <a:pt x="442" y="97"/>
                  </a:lnTo>
                  <a:lnTo>
                    <a:pt x="510" y="26"/>
                  </a:lnTo>
                  <a:lnTo>
                    <a:pt x="545" y="1"/>
                  </a:lnTo>
                  <a:lnTo>
                    <a:pt x="559" y="0"/>
                  </a:lnTo>
                  <a:lnTo>
                    <a:pt x="563" y="20"/>
                  </a:lnTo>
                  <a:lnTo>
                    <a:pt x="557" y="56"/>
                  </a:lnTo>
                  <a:lnTo>
                    <a:pt x="539" y="99"/>
                  </a:lnTo>
                  <a:lnTo>
                    <a:pt x="516" y="141"/>
                  </a:lnTo>
                  <a:lnTo>
                    <a:pt x="489" y="188"/>
                  </a:lnTo>
                  <a:lnTo>
                    <a:pt x="456" y="248"/>
                  </a:lnTo>
                  <a:lnTo>
                    <a:pt x="396" y="347"/>
                  </a:lnTo>
                  <a:lnTo>
                    <a:pt x="348" y="408"/>
                  </a:lnTo>
                  <a:lnTo>
                    <a:pt x="269" y="474"/>
                  </a:lnTo>
                  <a:lnTo>
                    <a:pt x="172" y="546"/>
                  </a:lnTo>
                  <a:lnTo>
                    <a:pt x="97" y="589"/>
                  </a:lnTo>
                  <a:lnTo>
                    <a:pt x="66" y="604"/>
                  </a:lnTo>
                  <a:lnTo>
                    <a:pt x="40" y="611"/>
                  </a:lnTo>
                  <a:lnTo>
                    <a:pt x="20" y="593"/>
                  </a:lnTo>
                  <a:lnTo>
                    <a:pt x="7" y="565"/>
                  </a:lnTo>
                  <a:close/>
                </a:path>
              </a:pathLst>
            </a:custGeom>
            <a:solidFill>
              <a:srgbClr val="C4C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88" name="Freeform 95"/>
            <p:cNvSpPr>
              <a:spLocks/>
            </p:cNvSpPr>
            <p:nvPr/>
          </p:nvSpPr>
          <p:spPr bwMode="auto">
            <a:xfrm>
              <a:off x="4555" y="2823"/>
              <a:ext cx="185" cy="201"/>
            </a:xfrm>
            <a:custGeom>
              <a:avLst/>
              <a:gdLst>
                <a:gd name="T0" fmla="*/ 0 w 553"/>
                <a:gd name="T1" fmla="*/ 0 h 605"/>
                <a:gd name="T2" fmla="*/ 0 w 553"/>
                <a:gd name="T3" fmla="*/ 0 h 605"/>
                <a:gd name="T4" fmla="*/ 0 w 553"/>
                <a:gd name="T5" fmla="*/ 0 h 605"/>
                <a:gd name="T6" fmla="*/ 0 w 553"/>
                <a:gd name="T7" fmla="*/ 0 h 605"/>
                <a:gd name="T8" fmla="*/ 0 w 553"/>
                <a:gd name="T9" fmla="*/ 0 h 605"/>
                <a:gd name="T10" fmla="*/ 0 w 553"/>
                <a:gd name="T11" fmla="*/ 0 h 605"/>
                <a:gd name="T12" fmla="*/ 0 w 553"/>
                <a:gd name="T13" fmla="*/ 0 h 605"/>
                <a:gd name="T14" fmla="*/ 0 w 553"/>
                <a:gd name="T15" fmla="*/ 0 h 605"/>
                <a:gd name="T16" fmla="*/ 0 w 553"/>
                <a:gd name="T17" fmla="*/ 0 h 605"/>
                <a:gd name="T18" fmla="*/ 0 w 553"/>
                <a:gd name="T19" fmla="*/ 0 h 605"/>
                <a:gd name="T20" fmla="*/ 0 w 553"/>
                <a:gd name="T21" fmla="*/ 0 h 605"/>
                <a:gd name="T22" fmla="*/ 0 w 553"/>
                <a:gd name="T23" fmla="*/ 0 h 605"/>
                <a:gd name="T24" fmla="*/ 0 w 553"/>
                <a:gd name="T25" fmla="*/ 0 h 605"/>
                <a:gd name="T26" fmla="*/ 0 w 553"/>
                <a:gd name="T27" fmla="*/ 0 h 605"/>
                <a:gd name="T28" fmla="*/ 0 w 553"/>
                <a:gd name="T29" fmla="*/ 0 h 605"/>
                <a:gd name="T30" fmla="*/ 0 w 553"/>
                <a:gd name="T31" fmla="*/ 0 h 605"/>
                <a:gd name="T32" fmla="*/ 0 w 553"/>
                <a:gd name="T33" fmla="*/ 0 h 605"/>
                <a:gd name="T34" fmla="*/ 0 w 553"/>
                <a:gd name="T35" fmla="*/ 0 h 605"/>
                <a:gd name="T36" fmla="*/ 0 w 553"/>
                <a:gd name="T37" fmla="*/ 0 h 605"/>
                <a:gd name="T38" fmla="*/ 0 w 553"/>
                <a:gd name="T39" fmla="*/ 0 h 605"/>
                <a:gd name="T40" fmla="*/ 0 w 553"/>
                <a:gd name="T41" fmla="*/ 0 h 605"/>
                <a:gd name="T42" fmla="*/ 0 w 553"/>
                <a:gd name="T43" fmla="*/ 0 h 605"/>
                <a:gd name="T44" fmla="*/ 0 w 553"/>
                <a:gd name="T45" fmla="*/ 0 h 605"/>
                <a:gd name="T46" fmla="*/ 0 w 553"/>
                <a:gd name="T47" fmla="*/ 0 h 605"/>
                <a:gd name="T48" fmla="*/ 0 w 553"/>
                <a:gd name="T49" fmla="*/ 0 h 605"/>
                <a:gd name="T50" fmla="*/ 0 w 553"/>
                <a:gd name="T51" fmla="*/ 0 h 605"/>
                <a:gd name="T52" fmla="*/ 0 w 553"/>
                <a:gd name="T53" fmla="*/ 0 h 605"/>
                <a:gd name="T54" fmla="*/ 0 w 553"/>
                <a:gd name="T55" fmla="*/ 0 h 605"/>
                <a:gd name="T56" fmla="*/ 0 w 553"/>
                <a:gd name="T57" fmla="*/ 0 h 605"/>
                <a:gd name="T58" fmla="*/ 0 w 553"/>
                <a:gd name="T59" fmla="*/ 0 h 605"/>
                <a:gd name="T60" fmla="*/ 0 w 553"/>
                <a:gd name="T61" fmla="*/ 0 h 60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53" h="605">
                  <a:moveTo>
                    <a:pt x="7" y="561"/>
                  </a:moveTo>
                  <a:lnTo>
                    <a:pt x="0" y="530"/>
                  </a:lnTo>
                  <a:lnTo>
                    <a:pt x="5" y="486"/>
                  </a:lnTo>
                  <a:lnTo>
                    <a:pt x="20" y="440"/>
                  </a:lnTo>
                  <a:lnTo>
                    <a:pt x="41" y="398"/>
                  </a:lnTo>
                  <a:lnTo>
                    <a:pt x="82" y="364"/>
                  </a:lnTo>
                  <a:lnTo>
                    <a:pt x="149" y="324"/>
                  </a:lnTo>
                  <a:lnTo>
                    <a:pt x="221" y="287"/>
                  </a:lnTo>
                  <a:lnTo>
                    <a:pt x="277" y="260"/>
                  </a:lnTo>
                  <a:lnTo>
                    <a:pt x="314" y="230"/>
                  </a:lnTo>
                  <a:lnTo>
                    <a:pt x="343" y="193"/>
                  </a:lnTo>
                  <a:lnTo>
                    <a:pt x="384" y="155"/>
                  </a:lnTo>
                  <a:lnTo>
                    <a:pt x="435" y="100"/>
                  </a:lnTo>
                  <a:lnTo>
                    <a:pt x="504" y="25"/>
                  </a:lnTo>
                  <a:lnTo>
                    <a:pt x="536" y="2"/>
                  </a:lnTo>
                  <a:lnTo>
                    <a:pt x="550" y="0"/>
                  </a:lnTo>
                  <a:lnTo>
                    <a:pt x="553" y="19"/>
                  </a:lnTo>
                  <a:lnTo>
                    <a:pt x="547" y="54"/>
                  </a:lnTo>
                  <a:lnTo>
                    <a:pt x="529" y="95"/>
                  </a:lnTo>
                  <a:lnTo>
                    <a:pt x="507" y="135"/>
                  </a:lnTo>
                  <a:lnTo>
                    <a:pt x="479" y="182"/>
                  </a:lnTo>
                  <a:lnTo>
                    <a:pt x="446" y="242"/>
                  </a:lnTo>
                  <a:lnTo>
                    <a:pt x="388" y="341"/>
                  </a:lnTo>
                  <a:lnTo>
                    <a:pt x="341" y="400"/>
                  </a:lnTo>
                  <a:lnTo>
                    <a:pt x="266" y="464"/>
                  </a:lnTo>
                  <a:lnTo>
                    <a:pt x="176" y="531"/>
                  </a:lnTo>
                  <a:lnTo>
                    <a:pt x="107" y="574"/>
                  </a:lnTo>
                  <a:lnTo>
                    <a:pt x="63" y="595"/>
                  </a:lnTo>
                  <a:lnTo>
                    <a:pt x="34" y="605"/>
                  </a:lnTo>
                  <a:lnTo>
                    <a:pt x="17" y="586"/>
                  </a:lnTo>
                  <a:lnTo>
                    <a:pt x="7" y="561"/>
                  </a:lnTo>
                  <a:close/>
                </a:path>
              </a:pathLst>
            </a:custGeom>
            <a:solidFill>
              <a:srgbClr val="CCD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89" name="Freeform 96"/>
            <p:cNvSpPr>
              <a:spLocks/>
            </p:cNvSpPr>
            <p:nvPr/>
          </p:nvSpPr>
          <p:spPr bwMode="auto">
            <a:xfrm>
              <a:off x="4558" y="2824"/>
              <a:ext cx="181" cy="200"/>
            </a:xfrm>
            <a:custGeom>
              <a:avLst/>
              <a:gdLst>
                <a:gd name="T0" fmla="*/ 0 w 543"/>
                <a:gd name="T1" fmla="*/ 0 h 598"/>
                <a:gd name="T2" fmla="*/ 0 w 543"/>
                <a:gd name="T3" fmla="*/ 0 h 598"/>
                <a:gd name="T4" fmla="*/ 0 w 543"/>
                <a:gd name="T5" fmla="*/ 0 h 598"/>
                <a:gd name="T6" fmla="*/ 0 w 543"/>
                <a:gd name="T7" fmla="*/ 0 h 598"/>
                <a:gd name="T8" fmla="*/ 0 w 543"/>
                <a:gd name="T9" fmla="*/ 0 h 598"/>
                <a:gd name="T10" fmla="*/ 0 w 543"/>
                <a:gd name="T11" fmla="*/ 0 h 598"/>
                <a:gd name="T12" fmla="*/ 0 w 543"/>
                <a:gd name="T13" fmla="*/ 0 h 598"/>
                <a:gd name="T14" fmla="*/ 0 w 543"/>
                <a:gd name="T15" fmla="*/ 0 h 598"/>
                <a:gd name="T16" fmla="*/ 0 w 543"/>
                <a:gd name="T17" fmla="*/ 0 h 598"/>
                <a:gd name="T18" fmla="*/ 0 w 543"/>
                <a:gd name="T19" fmla="*/ 0 h 598"/>
                <a:gd name="T20" fmla="*/ 0 w 543"/>
                <a:gd name="T21" fmla="*/ 0 h 598"/>
                <a:gd name="T22" fmla="*/ 0 w 543"/>
                <a:gd name="T23" fmla="*/ 0 h 598"/>
                <a:gd name="T24" fmla="*/ 0 w 543"/>
                <a:gd name="T25" fmla="*/ 0 h 598"/>
                <a:gd name="T26" fmla="*/ 0 w 543"/>
                <a:gd name="T27" fmla="*/ 0 h 598"/>
                <a:gd name="T28" fmla="*/ 0 w 543"/>
                <a:gd name="T29" fmla="*/ 0 h 598"/>
                <a:gd name="T30" fmla="*/ 0 w 543"/>
                <a:gd name="T31" fmla="*/ 0 h 598"/>
                <a:gd name="T32" fmla="*/ 0 w 543"/>
                <a:gd name="T33" fmla="*/ 0 h 598"/>
                <a:gd name="T34" fmla="*/ 0 w 543"/>
                <a:gd name="T35" fmla="*/ 0 h 598"/>
                <a:gd name="T36" fmla="*/ 0 w 543"/>
                <a:gd name="T37" fmla="*/ 0 h 598"/>
                <a:gd name="T38" fmla="*/ 0 w 543"/>
                <a:gd name="T39" fmla="*/ 0 h 598"/>
                <a:gd name="T40" fmla="*/ 0 w 543"/>
                <a:gd name="T41" fmla="*/ 0 h 598"/>
                <a:gd name="T42" fmla="*/ 0 w 543"/>
                <a:gd name="T43" fmla="*/ 0 h 598"/>
                <a:gd name="T44" fmla="*/ 0 w 543"/>
                <a:gd name="T45" fmla="*/ 0 h 598"/>
                <a:gd name="T46" fmla="*/ 0 w 543"/>
                <a:gd name="T47" fmla="*/ 0 h 598"/>
                <a:gd name="T48" fmla="*/ 0 w 543"/>
                <a:gd name="T49" fmla="*/ 0 h 598"/>
                <a:gd name="T50" fmla="*/ 0 w 543"/>
                <a:gd name="T51" fmla="*/ 0 h 598"/>
                <a:gd name="T52" fmla="*/ 0 w 543"/>
                <a:gd name="T53" fmla="*/ 0 h 598"/>
                <a:gd name="T54" fmla="*/ 0 w 543"/>
                <a:gd name="T55" fmla="*/ 0 h 598"/>
                <a:gd name="T56" fmla="*/ 0 w 543"/>
                <a:gd name="T57" fmla="*/ 0 h 598"/>
                <a:gd name="T58" fmla="*/ 0 w 543"/>
                <a:gd name="T59" fmla="*/ 0 h 598"/>
                <a:gd name="T60" fmla="*/ 0 w 543"/>
                <a:gd name="T61" fmla="*/ 0 h 598"/>
                <a:gd name="T62" fmla="*/ 0 w 543"/>
                <a:gd name="T63" fmla="*/ 0 h 598"/>
                <a:gd name="T64" fmla="*/ 0 w 543"/>
                <a:gd name="T65" fmla="*/ 0 h 598"/>
                <a:gd name="T66" fmla="*/ 0 w 543"/>
                <a:gd name="T67" fmla="*/ 0 h 5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43" h="598">
                  <a:moveTo>
                    <a:pt x="8" y="557"/>
                  </a:moveTo>
                  <a:lnTo>
                    <a:pt x="0" y="527"/>
                  </a:lnTo>
                  <a:lnTo>
                    <a:pt x="4" y="486"/>
                  </a:lnTo>
                  <a:lnTo>
                    <a:pt x="19" y="441"/>
                  </a:lnTo>
                  <a:lnTo>
                    <a:pt x="40" y="402"/>
                  </a:lnTo>
                  <a:lnTo>
                    <a:pt x="81" y="369"/>
                  </a:lnTo>
                  <a:lnTo>
                    <a:pt x="149" y="329"/>
                  </a:lnTo>
                  <a:lnTo>
                    <a:pt x="221" y="291"/>
                  </a:lnTo>
                  <a:lnTo>
                    <a:pt x="275" y="267"/>
                  </a:lnTo>
                  <a:lnTo>
                    <a:pt x="295" y="254"/>
                  </a:lnTo>
                  <a:lnTo>
                    <a:pt x="312" y="234"/>
                  </a:lnTo>
                  <a:lnTo>
                    <a:pt x="341" y="197"/>
                  </a:lnTo>
                  <a:lnTo>
                    <a:pt x="379" y="159"/>
                  </a:lnTo>
                  <a:lnTo>
                    <a:pt x="428" y="104"/>
                  </a:lnTo>
                  <a:lnTo>
                    <a:pt x="496" y="25"/>
                  </a:lnTo>
                  <a:lnTo>
                    <a:pt x="527" y="2"/>
                  </a:lnTo>
                  <a:lnTo>
                    <a:pt x="540" y="0"/>
                  </a:lnTo>
                  <a:lnTo>
                    <a:pt x="543" y="20"/>
                  </a:lnTo>
                  <a:lnTo>
                    <a:pt x="537" y="52"/>
                  </a:lnTo>
                  <a:lnTo>
                    <a:pt x="519" y="90"/>
                  </a:lnTo>
                  <a:lnTo>
                    <a:pt x="497" y="132"/>
                  </a:lnTo>
                  <a:lnTo>
                    <a:pt x="438" y="237"/>
                  </a:lnTo>
                  <a:lnTo>
                    <a:pt x="381" y="335"/>
                  </a:lnTo>
                  <a:lnTo>
                    <a:pt x="335" y="392"/>
                  </a:lnTo>
                  <a:lnTo>
                    <a:pt x="261" y="456"/>
                  </a:lnTo>
                  <a:lnTo>
                    <a:pt x="172" y="521"/>
                  </a:lnTo>
                  <a:lnTo>
                    <a:pt x="102" y="568"/>
                  </a:lnTo>
                  <a:lnTo>
                    <a:pt x="60" y="586"/>
                  </a:lnTo>
                  <a:lnTo>
                    <a:pt x="39" y="595"/>
                  </a:lnTo>
                  <a:lnTo>
                    <a:pt x="32" y="597"/>
                  </a:lnTo>
                  <a:lnTo>
                    <a:pt x="31" y="598"/>
                  </a:lnTo>
                  <a:lnTo>
                    <a:pt x="30" y="598"/>
                  </a:lnTo>
                  <a:lnTo>
                    <a:pt x="15" y="581"/>
                  </a:lnTo>
                  <a:lnTo>
                    <a:pt x="8" y="557"/>
                  </a:lnTo>
                  <a:close/>
                </a:path>
              </a:pathLst>
            </a:custGeom>
            <a:solidFill>
              <a:srgbClr val="D3D6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90" name="Freeform 97"/>
            <p:cNvSpPr>
              <a:spLocks/>
            </p:cNvSpPr>
            <p:nvPr/>
          </p:nvSpPr>
          <p:spPr bwMode="auto">
            <a:xfrm>
              <a:off x="4560" y="2826"/>
              <a:ext cx="179" cy="197"/>
            </a:xfrm>
            <a:custGeom>
              <a:avLst/>
              <a:gdLst>
                <a:gd name="T0" fmla="*/ 0 w 536"/>
                <a:gd name="T1" fmla="*/ 0 h 592"/>
                <a:gd name="T2" fmla="*/ 0 w 536"/>
                <a:gd name="T3" fmla="*/ 0 h 592"/>
                <a:gd name="T4" fmla="*/ 0 w 536"/>
                <a:gd name="T5" fmla="*/ 0 h 592"/>
                <a:gd name="T6" fmla="*/ 0 w 536"/>
                <a:gd name="T7" fmla="*/ 0 h 592"/>
                <a:gd name="T8" fmla="*/ 0 w 536"/>
                <a:gd name="T9" fmla="*/ 0 h 592"/>
                <a:gd name="T10" fmla="*/ 0 w 536"/>
                <a:gd name="T11" fmla="*/ 0 h 592"/>
                <a:gd name="T12" fmla="*/ 0 w 536"/>
                <a:gd name="T13" fmla="*/ 0 h 592"/>
                <a:gd name="T14" fmla="*/ 0 w 536"/>
                <a:gd name="T15" fmla="*/ 0 h 592"/>
                <a:gd name="T16" fmla="*/ 0 w 536"/>
                <a:gd name="T17" fmla="*/ 0 h 592"/>
                <a:gd name="T18" fmla="*/ 0 w 536"/>
                <a:gd name="T19" fmla="*/ 0 h 592"/>
                <a:gd name="T20" fmla="*/ 0 w 536"/>
                <a:gd name="T21" fmla="*/ 0 h 592"/>
                <a:gd name="T22" fmla="*/ 0 w 536"/>
                <a:gd name="T23" fmla="*/ 0 h 592"/>
                <a:gd name="T24" fmla="*/ 0 w 536"/>
                <a:gd name="T25" fmla="*/ 0 h 592"/>
                <a:gd name="T26" fmla="*/ 0 w 536"/>
                <a:gd name="T27" fmla="*/ 0 h 592"/>
                <a:gd name="T28" fmla="*/ 0 w 536"/>
                <a:gd name="T29" fmla="*/ 0 h 592"/>
                <a:gd name="T30" fmla="*/ 0 w 536"/>
                <a:gd name="T31" fmla="*/ 0 h 592"/>
                <a:gd name="T32" fmla="*/ 0 w 536"/>
                <a:gd name="T33" fmla="*/ 0 h 592"/>
                <a:gd name="T34" fmla="*/ 0 w 536"/>
                <a:gd name="T35" fmla="*/ 0 h 592"/>
                <a:gd name="T36" fmla="*/ 0 w 536"/>
                <a:gd name="T37" fmla="*/ 0 h 592"/>
                <a:gd name="T38" fmla="*/ 0 w 536"/>
                <a:gd name="T39" fmla="*/ 0 h 592"/>
                <a:gd name="T40" fmla="*/ 0 w 536"/>
                <a:gd name="T41" fmla="*/ 0 h 592"/>
                <a:gd name="T42" fmla="*/ 0 w 536"/>
                <a:gd name="T43" fmla="*/ 0 h 592"/>
                <a:gd name="T44" fmla="*/ 0 w 536"/>
                <a:gd name="T45" fmla="*/ 0 h 592"/>
                <a:gd name="T46" fmla="*/ 0 w 536"/>
                <a:gd name="T47" fmla="*/ 0 h 592"/>
                <a:gd name="T48" fmla="*/ 0 w 536"/>
                <a:gd name="T49" fmla="*/ 0 h 592"/>
                <a:gd name="T50" fmla="*/ 0 w 536"/>
                <a:gd name="T51" fmla="*/ 0 h 592"/>
                <a:gd name="T52" fmla="*/ 0 w 536"/>
                <a:gd name="T53" fmla="*/ 0 h 592"/>
                <a:gd name="T54" fmla="*/ 0 w 536"/>
                <a:gd name="T55" fmla="*/ 0 h 592"/>
                <a:gd name="T56" fmla="*/ 0 w 536"/>
                <a:gd name="T57" fmla="*/ 0 h 592"/>
                <a:gd name="T58" fmla="*/ 0 w 536"/>
                <a:gd name="T59" fmla="*/ 0 h 59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36" h="592">
                  <a:moveTo>
                    <a:pt x="6" y="552"/>
                  </a:moveTo>
                  <a:lnTo>
                    <a:pt x="0" y="523"/>
                  </a:lnTo>
                  <a:lnTo>
                    <a:pt x="6" y="485"/>
                  </a:lnTo>
                  <a:lnTo>
                    <a:pt x="20" y="442"/>
                  </a:lnTo>
                  <a:lnTo>
                    <a:pt x="40" y="406"/>
                  </a:lnTo>
                  <a:lnTo>
                    <a:pt x="82" y="373"/>
                  </a:lnTo>
                  <a:lnTo>
                    <a:pt x="152" y="332"/>
                  </a:lnTo>
                  <a:lnTo>
                    <a:pt x="225" y="296"/>
                  </a:lnTo>
                  <a:lnTo>
                    <a:pt x="277" y="272"/>
                  </a:lnTo>
                  <a:lnTo>
                    <a:pt x="296" y="260"/>
                  </a:lnTo>
                  <a:lnTo>
                    <a:pt x="313" y="240"/>
                  </a:lnTo>
                  <a:lnTo>
                    <a:pt x="340" y="202"/>
                  </a:lnTo>
                  <a:lnTo>
                    <a:pt x="377" y="164"/>
                  </a:lnTo>
                  <a:lnTo>
                    <a:pt x="424" y="106"/>
                  </a:lnTo>
                  <a:lnTo>
                    <a:pt x="491" y="25"/>
                  </a:lnTo>
                  <a:lnTo>
                    <a:pt x="521" y="2"/>
                  </a:lnTo>
                  <a:lnTo>
                    <a:pt x="534" y="0"/>
                  </a:lnTo>
                  <a:lnTo>
                    <a:pt x="536" y="20"/>
                  </a:lnTo>
                  <a:lnTo>
                    <a:pt x="528" y="49"/>
                  </a:lnTo>
                  <a:lnTo>
                    <a:pt x="490" y="127"/>
                  </a:lnTo>
                  <a:lnTo>
                    <a:pt x="432" y="231"/>
                  </a:lnTo>
                  <a:lnTo>
                    <a:pt x="375" y="327"/>
                  </a:lnTo>
                  <a:lnTo>
                    <a:pt x="331" y="383"/>
                  </a:lnTo>
                  <a:lnTo>
                    <a:pt x="259" y="446"/>
                  </a:lnTo>
                  <a:lnTo>
                    <a:pt x="173" y="511"/>
                  </a:lnTo>
                  <a:lnTo>
                    <a:pt x="102" y="558"/>
                  </a:lnTo>
                  <a:lnTo>
                    <a:pt x="61" y="580"/>
                  </a:lnTo>
                  <a:lnTo>
                    <a:pt x="27" y="592"/>
                  </a:lnTo>
                  <a:lnTo>
                    <a:pt x="15" y="574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DBD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91" name="Freeform 98"/>
            <p:cNvSpPr>
              <a:spLocks/>
            </p:cNvSpPr>
            <p:nvPr/>
          </p:nvSpPr>
          <p:spPr bwMode="auto">
            <a:xfrm>
              <a:off x="4563" y="2828"/>
              <a:ext cx="176" cy="195"/>
            </a:xfrm>
            <a:custGeom>
              <a:avLst/>
              <a:gdLst>
                <a:gd name="T0" fmla="*/ 0 w 526"/>
                <a:gd name="T1" fmla="*/ 0 h 585"/>
                <a:gd name="T2" fmla="*/ 0 w 526"/>
                <a:gd name="T3" fmla="*/ 0 h 585"/>
                <a:gd name="T4" fmla="*/ 0 w 526"/>
                <a:gd name="T5" fmla="*/ 0 h 585"/>
                <a:gd name="T6" fmla="*/ 0 w 526"/>
                <a:gd name="T7" fmla="*/ 0 h 585"/>
                <a:gd name="T8" fmla="*/ 0 w 526"/>
                <a:gd name="T9" fmla="*/ 0 h 585"/>
                <a:gd name="T10" fmla="*/ 0 w 526"/>
                <a:gd name="T11" fmla="*/ 0 h 585"/>
                <a:gd name="T12" fmla="*/ 0 w 526"/>
                <a:gd name="T13" fmla="*/ 0 h 585"/>
                <a:gd name="T14" fmla="*/ 0 w 526"/>
                <a:gd name="T15" fmla="*/ 0 h 585"/>
                <a:gd name="T16" fmla="*/ 0 w 526"/>
                <a:gd name="T17" fmla="*/ 0 h 585"/>
                <a:gd name="T18" fmla="*/ 0 w 526"/>
                <a:gd name="T19" fmla="*/ 0 h 585"/>
                <a:gd name="T20" fmla="*/ 0 w 526"/>
                <a:gd name="T21" fmla="*/ 0 h 585"/>
                <a:gd name="T22" fmla="*/ 0 w 526"/>
                <a:gd name="T23" fmla="*/ 0 h 585"/>
                <a:gd name="T24" fmla="*/ 0 w 526"/>
                <a:gd name="T25" fmla="*/ 0 h 585"/>
                <a:gd name="T26" fmla="*/ 0 w 526"/>
                <a:gd name="T27" fmla="*/ 0 h 585"/>
                <a:gd name="T28" fmla="*/ 0 w 526"/>
                <a:gd name="T29" fmla="*/ 0 h 585"/>
                <a:gd name="T30" fmla="*/ 0 w 526"/>
                <a:gd name="T31" fmla="*/ 0 h 585"/>
                <a:gd name="T32" fmla="*/ 0 w 526"/>
                <a:gd name="T33" fmla="*/ 0 h 585"/>
                <a:gd name="T34" fmla="*/ 0 w 526"/>
                <a:gd name="T35" fmla="*/ 0 h 585"/>
                <a:gd name="T36" fmla="*/ 0 w 526"/>
                <a:gd name="T37" fmla="*/ 0 h 585"/>
                <a:gd name="T38" fmla="*/ 0 w 526"/>
                <a:gd name="T39" fmla="*/ 0 h 585"/>
                <a:gd name="T40" fmla="*/ 0 w 526"/>
                <a:gd name="T41" fmla="*/ 0 h 585"/>
                <a:gd name="T42" fmla="*/ 0 w 526"/>
                <a:gd name="T43" fmla="*/ 0 h 585"/>
                <a:gd name="T44" fmla="*/ 0 w 526"/>
                <a:gd name="T45" fmla="*/ 0 h 585"/>
                <a:gd name="T46" fmla="*/ 0 w 526"/>
                <a:gd name="T47" fmla="*/ 0 h 585"/>
                <a:gd name="T48" fmla="*/ 0 w 526"/>
                <a:gd name="T49" fmla="*/ 0 h 585"/>
                <a:gd name="T50" fmla="*/ 0 w 526"/>
                <a:gd name="T51" fmla="*/ 0 h 585"/>
                <a:gd name="T52" fmla="*/ 0 w 526"/>
                <a:gd name="T53" fmla="*/ 0 h 585"/>
                <a:gd name="T54" fmla="*/ 0 w 526"/>
                <a:gd name="T55" fmla="*/ 0 h 585"/>
                <a:gd name="T56" fmla="*/ 0 w 526"/>
                <a:gd name="T57" fmla="*/ 0 h 58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26" h="585">
                  <a:moveTo>
                    <a:pt x="0" y="521"/>
                  </a:moveTo>
                  <a:lnTo>
                    <a:pt x="10" y="462"/>
                  </a:lnTo>
                  <a:lnTo>
                    <a:pt x="39" y="411"/>
                  </a:lnTo>
                  <a:lnTo>
                    <a:pt x="82" y="377"/>
                  </a:lnTo>
                  <a:lnTo>
                    <a:pt x="152" y="337"/>
                  </a:lnTo>
                  <a:lnTo>
                    <a:pt x="225" y="301"/>
                  </a:lnTo>
                  <a:lnTo>
                    <a:pt x="276" y="278"/>
                  </a:lnTo>
                  <a:lnTo>
                    <a:pt x="295" y="266"/>
                  </a:lnTo>
                  <a:lnTo>
                    <a:pt x="311" y="245"/>
                  </a:lnTo>
                  <a:lnTo>
                    <a:pt x="338" y="206"/>
                  </a:lnTo>
                  <a:lnTo>
                    <a:pt x="371" y="168"/>
                  </a:lnTo>
                  <a:lnTo>
                    <a:pt x="419" y="108"/>
                  </a:lnTo>
                  <a:lnTo>
                    <a:pt x="484" y="25"/>
                  </a:lnTo>
                  <a:lnTo>
                    <a:pt x="513" y="2"/>
                  </a:lnTo>
                  <a:lnTo>
                    <a:pt x="525" y="0"/>
                  </a:lnTo>
                  <a:lnTo>
                    <a:pt x="526" y="20"/>
                  </a:lnTo>
                  <a:lnTo>
                    <a:pt x="518" y="47"/>
                  </a:lnTo>
                  <a:lnTo>
                    <a:pt x="480" y="123"/>
                  </a:lnTo>
                  <a:lnTo>
                    <a:pt x="423" y="223"/>
                  </a:lnTo>
                  <a:lnTo>
                    <a:pt x="367" y="320"/>
                  </a:lnTo>
                  <a:lnTo>
                    <a:pt x="326" y="375"/>
                  </a:lnTo>
                  <a:lnTo>
                    <a:pt x="255" y="437"/>
                  </a:lnTo>
                  <a:lnTo>
                    <a:pt x="173" y="500"/>
                  </a:lnTo>
                  <a:lnTo>
                    <a:pt x="103" y="550"/>
                  </a:lnTo>
                  <a:lnTo>
                    <a:pt x="62" y="570"/>
                  </a:lnTo>
                  <a:lnTo>
                    <a:pt x="25" y="585"/>
                  </a:lnTo>
                  <a:lnTo>
                    <a:pt x="15" y="578"/>
                  </a:lnTo>
                  <a:lnTo>
                    <a:pt x="7" y="557"/>
                  </a:lnTo>
                  <a:lnTo>
                    <a:pt x="0" y="521"/>
                  </a:lnTo>
                  <a:close/>
                </a:path>
              </a:pathLst>
            </a:custGeom>
            <a:solidFill>
              <a:srgbClr val="E2E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92" name="Freeform 99"/>
            <p:cNvSpPr>
              <a:spLocks/>
            </p:cNvSpPr>
            <p:nvPr/>
          </p:nvSpPr>
          <p:spPr bwMode="auto">
            <a:xfrm>
              <a:off x="4566" y="2829"/>
              <a:ext cx="173" cy="192"/>
            </a:xfrm>
            <a:custGeom>
              <a:avLst/>
              <a:gdLst>
                <a:gd name="T0" fmla="*/ 0 w 517"/>
                <a:gd name="T1" fmla="*/ 0 h 576"/>
                <a:gd name="T2" fmla="*/ 0 w 517"/>
                <a:gd name="T3" fmla="*/ 0 h 576"/>
                <a:gd name="T4" fmla="*/ 0 w 517"/>
                <a:gd name="T5" fmla="*/ 0 h 576"/>
                <a:gd name="T6" fmla="*/ 0 w 517"/>
                <a:gd name="T7" fmla="*/ 0 h 576"/>
                <a:gd name="T8" fmla="*/ 0 w 517"/>
                <a:gd name="T9" fmla="*/ 0 h 576"/>
                <a:gd name="T10" fmla="*/ 0 w 517"/>
                <a:gd name="T11" fmla="*/ 0 h 576"/>
                <a:gd name="T12" fmla="*/ 0 w 517"/>
                <a:gd name="T13" fmla="*/ 0 h 576"/>
                <a:gd name="T14" fmla="*/ 0 w 517"/>
                <a:gd name="T15" fmla="*/ 0 h 576"/>
                <a:gd name="T16" fmla="*/ 0 w 517"/>
                <a:gd name="T17" fmla="*/ 0 h 576"/>
                <a:gd name="T18" fmla="*/ 0 w 517"/>
                <a:gd name="T19" fmla="*/ 0 h 576"/>
                <a:gd name="T20" fmla="*/ 0 w 517"/>
                <a:gd name="T21" fmla="*/ 0 h 576"/>
                <a:gd name="T22" fmla="*/ 0 w 517"/>
                <a:gd name="T23" fmla="*/ 0 h 576"/>
                <a:gd name="T24" fmla="*/ 0 w 517"/>
                <a:gd name="T25" fmla="*/ 0 h 576"/>
                <a:gd name="T26" fmla="*/ 0 w 517"/>
                <a:gd name="T27" fmla="*/ 0 h 576"/>
                <a:gd name="T28" fmla="*/ 0 w 517"/>
                <a:gd name="T29" fmla="*/ 0 h 576"/>
                <a:gd name="T30" fmla="*/ 0 w 517"/>
                <a:gd name="T31" fmla="*/ 0 h 576"/>
                <a:gd name="T32" fmla="*/ 0 w 517"/>
                <a:gd name="T33" fmla="*/ 0 h 576"/>
                <a:gd name="T34" fmla="*/ 0 w 517"/>
                <a:gd name="T35" fmla="*/ 0 h 576"/>
                <a:gd name="T36" fmla="*/ 0 w 517"/>
                <a:gd name="T37" fmla="*/ 0 h 576"/>
                <a:gd name="T38" fmla="*/ 0 w 517"/>
                <a:gd name="T39" fmla="*/ 0 h 576"/>
                <a:gd name="T40" fmla="*/ 0 w 517"/>
                <a:gd name="T41" fmla="*/ 0 h 576"/>
                <a:gd name="T42" fmla="*/ 0 w 517"/>
                <a:gd name="T43" fmla="*/ 0 h 576"/>
                <a:gd name="T44" fmla="*/ 0 w 517"/>
                <a:gd name="T45" fmla="*/ 0 h 576"/>
                <a:gd name="T46" fmla="*/ 0 w 517"/>
                <a:gd name="T47" fmla="*/ 0 h 576"/>
                <a:gd name="T48" fmla="*/ 0 w 517"/>
                <a:gd name="T49" fmla="*/ 0 h 576"/>
                <a:gd name="T50" fmla="*/ 0 w 517"/>
                <a:gd name="T51" fmla="*/ 0 h 576"/>
                <a:gd name="T52" fmla="*/ 0 w 517"/>
                <a:gd name="T53" fmla="*/ 0 h 576"/>
                <a:gd name="T54" fmla="*/ 0 w 517"/>
                <a:gd name="T55" fmla="*/ 0 h 576"/>
                <a:gd name="T56" fmla="*/ 0 w 517"/>
                <a:gd name="T57" fmla="*/ 0 h 5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17" h="576">
                  <a:moveTo>
                    <a:pt x="9" y="575"/>
                  </a:moveTo>
                  <a:lnTo>
                    <a:pt x="0" y="545"/>
                  </a:lnTo>
                  <a:lnTo>
                    <a:pt x="2" y="500"/>
                  </a:lnTo>
                  <a:lnTo>
                    <a:pt x="16" y="453"/>
                  </a:lnTo>
                  <a:lnTo>
                    <a:pt x="38" y="416"/>
                  </a:lnTo>
                  <a:lnTo>
                    <a:pt x="83" y="385"/>
                  </a:lnTo>
                  <a:lnTo>
                    <a:pt x="155" y="344"/>
                  </a:lnTo>
                  <a:lnTo>
                    <a:pt x="227" y="308"/>
                  </a:lnTo>
                  <a:lnTo>
                    <a:pt x="276" y="286"/>
                  </a:lnTo>
                  <a:lnTo>
                    <a:pt x="293" y="273"/>
                  </a:lnTo>
                  <a:lnTo>
                    <a:pt x="310" y="252"/>
                  </a:lnTo>
                  <a:lnTo>
                    <a:pt x="336" y="212"/>
                  </a:lnTo>
                  <a:lnTo>
                    <a:pt x="367" y="175"/>
                  </a:lnTo>
                  <a:lnTo>
                    <a:pt x="413" y="113"/>
                  </a:lnTo>
                  <a:lnTo>
                    <a:pt x="478" y="27"/>
                  </a:lnTo>
                  <a:lnTo>
                    <a:pt x="505" y="3"/>
                  </a:lnTo>
                  <a:lnTo>
                    <a:pt x="516" y="0"/>
                  </a:lnTo>
                  <a:lnTo>
                    <a:pt x="517" y="22"/>
                  </a:lnTo>
                  <a:lnTo>
                    <a:pt x="509" y="45"/>
                  </a:lnTo>
                  <a:lnTo>
                    <a:pt x="471" y="120"/>
                  </a:lnTo>
                  <a:lnTo>
                    <a:pt x="415" y="219"/>
                  </a:lnTo>
                  <a:lnTo>
                    <a:pt x="359" y="315"/>
                  </a:lnTo>
                  <a:lnTo>
                    <a:pt x="320" y="368"/>
                  </a:lnTo>
                  <a:lnTo>
                    <a:pt x="251" y="430"/>
                  </a:lnTo>
                  <a:lnTo>
                    <a:pt x="174" y="491"/>
                  </a:lnTo>
                  <a:lnTo>
                    <a:pt x="105" y="541"/>
                  </a:lnTo>
                  <a:lnTo>
                    <a:pt x="65" y="562"/>
                  </a:lnTo>
                  <a:lnTo>
                    <a:pt x="29" y="576"/>
                  </a:lnTo>
                  <a:lnTo>
                    <a:pt x="9" y="575"/>
                  </a:lnTo>
                  <a:close/>
                </a:path>
              </a:pathLst>
            </a:custGeom>
            <a:solidFill>
              <a:srgbClr val="EA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93" name="Freeform 100"/>
            <p:cNvSpPr>
              <a:spLocks/>
            </p:cNvSpPr>
            <p:nvPr/>
          </p:nvSpPr>
          <p:spPr bwMode="auto">
            <a:xfrm>
              <a:off x="4567" y="2831"/>
              <a:ext cx="171" cy="191"/>
            </a:xfrm>
            <a:custGeom>
              <a:avLst/>
              <a:gdLst>
                <a:gd name="T0" fmla="*/ 0 w 512"/>
                <a:gd name="T1" fmla="*/ 0 h 572"/>
                <a:gd name="T2" fmla="*/ 0 w 512"/>
                <a:gd name="T3" fmla="*/ 0 h 572"/>
                <a:gd name="T4" fmla="*/ 0 w 512"/>
                <a:gd name="T5" fmla="*/ 0 h 572"/>
                <a:gd name="T6" fmla="*/ 0 w 512"/>
                <a:gd name="T7" fmla="*/ 0 h 572"/>
                <a:gd name="T8" fmla="*/ 0 w 512"/>
                <a:gd name="T9" fmla="*/ 0 h 572"/>
                <a:gd name="T10" fmla="*/ 0 w 512"/>
                <a:gd name="T11" fmla="*/ 0 h 572"/>
                <a:gd name="T12" fmla="*/ 0 w 512"/>
                <a:gd name="T13" fmla="*/ 0 h 572"/>
                <a:gd name="T14" fmla="*/ 0 w 512"/>
                <a:gd name="T15" fmla="*/ 0 h 572"/>
                <a:gd name="T16" fmla="*/ 0 w 512"/>
                <a:gd name="T17" fmla="*/ 0 h 572"/>
                <a:gd name="T18" fmla="*/ 0 w 512"/>
                <a:gd name="T19" fmla="*/ 0 h 572"/>
                <a:gd name="T20" fmla="*/ 0 w 512"/>
                <a:gd name="T21" fmla="*/ 0 h 572"/>
                <a:gd name="T22" fmla="*/ 0 w 512"/>
                <a:gd name="T23" fmla="*/ 0 h 572"/>
                <a:gd name="T24" fmla="*/ 0 w 512"/>
                <a:gd name="T25" fmla="*/ 0 h 572"/>
                <a:gd name="T26" fmla="*/ 0 w 512"/>
                <a:gd name="T27" fmla="*/ 0 h 572"/>
                <a:gd name="T28" fmla="*/ 0 w 512"/>
                <a:gd name="T29" fmla="*/ 0 h 572"/>
                <a:gd name="T30" fmla="*/ 0 w 512"/>
                <a:gd name="T31" fmla="*/ 0 h 572"/>
                <a:gd name="T32" fmla="*/ 0 w 512"/>
                <a:gd name="T33" fmla="*/ 0 h 572"/>
                <a:gd name="T34" fmla="*/ 0 w 512"/>
                <a:gd name="T35" fmla="*/ 0 h 572"/>
                <a:gd name="T36" fmla="*/ 0 w 512"/>
                <a:gd name="T37" fmla="*/ 0 h 572"/>
                <a:gd name="T38" fmla="*/ 0 w 512"/>
                <a:gd name="T39" fmla="*/ 0 h 572"/>
                <a:gd name="T40" fmla="*/ 0 w 512"/>
                <a:gd name="T41" fmla="*/ 0 h 572"/>
                <a:gd name="T42" fmla="*/ 0 w 512"/>
                <a:gd name="T43" fmla="*/ 0 h 572"/>
                <a:gd name="T44" fmla="*/ 0 w 512"/>
                <a:gd name="T45" fmla="*/ 0 h 572"/>
                <a:gd name="T46" fmla="*/ 0 w 512"/>
                <a:gd name="T47" fmla="*/ 0 h 572"/>
                <a:gd name="T48" fmla="*/ 0 w 512"/>
                <a:gd name="T49" fmla="*/ 0 h 572"/>
                <a:gd name="T50" fmla="*/ 0 w 512"/>
                <a:gd name="T51" fmla="*/ 0 h 572"/>
                <a:gd name="T52" fmla="*/ 0 w 512"/>
                <a:gd name="T53" fmla="*/ 0 h 572"/>
                <a:gd name="T54" fmla="*/ 0 w 512"/>
                <a:gd name="T55" fmla="*/ 0 h 5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12" h="572">
                  <a:moveTo>
                    <a:pt x="10" y="572"/>
                  </a:moveTo>
                  <a:lnTo>
                    <a:pt x="0" y="548"/>
                  </a:lnTo>
                  <a:lnTo>
                    <a:pt x="5" y="505"/>
                  </a:lnTo>
                  <a:lnTo>
                    <a:pt x="18" y="459"/>
                  </a:lnTo>
                  <a:lnTo>
                    <a:pt x="41" y="420"/>
                  </a:lnTo>
                  <a:lnTo>
                    <a:pt x="87" y="387"/>
                  </a:lnTo>
                  <a:lnTo>
                    <a:pt x="159" y="347"/>
                  </a:lnTo>
                  <a:lnTo>
                    <a:pt x="232" y="311"/>
                  </a:lnTo>
                  <a:lnTo>
                    <a:pt x="279" y="291"/>
                  </a:lnTo>
                  <a:lnTo>
                    <a:pt x="297" y="278"/>
                  </a:lnTo>
                  <a:lnTo>
                    <a:pt x="314" y="257"/>
                  </a:lnTo>
                  <a:lnTo>
                    <a:pt x="337" y="216"/>
                  </a:lnTo>
                  <a:lnTo>
                    <a:pt x="411" y="115"/>
                  </a:lnTo>
                  <a:lnTo>
                    <a:pt x="475" y="27"/>
                  </a:lnTo>
                  <a:lnTo>
                    <a:pt x="501" y="3"/>
                  </a:lnTo>
                  <a:lnTo>
                    <a:pt x="512" y="0"/>
                  </a:lnTo>
                  <a:lnTo>
                    <a:pt x="512" y="22"/>
                  </a:lnTo>
                  <a:lnTo>
                    <a:pt x="504" y="43"/>
                  </a:lnTo>
                  <a:lnTo>
                    <a:pt x="465" y="115"/>
                  </a:lnTo>
                  <a:lnTo>
                    <a:pt x="410" y="213"/>
                  </a:lnTo>
                  <a:lnTo>
                    <a:pt x="356" y="307"/>
                  </a:lnTo>
                  <a:lnTo>
                    <a:pt x="319" y="359"/>
                  </a:lnTo>
                  <a:lnTo>
                    <a:pt x="252" y="420"/>
                  </a:lnTo>
                  <a:lnTo>
                    <a:pt x="179" y="479"/>
                  </a:lnTo>
                  <a:lnTo>
                    <a:pt x="110" y="529"/>
                  </a:lnTo>
                  <a:lnTo>
                    <a:pt x="45" y="563"/>
                  </a:lnTo>
                  <a:lnTo>
                    <a:pt x="27" y="570"/>
                  </a:lnTo>
                  <a:lnTo>
                    <a:pt x="10" y="572"/>
                  </a:lnTo>
                  <a:close/>
                </a:path>
              </a:pathLst>
            </a:custGeom>
            <a:solidFill>
              <a:srgbClr val="EFF2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94" name="Freeform 101"/>
            <p:cNvSpPr>
              <a:spLocks/>
            </p:cNvSpPr>
            <p:nvPr/>
          </p:nvSpPr>
          <p:spPr bwMode="auto">
            <a:xfrm>
              <a:off x="4569" y="2833"/>
              <a:ext cx="169" cy="188"/>
            </a:xfrm>
            <a:custGeom>
              <a:avLst/>
              <a:gdLst>
                <a:gd name="T0" fmla="*/ 0 w 507"/>
                <a:gd name="T1" fmla="*/ 0 h 564"/>
                <a:gd name="T2" fmla="*/ 0 w 507"/>
                <a:gd name="T3" fmla="*/ 0 h 564"/>
                <a:gd name="T4" fmla="*/ 0 w 507"/>
                <a:gd name="T5" fmla="*/ 0 h 564"/>
                <a:gd name="T6" fmla="*/ 0 w 507"/>
                <a:gd name="T7" fmla="*/ 0 h 564"/>
                <a:gd name="T8" fmla="*/ 0 w 507"/>
                <a:gd name="T9" fmla="*/ 0 h 564"/>
                <a:gd name="T10" fmla="*/ 0 w 507"/>
                <a:gd name="T11" fmla="*/ 0 h 564"/>
                <a:gd name="T12" fmla="*/ 0 w 507"/>
                <a:gd name="T13" fmla="*/ 0 h 564"/>
                <a:gd name="T14" fmla="*/ 0 w 507"/>
                <a:gd name="T15" fmla="*/ 0 h 564"/>
                <a:gd name="T16" fmla="*/ 0 w 507"/>
                <a:gd name="T17" fmla="*/ 0 h 564"/>
                <a:gd name="T18" fmla="*/ 0 w 507"/>
                <a:gd name="T19" fmla="*/ 0 h 564"/>
                <a:gd name="T20" fmla="*/ 0 w 507"/>
                <a:gd name="T21" fmla="*/ 0 h 564"/>
                <a:gd name="T22" fmla="*/ 0 w 507"/>
                <a:gd name="T23" fmla="*/ 0 h 564"/>
                <a:gd name="T24" fmla="*/ 0 w 507"/>
                <a:gd name="T25" fmla="*/ 0 h 564"/>
                <a:gd name="T26" fmla="*/ 0 w 507"/>
                <a:gd name="T27" fmla="*/ 0 h 564"/>
                <a:gd name="T28" fmla="*/ 0 w 507"/>
                <a:gd name="T29" fmla="*/ 0 h 564"/>
                <a:gd name="T30" fmla="*/ 0 w 507"/>
                <a:gd name="T31" fmla="*/ 0 h 564"/>
                <a:gd name="T32" fmla="*/ 0 w 507"/>
                <a:gd name="T33" fmla="*/ 0 h 564"/>
                <a:gd name="T34" fmla="*/ 0 w 507"/>
                <a:gd name="T35" fmla="*/ 0 h 564"/>
                <a:gd name="T36" fmla="*/ 0 w 507"/>
                <a:gd name="T37" fmla="*/ 0 h 564"/>
                <a:gd name="T38" fmla="*/ 0 w 507"/>
                <a:gd name="T39" fmla="*/ 0 h 564"/>
                <a:gd name="T40" fmla="*/ 0 w 507"/>
                <a:gd name="T41" fmla="*/ 0 h 564"/>
                <a:gd name="T42" fmla="*/ 0 w 507"/>
                <a:gd name="T43" fmla="*/ 0 h 564"/>
                <a:gd name="T44" fmla="*/ 0 w 507"/>
                <a:gd name="T45" fmla="*/ 0 h 564"/>
                <a:gd name="T46" fmla="*/ 0 w 507"/>
                <a:gd name="T47" fmla="*/ 0 h 564"/>
                <a:gd name="T48" fmla="*/ 0 w 507"/>
                <a:gd name="T49" fmla="*/ 0 h 564"/>
                <a:gd name="T50" fmla="*/ 0 w 507"/>
                <a:gd name="T51" fmla="*/ 0 h 564"/>
                <a:gd name="T52" fmla="*/ 0 w 507"/>
                <a:gd name="T53" fmla="*/ 0 h 564"/>
                <a:gd name="T54" fmla="*/ 0 w 507"/>
                <a:gd name="T55" fmla="*/ 0 h 564"/>
                <a:gd name="T56" fmla="*/ 0 w 507"/>
                <a:gd name="T57" fmla="*/ 0 h 5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07" h="564">
                  <a:moveTo>
                    <a:pt x="7" y="564"/>
                  </a:moveTo>
                  <a:lnTo>
                    <a:pt x="0" y="539"/>
                  </a:lnTo>
                  <a:lnTo>
                    <a:pt x="9" y="497"/>
                  </a:lnTo>
                  <a:lnTo>
                    <a:pt x="25" y="455"/>
                  </a:lnTo>
                  <a:lnTo>
                    <a:pt x="44" y="424"/>
                  </a:lnTo>
                  <a:lnTo>
                    <a:pt x="90" y="391"/>
                  </a:lnTo>
                  <a:lnTo>
                    <a:pt x="163" y="351"/>
                  </a:lnTo>
                  <a:lnTo>
                    <a:pt x="237" y="315"/>
                  </a:lnTo>
                  <a:lnTo>
                    <a:pt x="282" y="297"/>
                  </a:lnTo>
                  <a:lnTo>
                    <a:pt x="301" y="283"/>
                  </a:lnTo>
                  <a:lnTo>
                    <a:pt x="315" y="262"/>
                  </a:lnTo>
                  <a:lnTo>
                    <a:pt x="339" y="220"/>
                  </a:lnTo>
                  <a:lnTo>
                    <a:pt x="408" y="118"/>
                  </a:lnTo>
                  <a:lnTo>
                    <a:pt x="473" y="27"/>
                  </a:lnTo>
                  <a:lnTo>
                    <a:pt x="497" y="3"/>
                  </a:lnTo>
                  <a:lnTo>
                    <a:pt x="507" y="0"/>
                  </a:lnTo>
                  <a:lnTo>
                    <a:pt x="506" y="22"/>
                  </a:lnTo>
                  <a:lnTo>
                    <a:pt x="498" y="40"/>
                  </a:lnTo>
                  <a:lnTo>
                    <a:pt x="459" y="110"/>
                  </a:lnTo>
                  <a:lnTo>
                    <a:pt x="406" y="206"/>
                  </a:lnTo>
                  <a:lnTo>
                    <a:pt x="352" y="300"/>
                  </a:lnTo>
                  <a:lnTo>
                    <a:pt x="318" y="351"/>
                  </a:lnTo>
                  <a:lnTo>
                    <a:pt x="251" y="410"/>
                  </a:lnTo>
                  <a:lnTo>
                    <a:pt x="180" y="470"/>
                  </a:lnTo>
                  <a:lnTo>
                    <a:pt x="109" y="523"/>
                  </a:lnTo>
                  <a:lnTo>
                    <a:pt x="80" y="539"/>
                  </a:lnTo>
                  <a:lnTo>
                    <a:pt x="53" y="549"/>
                  </a:lnTo>
                  <a:lnTo>
                    <a:pt x="28" y="563"/>
                  </a:lnTo>
                  <a:lnTo>
                    <a:pt x="7" y="564"/>
                  </a:lnTo>
                  <a:close/>
                </a:path>
              </a:pathLst>
            </a:custGeom>
            <a:solidFill>
              <a:srgbClr val="F9F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95" name="Freeform 102"/>
            <p:cNvSpPr>
              <a:spLocks/>
            </p:cNvSpPr>
            <p:nvPr/>
          </p:nvSpPr>
          <p:spPr bwMode="auto">
            <a:xfrm>
              <a:off x="4653" y="2955"/>
              <a:ext cx="25" cy="26"/>
            </a:xfrm>
            <a:custGeom>
              <a:avLst/>
              <a:gdLst>
                <a:gd name="T0" fmla="*/ 0 w 77"/>
                <a:gd name="T1" fmla="*/ 0 h 78"/>
                <a:gd name="T2" fmla="*/ 0 w 77"/>
                <a:gd name="T3" fmla="*/ 0 h 78"/>
                <a:gd name="T4" fmla="*/ 0 w 77"/>
                <a:gd name="T5" fmla="*/ 0 h 78"/>
                <a:gd name="T6" fmla="*/ 0 w 77"/>
                <a:gd name="T7" fmla="*/ 0 h 78"/>
                <a:gd name="T8" fmla="*/ 0 w 77"/>
                <a:gd name="T9" fmla="*/ 0 h 78"/>
                <a:gd name="T10" fmla="*/ 0 w 77"/>
                <a:gd name="T11" fmla="*/ 0 h 78"/>
                <a:gd name="T12" fmla="*/ 0 w 77"/>
                <a:gd name="T13" fmla="*/ 0 h 78"/>
                <a:gd name="T14" fmla="*/ 0 w 77"/>
                <a:gd name="T15" fmla="*/ 0 h 78"/>
                <a:gd name="T16" fmla="*/ 0 w 77"/>
                <a:gd name="T17" fmla="*/ 0 h 78"/>
                <a:gd name="T18" fmla="*/ 0 w 77"/>
                <a:gd name="T19" fmla="*/ 0 h 78"/>
                <a:gd name="T20" fmla="*/ 0 w 77"/>
                <a:gd name="T21" fmla="*/ 0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7" h="78">
                  <a:moveTo>
                    <a:pt x="0" y="61"/>
                  </a:moveTo>
                  <a:lnTo>
                    <a:pt x="23" y="73"/>
                  </a:lnTo>
                  <a:lnTo>
                    <a:pt x="44" y="78"/>
                  </a:lnTo>
                  <a:lnTo>
                    <a:pt x="62" y="75"/>
                  </a:lnTo>
                  <a:lnTo>
                    <a:pt x="74" y="59"/>
                  </a:lnTo>
                  <a:lnTo>
                    <a:pt x="77" y="37"/>
                  </a:lnTo>
                  <a:lnTo>
                    <a:pt x="70" y="0"/>
                  </a:lnTo>
                  <a:lnTo>
                    <a:pt x="58" y="0"/>
                  </a:lnTo>
                  <a:lnTo>
                    <a:pt x="36" y="14"/>
                  </a:lnTo>
                  <a:lnTo>
                    <a:pt x="13" y="37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96" name="Freeform 103"/>
            <p:cNvSpPr>
              <a:spLocks/>
            </p:cNvSpPr>
            <p:nvPr/>
          </p:nvSpPr>
          <p:spPr bwMode="auto">
            <a:xfrm>
              <a:off x="4653" y="2955"/>
              <a:ext cx="25" cy="26"/>
            </a:xfrm>
            <a:custGeom>
              <a:avLst/>
              <a:gdLst>
                <a:gd name="T0" fmla="*/ 0 w 77"/>
                <a:gd name="T1" fmla="*/ 0 h 78"/>
                <a:gd name="T2" fmla="*/ 0 w 77"/>
                <a:gd name="T3" fmla="*/ 0 h 78"/>
                <a:gd name="T4" fmla="*/ 0 w 77"/>
                <a:gd name="T5" fmla="*/ 0 h 78"/>
                <a:gd name="T6" fmla="*/ 0 w 77"/>
                <a:gd name="T7" fmla="*/ 0 h 78"/>
                <a:gd name="T8" fmla="*/ 0 w 77"/>
                <a:gd name="T9" fmla="*/ 0 h 78"/>
                <a:gd name="T10" fmla="*/ 0 w 77"/>
                <a:gd name="T11" fmla="*/ 0 h 78"/>
                <a:gd name="T12" fmla="*/ 0 w 77"/>
                <a:gd name="T13" fmla="*/ 0 h 78"/>
                <a:gd name="T14" fmla="*/ 0 w 77"/>
                <a:gd name="T15" fmla="*/ 0 h 78"/>
                <a:gd name="T16" fmla="*/ 0 w 77"/>
                <a:gd name="T17" fmla="*/ 0 h 78"/>
                <a:gd name="T18" fmla="*/ 0 w 77"/>
                <a:gd name="T19" fmla="*/ 0 h 78"/>
                <a:gd name="T20" fmla="*/ 0 w 77"/>
                <a:gd name="T21" fmla="*/ 0 h 78"/>
                <a:gd name="T22" fmla="*/ 0 w 77"/>
                <a:gd name="T23" fmla="*/ 0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7" h="78">
                  <a:moveTo>
                    <a:pt x="0" y="61"/>
                  </a:moveTo>
                  <a:lnTo>
                    <a:pt x="23" y="73"/>
                  </a:lnTo>
                  <a:lnTo>
                    <a:pt x="44" y="78"/>
                  </a:lnTo>
                  <a:lnTo>
                    <a:pt x="62" y="75"/>
                  </a:lnTo>
                  <a:lnTo>
                    <a:pt x="74" y="59"/>
                  </a:lnTo>
                  <a:lnTo>
                    <a:pt x="77" y="37"/>
                  </a:lnTo>
                  <a:lnTo>
                    <a:pt x="70" y="0"/>
                  </a:lnTo>
                  <a:lnTo>
                    <a:pt x="58" y="0"/>
                  </a:lnTo>
                  <a:lnTo>
                    <a:pt x="36" y="14"/>
                  </a:lnTo>
                  <a:lnTo>
                    <a:pt x="13" y="37"/>
                  </a:lnTo>
                  <a:lnTo>
                    <a:pt x="0" y="6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97" name="Freeform 104"/>
            <p:cNvSpPr>
              <a:spLocks/>
            </p:cNvSpPr>
            <p:nvPr/>
          </p:nvSpPr>
          <p:spPr bwMode="auto">
            <a:xfrm>
              <a:off x="4571" y="2784"/>
              <a:ext cx="188" cy="236"/>
            </a:xfrm>
            <a:custGeom>
              <a:avLst/>
              <a:gdLst>
                <a:gd name="T0" fmla="*/ 0 w 565"/>
                <a:gd name="T1" fmla="*/ 0 h 709"/>
                <a:gd name="T2" fmla="*/ 0 w 565"/>
                <a:gd name="T3" fmla="*/ 0 h 709"/>
                <a:gd name="T4" fmla="*/ 0 w 565"/>
                <a:gd name="T5" fmla="*/ 0 h 709"/>
                <a:gd name="T6" fmla="*/ 0 w 565"/>
                <a:gd name="T7" fmla="*/ 0 h 709"/>
                <a:gd name="T8" fmla="*/ 0 w 565"/>
                <a:gd name="T9" fmla="*/ 0 h 709"/>
                <a:gd name="T10" fmla="*/ 0 w 565"/>
                <a:gd name="T11" fmla="*/ 0 h 709"/>
                <a:gd name="T12" fmla="*/ 0 w 565"/>
                <a:gd name="T13" fmla="*/ 0 h 709"/>
                <a:gd name="T14" fmla="*/ 0 w 565"/>
                <a:gd name="T15" fmla="*/ 0 h 709"/>
                <a:gd name="T16" fmla="*/ 0 w 565"/>
                <a:gd name="T17" fmla="*/ 0 h 709"/>
                <a:gd name="T18" fmla="*/ 0 w 565"/>
                <a:gd name="T19" fmla="*/ 0 h 709"/>
                <a:gd name="T20" fmla="*/ 0 w 565"/>
                <a:gd name="T21" fmla="*/ 0 h 709"/>
                <a:gd name="T22" fmla="*/ 0 w 565"/>
                <a:gd name="T23" fmla="*/ 0 h 709"/>
                <a:gd name="T24" fmla="*/ 0 w 565"/>
                <a:gd name="T25" fmla="*/ 0 h 709"/>
                <a:gd name="T26" fmla="*/ 0 w 565"/>
                <a:gd name="T27" fmla="*/ 0 h 709"/>
                <a:gd name="T28" fmla="*/ 0 w 565"/>
                <a:gd name="T29" fmla="*/ 0 h 709"/>
                <a:gd name="T30" fmla="*/ 0 w 565"/>
                <a:gd name="T31" fmla="*/ 0 h 709"/>
                <a:gd name="T32" fmla="*/ 0 w 565"/>
                <a:gd name="T33" fmla="*/ 0 h 709"/>
                <a:gd name="T34" fmla="*/ 0 w 565"/>
                <a:gd name="T35" fmla="*/ 0 h 709"/>
                <a:gd name="T36" fmla="*/ 0 w 565"/>
                <a:gd name="T37" fmla="*/ 0 h 709"/>
                <a:gd name="T38" fmla="*/ 0 w 565"/>
                <a:gd name="T39" fmla="*/ 0 h 709"/>
                <a:gd name="T40" fmla="*/ 0 w 565"/>
                <a:gd name="T41" fmla="*/ 0 h 709"/>
                <a:gd name="T42" fmla="*/ 0 w 565"/>
                <a:gd name="T43" fmla="*/ 0 h 709"/>
                <a:gd name="T44" fmla="*/ 0 w 565"/>
                <a:gd name="T45" fmla="*/ 0 h 709"/>
                <a:gd name="T46" fmla="*/ 0 w 565"/>
                <a:gd name="T47" fmla="*/ 0 h 709"/>
                <a:gd name="T48" fmla="*/ 0 w 565"/>
                <a:gd name="T49" fmla="*/ 0 h 709"/>
                <a:gd name="T50" fmla="*/ 0 w 565"/>
                <a:gd name="T51" fmla="*/ 0 h 709"/>
                <a:gd name="T52" fmla="*/ 0 w 565"/>
                <a:gd name="T53" fmla="*/ 0 h 709"/>
                <a:gd name="T54" fmla="*/ 0 w 565"/>
                <a:gd name="T55" fmla="*/ 0 h 709"/>
                <a:gd name="T56" fmla="*/ 0 w 565"/>
                <a:gd name="T57" fmla="*/ 0 h 709"/>
                <a:gd name="T58" fmla="*/ 0 w 565"/>
                <a:gd name="T59" fmla="*/ 0 h 709"/>
                <a:gd name="T60" fmla="*/ 0 w 565"/>
                <a:gd name="T61" fmla="*/ 0 h 709"/>
                <a:gd name="T62" fmla="*/ 0 w 565"/>
                <a:gd name="T63" fmla="*/ 0 h 7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65" h="709">
                  <a:moveTo>
                    <a:pt x="527" y="25"/>
                  </a:moveTo>
                  <a:lnTo>
                    <a:pt x="548" y="3"/>
                  </a:lnTo>
                  <a:lnTo>
                    <a:pt x="565" y="0"/>
                  </a:lnTo>
                  <a:lnTo>
                    <a:pt x="545" y="70"/>
                  </a:lnTo>
                  <a:lnTo>
                    <a:pt x="520" y="134"/>
                  </a:lnTo>
                  <a:lnTo>
                    <a:pt x="504" y="181"/>
                  </a:lnTo>
                  <a:lnTo>
                    <a:pt x="493" y="207"/>
                  </a:lnTo>
                  <a:lnTo>
                    <a:pt x="462" y="267"/>
                  </a:lnTo>
                  <a:lnTo>
                    <a:pt x="388" y="399"/>
                  </a:lnTo>
                  <a:lnTo>
                    <a:pt x="323" y="502"/>
                  </a:lnTo>
                  <a:lnTo>
                    <a:pt x="292" y="532"/>
                  </a:lnTo>
                  <a:lnTo>
                    <a:pt x="230" y="583"/>
                  </a:lnTo>
                  <a:lnTo>
                    <a:pt x="156" y="637"/>
                  </a:lnTo>
                  <a:lnTo>
                    <a:pt x="93" y="675"/>
                  </a:lnTo>
                  <a:lnTo>
                    <a:pt x="46" y="698"/>
                  </a:lnTo>
                  <a:lnTo>
                    <a:pt x="6" y="709"/>
                  </a:lnTo>
                  <a:lnTo>
                    <a:pt x="0" y="684"/>
                  </a:lnTo>
                  <a:lnTo>
                    <a:pt x="11" y="646"/>
                  </a:lnTo>
                  <a:lnTo>
                    <a:pt x="29" y="607"/>
                  </a:lnTo>
                  <a:lnTo>
                    <a:pt x="48" y="579"/>
                  </a:lnTo>
                  <a:lnTo>
                    <a:pt x="93" y="546"/>
                  </a:lnTo>
                  <a:lnTo>
                    <a:pt x="169" y="507"/>
                  </a:lnTo>
                  <a:lnTo>
                    <a:pt x="242" y="471"/>
                  </a:lnTo>
                  <a:lnTo>
                    <a:pt x="286" y="453"/>
                  </a:lnTo>
                  <a:lnTo>
                    <a:pt x="305" y="441"/>
                  </a:lnTo>
                  <a:lnTo>
                    <a:pt x="319" y="418"/>
                  </a:lnTo>
                  <a:lnTo>
                    <a:pt x="341" y="376"/>
                  </a:lnTo>
                  <a:lnTo>
                    <a:pt x="408" y="272"/>
                  </a:lnTo>
                  <a:lnTo>
                    <a:pt x="470" y="175"/>
                  </a:lnTo>
                  <a:lnTo>
                    <a:pt x="487" y="132"/>
                  </a:lnTo>
                  <a:lnTo>
                    <a:pt x="504" y="84"/>
                  </a:lnTo>
                  <a:lnTo>
                    <a:pt x="527" y="25"/>
                  </a:lnTo>
                  <a:close/>
                </a:path>
              </a:pathLst>
            </a:custGeom>
            <a:solidFill>
              <a:srgbClr val="FCF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98" name="Freeform 105"/>
            <p:cNvSpPr>
              <a:spLocks/>
            </p:cNvSpPr>
            <p:nvPr/>
          </p:nvSpPr>
          <p:spPr bwMode="auto">
            <a:xfrm>
              <a:off x="4421" y="2947"/>
              <a:ext cx="146" cy="93"/>
            </a:xfrm>
            <a:custGeom>
              <a:avLst/>
              <a:gdLst>
                <a:gd name="T0" fmla="*/ 0 w 440"/>
                <a:gd name="T1" fmla="*/ 0 h 279"/>
                <a:gd name="T2" fmla="*/ 0 w 440"/>
                <a:gd name="T3" fmla="*/ 0 h 279"/>
                <a:gd name="T4" fmla="*/ 0 w 440"/>
                <a:gd name="T5" fmla="*/ 0 h 279"/>
                <a:gd name="T6" fmla="*/ 0 w 440"/>
                <a:gd name="T7" fmla="*/ 0 h 279"/>
                <a:gd name="T8" fmla="*/ 0 w 440"/>
                <a:gd name="T9" fmla="*/ 0 h 279"/>
                <a:gd name="T10" fmla="*/ 0 w 440"/>
                <a:gd name="T11" fmla="*/ 0 h 279"/>
                <a:gd name="T12" fmla="*/ 0 w 440"/>
                <a:gd name="T13" fmla="*/ 0 h 279"/>
                <a:gd name="T14" fmla="*/ 0 w 440"/>
                <a:gd name="T15" fmla="*/ 0 h 279"/>
                <a:gd name="T16" fmla="*/ 0 w 440"/>
                <a:gd name="T17" fmla="*/ 0 h 279"/>
                <a:gd name="T18" fmla="*/ 0 w 440"/>
                <a:gd name="T19" fmla="*/ 0 h 279"/>
                <a:gd name="T20" fmla="*/ 0 w 440"/>
                <a:gd name="T21" fmla="*/ 0 h 279"/>
                <a:gd name="T22" fmla="*/ 0 w 440"/>
                <a:gd name="T23" fmla="*/ 0 h 279"/>
                <a:gd name="T24" fmla="*/ 0 w 440"/>
                <a:gd name="T25" fmla="*/ 0 h 279"/>
                <a:gd name="T26" fmla="*/ 0 w 440"/>
                <a:gd name="T27" fmla="*/ 0 h 279"/>
                <a:gd name="T28" fmla="*/ 0 w 440"/>
                <a:gd name="T29" fmla="*/ 0 h 279"/>
                <a:gd name="T30" fmla="*/ 0 w 440"/>
                <a:gd name="T31" fmla="*/ 0 h 279"/>
                <a:gd name="T32" fmla="*/ 0 w 440"/>
                <a:gd name="T33" fmla="*/ 0 h 279"/>
                <a:gd name="T34" fmla="*/ 0 w 440"/>
                <a:gd name="T35" fmla="*/ 0 h 279"/>
                <a:gd name="T36" fmla="*/ 0 w 440"/>
                <a:gd name="T37" fmla="*/ 0 h 279"/>
                <a:gd name="T38" fmla="*/ 0 w 440"/>
                <a:gd name="T39" fmla="*/ 0 h 279"/>
                <a:gd name="T40" fmla="*/ 0 w 440"/>
                <a:gd name="T41" fmla="*/ 0 h 279"/>
                <a:gd name="T42" fmla="*/ 0 w 440"/>
                <a:gd name="T43" fmla="*/ 0 h 279"/>
                <a:gd name="T44" fmla="*/ 0 w 440"/>
                <a:gd name="T45" fmla="*/ 0 h 279"/>
                <a:gd name="T46" fmla="*/ 0 w 440"/>
                <a:gd name="T47" fmla="*/ 0 h 279"/>
                <a:gd name="T48" fmla="*/ 0 w 440"/>
                <a:gd name="T49" fmla="*/ 0 h 279"/>
                <a:gd name="T50" fmla="*/ 0 w 440"/>
                <a:gd name="T51" fmla="*/ 0 h 279"/>
                <a:gd name="T52" fmla="*/ 0 w 440"/>
                <a:gd name="T53" fmla="*/ 0 h 279"/>
                <a:gd name="T54" fmla="*/ 0 w 440"/>
                <a:gd name="T55" fmla="*/ 0 h 279"/>
                <a:gd name="T56" fmla="*/ 0 w 440"/>
                <a:gd name="T57" fmla="*/ 0 h 279"/>
                <a:gd name="T58" fmla="*/ 0 w 440"/>
                <a:gd name="T59" fmla="*/ 0 h 279"/>
                <a:gd name="T60" fmla="*/ 0 w 440"/>
                <a:gd name="T61" fmla="*/ 0 h 279"/>
                <a:gd name="T62" fmla="*/ 0 w 440"/>
                <a:gd name="T63" fmla="*/ 0 h 279"/>
                <a:gd name="T64" fmla="*/ 0 w 440"/>
                <a:gd name="T65" fmla="*/ 0 h 279"/>
                <a:gd name="T66" fmla="*/ 0 w 440"/>
                <a:gd name="T67" fmla="*/ 0 h 279"/>
                <a:gd name="T68" fmla="*/ 0 w 440"/>
                <a:gd name="T69" fmla="*/ 0 h 279"/>
                <a:gd name="T70" fmla="*/ 0 w 440"/>
                <a:gd name="T71" fmla="*/ 0 h 279"/>
                <a:gd name="T72" fmla="*/ 0 w 440"/>
                <a:gd name="T73" fmla="*/ 0 h 279"/>
                <a:gd name="T74" fmla="*/ 0 w 440"/>
                <a:gd name="T75" fmla="*/ 0 h 279"/>
                <a:gd name="T76" fmla="*/ 0 w 440"/>
                <a:gd name="T77" fmla="*/ 0 h 279"/>
                <a:gd name="T78" fmla="*/ 0 w 440"/>
                <a:gd name="T79" fmla="*/ 0 h 279"/>
                <a:gd name="T80" fmla="*/ 0 w 440"/>
                <a:gd name="T81" fmla="*/ 0 h 279"/>
                <a:gd name="T82" fmla="*/ 0 w 440"/>
                <a:gd name="T83" fmla="*/ 0 h 279"/>
                <a:gd name="T84" fmla="*/ 0 w 440"/>
                <a:gd name="T85" fmla="*/ 0 h 279"/>
                <a:gd name="T86" fmla="*/ 0 w 440"/>
                <a:gd name="T87" fmla="*/ 0 h 279"/>
                <a:gd name="T88" fmla="*/ 0 w 440"/>
                <a:gd name="T89" fmla="*/ 0 h 279"/>
                <a:gd name="T90" fmla="*/ 0 w 440"/>
                <a:gd name="T91" fmla="*/ 0 h 279"/>
                <a:gd name="T92" fmla="*/ 0 w 440"/>
                <a:gd name="T93" fmla="*/ 0 h 2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40" h="279">
                  <a:moveTo>
                    <a:pt x="0" y="35"/>
                  </a:moveTo>
                  <a:lnTo>
                    <a:pt x="8" y="58"/>
                  </a:lnTo>
                  <a:lnTo>
                    <a:pt x="28" y="78"/>
                  </a:lnTo>
                  <a:lnTo>
                    <a:pt x="53" y="64"/>
                  </a:lnTo>
                  <a:lnTo>
                    <a:pt x="67" y="48"/>
                  </a:lnTo>
                  <a:lnTo>
                    <a:pt x="82" y="33"/>
                  </a:lnTo>
                  <a:lnTo>
                    <a:pt x="107" y="32"/>
                  </a:lnTo>
                  <a:lnTo>
                    <a:pt x="121" y="39"/>
                  </a:lnTo>
                  <a:lnTo>
                    <a:pt x="128" y="57"/>
                  </a:lnTo>
                  <a:lnTo>
                    <a:pt x="134" y="98"/>
                  </a:lnTo>
                  <a:lnTo>
                    <a:pt x="127" y="115"/>
                  </a:lnTo>
                  <a:lnTo>
                    <a:pt x="125" y="131"/>
                  </a:lnTo>
                  <a:lnTo>
                    <a:pt x="134" y="142"/>
                  </a:lnTo>
                  <a:lnTo>
                    <a:pt x="150" y="139"/>
                  </a:lnTo>
                  <a:lnTo>
                    <a:pt x="162" y="142"/>
                  </a:lnTo>
                  <a:lnTo>
                    <a:pt x="174" y="172"/>
                  </a:lnTo>
                  <a:lnTo>
                    <a:pt x="171" y="201"/>
                  </a:lnTo>
                  <a:lnTo>
                    <a:pt x="165" y="219"/>
                  </a:lnTo>
                  <a:lnTo>
                    <a:pt x="163" y="235"/>
                  </a:lnTo>
                  <a:lnTo>
                    <a:pt x="157" y="250"/>
                  </a:lnTo>
                  <a:lnTo>
                    <a:pt x="180" y="262"/>
                  </a:lnTo>
                  <a:lnTo>
                    <a:pt x="227" y="276"/>
                  </a:lnTo>
                  <a:lnTo>
                    <a:pt x="263" y="279"/>
                  </a:lnTo>
                  <a:lnTo>
                    <a:pt x="295" y="276"/>
                  </a:lnTo>
                  <a:lnTo>
                    <a:pt x="322" y="273"/>
                  </a:lnTo>
                  <a:lnTo>
                    <a:pt x="349" y="263"/>
                  </a:lnTo>
                  <a:lnTo>
                    <a:pt x="344" y="253"/>
                  </a:lnTo>
                  <a:lnTo>
                    <a:pt x="331" y="243"/>
                  </a:lnTo>
                  <a:lnTo>
                    <a:pt x="329" y="229"/>
                  </a:lnTo>
                  <a:lnTo>
                    <a:pt x="345" y="213"/>
                  </a:lnTo>
                  <a:lnTo>
                    <a:pt x="357" y="195"/>
                  </a:lnTo>
                  <a:lnTo>
                    <a:pt x="353" y="170"/>
                  </a:lnTo>
                  <a:lnTo>
                    <a:pt x="354" y="142"/>
                  </a:lnTo>
                  <a:lnTo>
                    <a:pt x="369" y="127"/>
                  </a:lnTo>
                  <a:lnTo>
                    <a:pt x="383" y="131"/>
                  </a:lnTo>
                  <a:lnTo>
                    <a:pt x="404" y="132"/>
                  </a:lnTo>
                  <a:lnTo>
                    <a:pt x="419" y="121"/>
                  </a:lnTo>
                  <a:lnTo>
                    <a:pt x="435" y="81"/>
                  </a:lnTo>
                  <a:lnTo>
                    <a:pt x="440" y="42"/>
                  </a:lnTo>
                  <a:lnTo>
                    <a:pt x="422" y="25"/>
                  </a:lnTo>
                  <a:lnTo>
                    <a:pt x="397" y="14"/>
                  </a:lnTo>
                  <a:lnTo>
                    <a:pt x="352" y="9"/>
                  </a:lnTo>
                  <a:lnTo>
                    <a:pt x="264" y="4"/>
                  </a:lnTo>
                  <a:lnTo>
                    <a:pt x="135" y="0"/>
                  </a:lnTo>
                  <a:lnTo>
                    <a:pt x="83" y="5"/>
                  </a:lnTo>
                  <a:lnTo>
                    <a:pt x="42" y="1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6B7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999" name="Freeform 106"/>
            <p:cNvSpPr>
              <a:spLocks/>
            </p:cNvSpPr>
            <p:nvPr/>
          </p:nvSpPr>
          <p:spPr bwMode="auto">
            <a:xfrm>
              <a:off x="4745" y="2684"/>
              <a:ext cx="36" cy="47"/>
            </a:xfrm>
            <a:custGeom>
              <a:avLst/>
              <a:gdLst>
                <a:gd name="T0" fmla="*/ 0 w 110"/>
                <a:gd name="T1" fmla="*/ 0 h 142"/>
                <a:gd name="T2" fmla="*/ 0 w 110"/>
                <a:gd name="T3" fmla="*/ 0 h 142"/>
                <a:gd name="T4" fmla="*/ 0 w 110"/>
                <a:gd name="T5" fmla="*/ 0 h 142"/>
                <a:gd name="T6" fmla="*/ 0 w 110"/>
                <a:gd name="T7" fmla="*/ 0 h 142"/>
                <a:gd name="T8" fmla="*/ 0 w 110"/>
                <a:gd name="T9" fmla="*/ 0 h 142"/>
                <a:gd name="T10" fmla="*/ 0 w 110"/>
                <a:gd name="T11" fmla="*/ 0 h 142"/>
                <a:gd name="T12" fmla="*/ 0 w 110"/>
                <a:gd name="T13" fmla="*/ 0 h 142"/>
                <a:gd name="T14" fmla="*/ 0 w 110"/>
                <a:gd name="T15" fmla="*/ 0 h 142"/>
                <a:gd name="T16" fmla="*/ 0 w 110"/>
                <a:gd name="T17" fmla="*/ 0 h 142"/>
                <a:gd name="T18" fmla="*/ 0 w 110"/>
                <a:gd name="T19" fmla="*/ 0 h 142"/>
                <a:gd name="T20" fmla="*/ 0 w 110"/>
                <a:gd name="T21" fmla="*/ 0 h 142"/>
                <a:gd name="T22" fmla="*/ 0 w 110"/>
                <a:gd name="T23" fmla="*/ 0 h 142"/>
                <a:gd name="T24" fmla="*/ 0 w 110"/>
                <a:gd name="T25" fmla="*/ 0 h 142"/>
                <a:gd name="T26" fmla="*/ 0 w 110"/>
                <a:gd name="T27" fmla="*/ 0 h 1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0" h="142">
                  <a:moveTo>
                    <a:pt x="92" y="2"/>
                  </a:moveTo>
                  <a:lnTo>
                    <a:pt x="52" y="53"/>
                  </a:lnTo>
                  <a:lnTo>
                    <a:pt x="19" y="110"/>
                  </a:lnTo>
                  <a:lnTo>
                    <a:pt x="0" y="142"/>
                  </a:lnTo>
                  <a:lnTo>
                    <a:pt x="46" y="117"/>
                  </a:lnTo>
                  <a:lnTo>
                    <a:pt x="91" y="87"/>
                  </a:lnTo>
                  <a:lnTo>
                    <a:pt x="103" y="71"/>
                  </a:lnTo>
                  <a:lnTo>
                    <a:pt x="97" y="55"/>
                  </a:lnTo>
                  <a:lnTo>
                    <a:pt x="77" y="60"/>
                  </a:lnTo>
                  <a:lnTo>
                    <a:pt x="96" y="44"/>
                  </a:lnTo>
                  <a:lnTo>
                    <a:pt x="104" y="52"/>
                  </a:lnTo>
                  <a:lnTo>
                    <a:pt x="110" y="6"/>
                  </a:lnTo>
                  <a:lnTo>
                    <a:pt x="104" y="0"/>
                  </a:lnTo>
                  <a:lnTo>
                    <a:pt x="9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00" name="Freeform 107"/>
            <p:cNvSpPr>
              <a:spLocks/>
            </p:cNvSpPr>
            <p:nvPr/>
          </p:nvSpPr>
          <p:spPr bwMode="auto">
            <a:xfrm>
              <a:off x="4474" y="3026"/>
              <a:ext cx="34" cy="14"/>
            </a:xfrm>
            <a:custGeom>
              <a:avLst/>
              <a:gdLst>
                <a:gd name="T0" fmla="*/ 0 w 103"/>
                <a:gd name="T1" fmla="*/ 0 h 40"/>
                <a:gd name="T2" fmla="*/ 0 w 103"/>
                <a:gd name="T3" fmla="*/ 0 h 40"/>
                <a:gd name="T4" fmla="*/ 0 w 103"/>
                <a:gd name="T5" fmla="*/ 0 h 40"/>
                <a:gd name="T6" fmla="*/ 0 w 103"/>
                <a:gd name="T7" fmla="*/ 0 h 40"/>
                <a:gd name="T8" fmla="*/ 0 w 103"/>
                <a:gd name="T9" fmla="*/ 0 h 40"/>
                <a:gd name="T10" fmla="*/ 0 w 103"/>
                <a:gd name="T11" fmla="*/ 0 h 40"/>
                <a:gd name="T12" fmla="*/ 0 w 103"/>
                <a:gd name="T13" fmla="*/ 0 h 40"/>
                <a:gd name="T14" fmla="*/ 0 w 103"/>
                <a:gd name="T15" fmla="*/ 0 h 40"/>
                <a:gd name="T16" fmla="*/ 0 w 103"/>
                <a:gd name="T17" fmla="*/ 0 h 40"/>
                <a:gd name="T18" fmla="*/ 0 w 103"/>
                <a:gd name="T19" fmla="*/ 0 h 40"/>
                <a:gd name="T20" fmla="*/ 0 w 103"/>
                <a:gd name="T21" fmla="*/ 0 h 40"/>
                <a:gd name="T22" fmla="*/ 0 w 103"/>
                <a:gd name="T23" fmla="*/ 0 h 40"/>
                <a:gd name="T24" fmla="*/ 0 w 103"/>
                <a:gd name="T25" fmla="*/ 0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3" h="40">
                  <a:moveTo>
                    <a:pt x="101" y="40"/>
                  </a:moveTo>
                  <a:lnTo>
                    <a:pt x="103" y="37"/>
                  </a:lnTo>
                  <a:lnTo>
                    <a:pt x="97" y="31"/>
                  </a:lnTo>
                  <a:lnTo>
                    <a:pt x="79" y="20"/>
                  </a:lnTo>
                  <a:lnTo>
                    <a:pt x="65" y="19"/>
                  </a:lnTo>
                  <a:lnTo>
                    <a:pt x="40" y="11"/>
                  </a:lnTo>
                  <a:lnTo>
                    <a:pt x="27" y="6"/>
                  </a:lnTo>
                  <a:lnTo>
                    <a:pt x="18" y="0"/>
                  </a:lnTo>
                  <a:lnTo>
                    <a:pt x="2" y="7"/>
                  </a:lnTo>
                  <a:lnTo>
                    <a:pt x="0" y="12"/>
                  </a:lnTo>
                  <a:lnTo>
                    <a:pt x="40" y="30"/>
                  </a:lnTo>
                  <a:lnTo>
                    <a:pt x="61" y="36"/>
                  </a:lnTo>
                  <a:lnTo>
                    <a:pt x="101" y="40"/>
                  </a:lnTo>
                  <a:close/>
                </a:path>
              </a:pathLst>
            </a:custGeom>
            <a:solidFill>
              <a:srgbClr val="4C5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01" name="Freeform 108"/>
            <p:cNvSpPr>
              <a:spLocks/>
            </p:cNvSpPr>
            <p:nvPr/>
          </p:nvSpPr>
          <p:spPr bwMode="auto">
            <a:xfrm>
              <a:off x="4389" y="3059"/>
              <a:ext cx="17" cy="20"/>
            </a:xfrm>
            <a:custGeom>
              <a:avLst/>
              <a:gdLst>
                <a:gd name="T0" fmla="*/ 0 w 50"/>
                <a:gd name="T1" fmla="*/ 0 h 61"/>
                <a:gd name="T2" fmla="*/ 0 w 50"/>
                <a:gd name="T3" fmla="*/ 0 h 61"/>
                <a:gd name="T4" fmla="*/ 0 w 50"/>
                <a:gd name="T5" fmla="*/ 0 h 61"/>
                <a:gd name="T6" fmla="*/ 0 w 50"/>
                <a:gd name="T7" fmla="*/ 0 h 61"/>
                <a:gd name="T8" fmla="*/ 0 w 5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61">
                  <a:moveTo>
                    <a:pt x="43" y="0"/>
                  </a:moveTo>
                  <a:lnTo>
                    <a:pt x="50" y="0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727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02" name="Freeform 109"/>
            <p:cNvSpPr>
              <a:spLocks/>
            </p:cNvSpPr>
            <p:nvPr/>
          </p:nvSpPr>
          <p:spPr bwMode="auto">
            <a:xfrm>
              <a:off x="4389" y="3059"/>
              <a:ext cx="17" cy="20"/>
            </a:xfrm>
            <a:custGeom>
              <a:avLst/>
              <a:gdLst>
                <a:gd name="T0" fmla="*/ 0 w 50"/>
                <a:gd name="T1" fmla="*/ 0 h 61"/>
                <a:gd name="T2" fmla="*/ 0 w 50"/>
                <a:gd name="T3" fmla="*/ 0 h 61"/>
                <a:gd name="T4" fmla="*/ 0 w 50"/>
                <a:gd name="T5" fmla="*/ 0 h 61"/>
                <a:gd name="T6" fmla="*/ 0 w 50"/>
                <a:gd name="T7" fmla="*/ 0 h 61"/>
                <a:gd name="T8" fmla="*/ 0 w 50"/>
                <a:gd name="T9" fmla="*/ 0 h 61"/>
                <a:gd name="T10" fmla="*/ 0 w 50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61">
                  <a:moveTo>
                    <a:pt x="43" y="0"/>
                  </a:moveTo>
                  <a:lnTo>
                    <a:pt x="50" y="0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4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03" name="Freeform 110"/>
            <p:cNvSpPr>
              <a:spLocks/>
            </p:cNvSpPr>
            <p:nvPr/>
          </p:nvSpPr>
          <p:spPr bwMode="auto">
            <a:xfrm>
              <a:off x="4422" y="3006"/>
              <a:ext cx="2" cy="2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0 h 6"/>
                <a:gd name="T6" fmla="*/ 0 w 7"/>
                <a:gd name="T7" fmla="*/ 0 h 6"/>
                <a:gd name="T8" fmla="*/ 0 w 7"/>
                <a:gd name="T9" fmla="*/ 0 h 6"/>
                <a:gd name="T10" fmla="*/ 0 w 7"/>
                <a:gd name="T11" fmla="*/ 0 h 6"/>
                <a:gd name="T12" fmla="*/ 0 w 7"/>
                <a:gd name="T13" fmla="*/ 0 h 6"/>
                <a:gd name="T14" fmla="*/ 0 w 7"/>
                <a:gd name="T15" fmla="*/ 0 h 6"/>
                <a:gd name="T16" fmla="*/ 0 w 7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6" y="5"/>
                  </a:lnTo>
                  <a:lnTo>
                    <a:pt x="7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04" name="Freeform 111"/>
            <p:cNvSpPr>
              <a:spLocks/>
            </p:cNvSpPr>
            <p:nvPr/>
          </p:nvSpPr>
          <p:spPr bwMode="auto">
            <a:xfrm>
              <a:off x="4533" y="2950"/>
              <a:ext cx="35" cy="70"/>
            </a:xfrm>
            <a:custGeom>
              <a:avLst/>
              <a:gdLst>
                <a:gd name="T0" fmla="*/ 0 w 104"/>
                <a:gd name="T1" fmla="*/ 0 h 210"/>
                <a:gd name="T2" fmla="*/ 0 w 104"/>
                <a:gd name="T3" fmla="*/ 0 h 210"/>
                <a:gd name="T4" fmla="*/ 0 w 104"/>
                <a:gd name="T5" fmla="*/ 0 h 210"/>
                <a:gd name="T6" fmla="*/ 0 w 104"/>
                <a:gd name="T7" fmla="*/ 0 h 210"/>
                <a:gd name="T8" fmla="*/ 0 w 104"/>
                <a:gd name="T9" fmla="*/ 0 h 210"/>
                <a:gd name="T10" fmla="*/ 0 w 104"/>
                <a:gd name="T11" fmla="*/ 0 h 210"/>
                <a:gd name="T12" fmla="*/ 0 w 104"/>
                <a:gd name="T13" fmla="*/ 0 h 210"/>
                <a:gd name="T14" fmla="*/ 0 w 104"/>
                <a:gd name="T15" fmla="*/ 0 h 210"/>
                <a:gd name="T16" fmla="*/ 0 w 104"/>
                <a:gd name="T17" fmla="*/ 0 h 210"/>
                <a:gd name="T18" fmla="*/ 0 w 104"/>
                <a:gd name="T19" fmla="*/ 0 h 210"/>
                <a:gd name="T20" fmla="*/ 0 w 104"/>
                <a:gd name="T21" fmla="*/ 0 h 210"/>
                <a:gd name="T22" fmla="*/ 0 w 104"/>
                <a:gd name="T23" fmla="*/ 0 h 210"/>
                <a:gd name="T24" fmla="*/ 0 w 104"/>
                <a:gd name="T25" fmla="*/ 0 h 210"/>
                <a:gd name="T26" fmla="*/ 0 w 104"/>
                <a:gd name="T27" fmla="*/ 0 h 210"/>
                <a:gd name="T28" fmla="*/ 0 w 104"/>
                <a:gd name="T29" fmla="*/ 0 h 2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4" h="210">
                  <a:moveTo>
                    <a:pt x="21" y="0"/>
                  </a:moveTo>
                  <a:lnTo>
                    <a:pt x="40" y="0"/>
                  </a:lnTo>
                  <a:lnTo>
                    <a:pt x="73" y="9"/>
                  </a:lnTo>
                  <a:lnTo>
                    <a:pt x="90" y="18"/>
                  </a:lnTo>
                  <a:lnTo>
                    <a:pt x="104" y="34"/>
                  </a:lnTo>
                  <a:lnTo>
                    <a:pt x="96" y="75"/>
                  </a:lnTo>
                  <a:lnTo>
                    <a:pt x="83" y="108"/>
                  </a:lnTo>
                  <a:lnTo>
                    <a:pt x="80" y="115"/>
                  </a:lnTo>
                  <a:lnTo>
                    <a:pt x="63" y="122"/>
                  </a:lnTo>
                  <a:lnTo>
                    <a:pt x="34" y="119"/>
                  </a:lnTo>
                  <a:lnTo>
                    <a:pt x="14" y="136"/>
                  </a:lnTo>
                  <a:lnTo>
                    <a:pt x="13" y="145"/>
                  </a:lnTo>
                  <a:lnTo>
                    <a:pt x="18" y="177"/>
                  </a:lnTo>
                  <a:lnTo>
                    <a:pt x="18" y="188"/>
                  </a:lnTo>
                  <a:lnTo>
                    <a:pt x="0" y="210"/>
                  </a:lnTo>
                </a:path>
              </a:pathLst>
            </a:custGeom>
            <a:noFill/>
            <a:ln w="1588">
              <a:solidFill>
                <a:srgbClr val="7F7F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05" name="Freeform 112"/>
            <p:cNvSpPr>
              <a:spLocks/>
            </p:cNvSpPr>
            <p:nvPr/>
          </p:nvSpPr>
          <p:spPr bwMode="auto">
            <a:xfrm>
              <a:off x="4534" y="2950"/>
              <a:ext cx="34" cy="70"/>
            </a:xfrm>
            <a:custGeom>
              <a:avLst/>
              <a:gdLst>
                <a:gd name="T0" fmla="*/ 0 w 104"/>
                <a:gd name="T1" fmla="*/ 0 h 210"/>
                <a:gd name="T2" fmla="*/ 0 w 104"/>
                <a:gd name="T3" fmla="*/ 0 h 210"/>
                <a:gd name="T4" fmla="*/ 0 w 104"/>
                <a:gd name="T5" fmla="*/ 0 h 210"/>
                <a:gd name="T6" fmla="*/ 0 w 104"/>
                <a:gd name="T7" fmla="*/ 0 h 210"/>
                <a:gd name="T8" fmla="*/ 0 w 104"/>
                <a:gd name="T9" fmla="*/ 0 h 210"/>
                <a:gd name="T10" fmla="*/ 0 w 104"/>
                <a:gd name="T11" fmla="*/ 0 h 210"/>
                <a:gd name="T12" fmla="*/ 0 w 104"/>
                <a:gd name="T13" fmla="*/ 0 h 210"/>
                <a:gd name="T14" fmla="*/ 0 w 104"/>
                <a:gd name="T15" fmla="*/ 0 h 210"/>
                <a:gd name="T16" fmla="*/ 0 w 104"/>
                <a:gd name="T17" fmla="*/ 0 h 210"/>
                <a:gd name="T18" fmla="*/ 0 w 104"/>
                <a:gd name="T19" fmla="*/ 0 h 210"/>
                <a:gd name="T20" fmla="*/ 0 w 104"/>
                <a:gd name="T21" fmla="*/ 0 h 210"/>
                <a:gd name="T22" fmla="*/ 0 w 104"/>
                <a:gd name="T23" fmla="*/ 0 h 210"/>
                <a:gd name="T24" fmla="*/ 0 w 104"/>
                <a:gd name="T25" fmla="*/ 0 h 210"/>
                <a:gd name="T26" fmla="*/ 0 w 104"/>
                <a:gd name="T27" fmla="*/ 0 h 210"/>
                <a:gd name="T28" fmla="*/ 0 w 104"/>
                <a:gd name="T29" fmla="*/ 0 h 2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4" h="210">
                  <a:moveTo>
                    <a:pt x="21" y="0"/>
                  </a:moveTo>
                  <a:lnTo>
                    <a:pt x="41" y="0"/>
                  </a:lnTo>
                  <a:lnTo>
                    <a:pt x="73" y="9"/>
                  </a:lnTo>
                  <a:lnTo>
                    <a:pt x="90" y="18"/>
                  </a:lnTo>
                  <a:lnTo>
                    <a:pt x="104" y="34"/>
                  </a:lnTo>
                  <a:lnTo>
                    <a:pt x="96" y="75"/>
                  </a:lnTo>
                  <a:lnTo>
                    <a:pt x="83" y="108"/>
                  </a:lnTo>
                  <a:lnTo>
                    <a:pt x="80" y="116"/>
                  </a:lnTo>
                  <a:lnTo>
                    <a:pt x="63" y="125"/>
                  </a:lnTo>
                  <a:lnTo>
                    <a:pt x="34" y="120"/>
                  </a:lnTo>
                  <a:lnTo>
                    <a:pt x="14" y="136"/>
                  </a:lnTo>
                  <a:lnTo>
                    <a:pt x="13" y="145"/>
                  </a:lnTo>
                  <a:lnTo>
                    <a:pt x="18" y="177"/>
                  </a:lnTo>
                  <a:lnTo>
                    <a:pt x="20" y="187"/>
                  </a:lnTo>
                  <a:lnTo>
                    <a:pt x="0" y="210"/>
                  </a:lnTo>
                </a:path>
              </a:pathLst>
            </a:custGeom>
            <a:noFill/>
            <a:ln w="1588">
              <a:solidFill>
                <a:srgbClr val="91967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06" name="Freeform 113"/>
            <p:cNvSpPr>
              <a:spLocks/>
            </p:cNvSpPr>
            <p:nvPr/>
          </p:nvSpPr>
          <p:spPr bwMode="auto">
            <a:xfrm>
              <a:off x="4538" y="2950"/>
              <a:ext cx="31" cy="59"/>
            </a:xfrm>
            <a:custGeom>
              <a:avLst/>
              <a:gdLst>
                <a:gd name="T0" fmla="*/ 0 w 92"/>
                <a:gd name="T1" fmla="*/ 0 h 178"/>
                <a:gd name="T2" fmla="*/ 0 w 92"/>
                <a:gd name="T3" fmla="*/ 0 h 178"/>
                <a:gd name="T4" fmla="*/ 0 w 92"/>
                <a:gd name="T5" fmla="*/ 0 h 178"/>
                <a:gd name="T6" fmla="*/ 0 w 92"/>
                <a:gd name="T7" fmla="*/ 0 h 178"/>
                <a:gd name="T8" fmla="*/ 0 w 92"/>
                <a:gd name="T9" fmla="*/ 0 h 178"/>
                <a:gd name="T10" fmla="*/ 0 w 92"/>
                <a:gd name="T11" fmla="*/ 0 h 178"/>
                <a:gd name="T12" fmla="*/ 0 w 92"/>
                <a:gd name="T13" fmla="*/ 0 h 178"/>
                <a:gd name="T14" fmla="*/ 0 w 92"/>
                <a:gd name="T15" fmla="*/ 0 h 178"/>
                <a:gd name="T16" fmla="*/ 0 w 92"/>
                <a:gd name="T17" fmla="*/ 0 h 178"/>
                <a:gd name="T18" fmla="*/ 0 w 92"/>
                <a:gd name="T19" fmla="*/ 0 h 178"/>
                <a:gd name="T20" fmla="*/ 0 w 92"/>
                <a:gd name="T21" fmla="*/ 0 h 178"/>
                <a:gd name="T22" fmla="*/ 0 w 92"/>
                <a:gd name="T23" fmla="*/ 0 h 178"/>
                <a:gd name="T24" fmla="*/ 0 w 92"/>
                <a:gd name="T25" fmla="*/ 0 h 1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2" h="178">
                  <a:moveTo>
                    <a:pt x="8" y="0"/>
                  </a:moveTo>
                  <a:lnTo>
                    <a:pt x="28" y="1"/>
                  </a:lnTo>
                  <a:lnTo>
                    <a:pt x="60" y="10"/>
                  </a:lnTo>
                  <a:lnTo>
                    <a:pt x="79" y="19"/>
                  </a:lnTo>
                  <a:lnTo>
                    <a:pt x="92" y="35"/>
                  </a:lnTo>
                  <a:lnTo>
                    <a:pt x="83" y="76"/>
                  </a:lnTo>
                  <a:lnTo>
                    <a:pt x="71" y="107"/>
                  </a:lnTo>
                  <a:lnTo>
                    <a:pt x="68" y="117"/>
                  </a:lnTo>
                  <a:lnTo>
                    <a:pt x="50" y="126"/>
                  </a:lnTo>
                  <a:lnTo>
                    <a:pt x="20" y="122"/>
                  </a:lnTo>
                  <a:lnTo>
                    <a:pt x="2" y="137"/>
                  </a:lnTo>
                  <a:lnTo>
                    <a:pt x="0" y="146"/>
                  </a:lnTo>
                  <a:lnTo>
                    <a:pt x="4" y="178"/>
                  </a:lnTo>
                </a:path>
              </a:pathLst>
            </a:custGeom>
            <a:noFill/>
            <a:ln w="1588">
              <a:solidFill>
                <a:srgbClr val="B5BA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07" name="Freeform 114"/>
            <p:cNvSpPr>
              <a:spLocks/>
            </p:cNvSpPr>
            <p:nvPr/>
          </p:nvSpPr>
          <p:spPr bwMode="auto">
            <a:xfrm>
              <a:off x="4539" y="2953"/>
              <a:ext cx="30" cy="42"/>
            </a:xfrm>
            <a:custGeom>
              <a:avLst/>
              <a:gdLst>
                <a:gd name="T0" fmla="*/ 0 w 91"/>
                <a:gd name="T1" fmla="*/ 0 h 125"/>
                <a:gd name="T2" fmla="*/ 0 w 91"/>
                <a:gd name="T3" fmla="*/ 0 h 125"/>
                <a:gd name="T4" fmla="*/ 0 w 91"/>
                <a:gd name="T5" fmla="*/ 0 h 125"/>
                <a:gd name="T6" fmla="*/ 0 w 91"/>
                <a:gd name="T7" fmla="*/ 0 h 125"/>
                <a:gd name="T8" fmla="*/ 0 w 91"/>
                <a:gd name="T9" fmla="*/ 0 h 125"/>
                <a:gd name="T10" fmla="*/ 0 w 91"/>
                <a:gd name="T11" fmla="*/ 0 h 125"/>
                <a:gd name="T12" fmla="*/ 0 w 91"/>
                <a:gd name="T13" fmla="*/ 0 h 125"/>
                <a:gd name="T14" fmla="*/ 0 w 91"/>
                <a:gd name="T15" fmla="*/ 0 h 125"/>
                <a:gd name="T16" fmla="*/ 0 w 91"/>
                <a:gd name="T17" fmla="*/ 0 h 1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1" h="125">
                  <a:moveTo>
                    <a:pt x="59" y="0"/>
                  </a:moveTo>
                  <a:lnTo>
                    <a:pt x="78" y="9"/>
                  </a:lnTo>
                  <a:lnTo>
                    <a:pt x="91" y="24"/>
                  </a:lnTo>
                  <a:lnTo>
                    <a:pt x="83" y="65"/>
                  </a:lnTo>
                  <a:lnTo>
                    <a:pt x="70" y="97"/>
                  </a:lnTo>
                  <a:lnTo>
                    <a:pt x="67" y="107"/>
                  </a:lnTo>
                  <a:lnTo>
                    <a:pt x="49" y="116"/>
                  </a:lnTo>
                  <a:lnTo>
                    <a:pt x="19" y="113"/>
                  </a:lnTo>
                  <a:lnTo>
                    <a:pt x="0" y="125"/>
                  </a:lnTo>
                </a:path>
              </a:pathLst>
            </a:custGeom>
            <a:noFill/>
            <a:ln w="1588">
              <a:solidFill>
                <a:srgbClr val="C4C9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08" name="Freeform 115"/>
            <p:cNvSpPr>
              <a:spLocks/>
            </p:cNvSpPr>
            <p:nvPr/>
          </p:nvSpPr>
          <p:spPr bwMode="auto">
            <a:xfrm>
              <a:off x="4561" y="3009"/>
              <a:ext cx="136" cy="95"/>
            </a:xfrm>
            <a:custGeom>
              <a:avLst/>
              <a:gdLst>
                <a:gd name="T0" fmla="*/ 0 w 406"/>
                <a:gd name="T1" fmla="*/ 0 h 285"/>
                <a:gd name="T2" fmla="*/ 0 w 406"/>
                <a:gd name="T3" fmla="*/ 0 h 285"/>
                <a:gd name="T4" fmla="*/ 0 w 406"/>
                <a:gd name="T5" fmla="*/ 0 h 285"/>
                <a:gd name="T6" fmla="*/ 0 w 406"/>
                <a:gd name="T7" fmla="*/ 0 h 285"/>
                <a:gd name="T8" fmla="*/ 0 w 406"/>
                <a:gd name="T9" fmla="*/ 0 h 285"/>
                <a:gd name="T10" fmla="*/ 0 w 406"/>
                <a:gd name="T11" fmla="*/ 0 h 285"/>
                <a:gd name="T12" fmla="*/ 0 w 406"/>
                <a:gd name="T13" fmla="*/ 0 h 285"/>
                <a:gd name="T14" fmla="*/ 0 w 406"/>
                <a:gd name="T15" fmla="*/ 0 h 285"/>
                <a:gd name="T16" fmla="*/ 0 w 406"/>
                <a:gd name="T17" fmla="*/ 0 h 285"/>
                <a:gd name="T18" fmla="*/ 0 w 406"/>
                <a:gd name="T19" fmla="*/ 0 h 285"/>
                <a:gd name="T20" fmla="*/ 0 w 406"/>
                <a:gd name="T21" fmla="*/ 0 h 285"/>
                <a:gd name="T22" fmla="*/ 0 w 406"/>
                <a:gd name="T23" fmla="*/ 0 h 285"/>
                <a:gd name="T24" fmla="*/ 0 w 406"/>
                <a:gd name="T25" fmla="*/ 0 h 285"/>
                <a:gd name="T26" fmla="*/ 0 w 406"/>
                <a:gd name="T27" fmla="*/ 0 h 2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6" h="285">
                  <a:moveTo>
                    <a:pt x="387" y="0"/>
                  </a:moveTo>
                  <a:lnTo>
                    <a:pt x="404" y="3"/>
                  </a:lnTo>
                  <a:lnTo>
                    <a:pt x="406" y="20"/>
                  </a:lnTo>
                  <a:lnTo>
                    <a:pt x="376" y="33"/>
                  </a:lnTo>
                  <a:lnTo>
                    <a:pt x="344" y="41"/>
                  </a:lnTo>
                  <a:lnTo>
                    <a:pt x="262" y="80"/>
                  </a:lnTo>
                  <a:lnTo>
                    <a:pt x="187" y="120"/>
                  </a:lnTo>
                  <a:lnTo>
                    <a:pt x="176" y="117"/>
                  </a:lnTo>
                  <a:lnTo>
                    <a:pt x="167" y="110"/>
                  </a:lnTo>
                  <a:lnTo>
                    <a:pt x="146" y="138"/>
                  </a:lnTo>
                  <a:lnTo>
                    <a:pt x="132" y="158"/>
                  </a:lnTo>
                  <a:lnTo>
                    <a:pt x="114" y="179"/>
                  </a:lnTo>
                  <a:lnTo>
                    <a:pt x="56" y="232"/>
                  </a:lnTo>
                  <a:lnTo>
                    <a:pt x="0" y="285"/>
                  </a:lnTo>
                </a:path>
              </a:pathLst>
            </a:custGeom>
            <a:noFill/>
            <a:ln w="4763">
              <a:solidFill>
                <a:srgbClr val="8C66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09" name="Freeform 116"/>
            <p:cNvSpPr>
              <a:spLocks/>
            </p:cNvSpPr>
            <p:nvPr/>
          </p:nvSpPr>
          <p:spPr bwMode="auto">
            <a:xfrm>
              <a:off x="4548" y="3110"/>
              <a:ext cx="6" cy="8"/>
            </a:xfrm>
            <a:custGeom>
              <a:avLst/>
              <a:gdLst>
                <a:gd name="T0" fmla="*/ 0 w 19"/>
                <a:gd name="T1" fmla="*/ 0 h 23"/>
                <a:gd name="T2" fmla="*/ 0 w 19"/>
                <a:gd name="T3" fmla="*/ 0 h 23"/>
                <a:gd name="T4" fmla="*/ 0 w 19"/>
                <a:gd name="T5" fmla="*/ 0 h 23"/>
                <a:gd name="T6" fmla="*/ 0 w 19"/>
                <a:gd name="T7" fmla="*/ 0 h 23"/>
                <a:gd name="T8" fmla="*/ 0 w 19"/>
                <a:gd name="T9" fmla="*/ 0 h 23"/>
                <a:gd name="T10" fmla="*/ 0 w 19"/>
                <a:gd name="T11" fmla="*/ 0 h 23"/>
                <a:gd name="T12" fmla="*/ 0 w 19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3">
                  <a:moveTo>
                    <a:pt x="19" y="7"/>
                  </a:moveTo>
                  <a:lnTo>
                    <a:pt x="19" y="4"/>
                  </a:lnTo>
                  <a:lnTo>
                    <a:pt x="13" y="0"/>
                  </a:lnTo>
                  <a:lnTo>
                    <a:pt x="4" y="9"/>
                  </a:lnTo>
                  <a:lnTo>
                    <a:pt x="0" y="23"/>
                  </a:lnTo>
                  <a:lnTo>
                    <a:pt x="6" y="15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10" name="Freeform 117"/>
            <p:cNvSpPr>
              <a:spLocks/>
            </p:cNvSpPr>
            <p:nvPr/>
          </p:nvSpPr>
          <p:spPr bwMode="auto">
            <a:xfrm>
              <a:off x="4564" y="3111"/>
              <a:ext cx="6" cy="8"/>
            </a:xfrm>
            <a:custGeom>
              <a:avLst/>
              <a:gdLst>
                <a:gd name="T0" fmla="*/ 0 w 19"/>
                <a:gd name="T1" fmla="*/ 0 h 23"/>
                <a:gd name="T2" fmla="*/ 0 w 19"/>
                <a:gd name="T3" fmla="*/ 0 h 23"/>
                <a:gd name="T4" fmla="*/ 0 w 19"/>
                <a:gd name="T5" fmla="*/ 0 h 23"/>
                <a:gd name="T6" fmla="*/ 0 w 19"/>
                <a:gd name="T7" fmla="*/ 0 h 23"/>
                <a:gd name="T8" fmla="*/ 0 w 19"/>
                <a:gd name="T9" fmla="*/ 0 h 23"/>
                <a:gd name="T10" fmla="*/ 0 w 19"/>
                <a:gd name="T11" fmla="*/ 0 h 23"/>
                <a:gd name="T12" fmla="*/ 0 w 19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3">
                  <a:moveTo>
                    <a:pt x="19" y="7"/>
                  </a:moveTo>
                  <a:lnTo>
                    <a:pt x="19" y="3"/>
                  </a:lnTo>
                  <a:lnTo>
                    <a:pt x="15" y="0"/>
                  </a:lnTo>
                  <a:lnTo>
                    <a:pt x="5" y="8"/>
                  </a:lnTo>
                  <a:lnTo>
                    <a:pt x="0" y="23"/>
                  </a:lnTo>
                  <a:lnTo>
                    <a:pt x="7" y="14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11" name="Freeform 118"/>
            <p:cNvSpPr>
              <a:spLocks/>
            </p:cNvSpPr>
            <p:nvPr/>
          </p:nvSpPr>
          <p:spPr bwMode="auto">
            <a:xfrm>
              <a:off x="4456" y="2947"/>
              <a:ext cx="111" cy="93"/>
            </a:xfrm>
            <a:custGeom>
              <a:avLst/>
              <a:gdLst>
                <a:gd name="T0" fmla="*/ 0 w 333"/>
                <a:gd name="T1" fmla="*/ 0 h 279"/>
                <a:gd name="T2" fmla="*/ 0 w 333"/>
                <a:gd name="T3" fmla="*/ 0 h 279"/>
                <a:gd name="T4" fmla="*/ 0 w 333"/>
                <a:gd name="T5" fmla="*/ 0 h 279"/>
                <a:gd name="T6" fmla="*/ 0 w 333"/>
                <a:gd name="T7" fmla="*/ 0 h 279"/>
                <a:gd name="T8" fmla="*/ 0 w 333"/>
                <a:gd name="T9" fmla="*/ 0 h 279"/>
                <a:gd name="T10" fmla="*/ 0 w 333"/>
                <a:gd name="T11" fmla="*/ 0 h 279"/>
                <a:gd name="T12" fmla="*/ 0 w 333"/>
                <a:gd name="T13" fmla="*/ 0 h 279"/>
                <a:gd name="T14" fmla="*/ 0 w 333"/>
                <a:gd name="T15" fmla="*/ 0 h 279"/>
                <a:gd name="T16" fmla="*/ 0 w 333"/>
                <a:gd name="T17" fmla="*/ 0 h 279"/>
                <a:gd name="T18" fmla="*/ 0 w 333"/>
                <a:gd name="T19" fmla="*/ 0 h 279"/>
                <a:gd name="T20" fmla="*/ 0 w 333"/>
                <a:gd name="T21" fmla="*/ 0 h 279"/>
                <a:gd name="T22" fmla="*/ 0 w 333"/>
                <a:gd name="T23" fmla="*/ 0 h 279"/>
                <a:gd name="T24" fmla="*/ 0 w 333"/>
                <a:gd name="T25" fmla="*/ 0 h 279"/>
                <a:gd name="T26" fmla="*/ 0 w 333"/>
                <a:gd name="T27" fmla="*/ 0 h 279"/>
                <a:gd name="T28" fmla="*/ 0 w 333"/>
                <a:gd name="T29" fmla="*/ 0 h 279"/>
                <a:gd name="T30" fmla="*/ 0 w 333"/>
                <a:gd name="T31" fmla="*/ 0 h 279"/>
                <a:gd name="T32" fmla="*/ 0 w 333"/>
                <a:gd name="T33" fmla="*/ 0 h 279"/>
                <a:gd name="T34" fmla="*/ 0 w 333"/>
                <a:gd name="T35" fmla="*/ 0 h 279"/>
                <a:gd name="T36" fmla="*/ 0 w 333"/>
                <a:gd name="T37" fmla="*/ 0 h 279"/>
                <a:gd name="T38" fmla="*/ 0 w 333"/>
                <a:gd name="T39" fmla="*/ 0 h 279"/>
                <a:gd name="T40" fmla="*/ 0 w 333"/>
                <a:gd name="T41" fmla="*/ 0 h 279"/>
                <a:gd name="T42" fmla="*/ 0 w 333"/>
                <a:gd name="T43" fmla="*/ 0 h 279"/>
                <a:gd name="T44" fmla="*/ 0 w 333"/>
                <a:gd name="T45" fmla="*/ 0 h 279"/>
                <a:gd name="T46" fmla="*/ 0 w 333"/>
                <a:gd name="T47" fmla="*/ 0 h 279"/>
                <a:gd name="T48" fmla="*/ 0 w 333"/>
                <a:gd name="T49" fmla="*/ 0 h 279"/>
                <a:gd name="T50" fmla="*/ 0 w 333"/>
                <a:gd name="T51" fmla="*/ 0 h 279"/>
                <a:gd name="T52" fmla="*/ 0 w 333"/>
                <a:gd name="T53" fmla="*/ 0 h 279"/>
                <a:gd name="T54" fmla="*/ 0 w 333"/>
                <a:gd name="T55" fmla="*/ 0 h 279"/>
                <a:gd name="T56" fmla="*/ 0 w 333"/>
                <a:gd name="T57" fmla="*/ 0 h 279"/>
                <a:gd name="T58" fmla="*/ 0 w 333"/>
                <a:gd name="T59" fmla="*/ 0 h 279"/>
                <a:gd name="T60" fmla="*/ 0 w 333"/>
                <a:gd name="T61" fmla="*/ 0 h 279"/>
                <a:gd name="T62" fmla="*/ 0 w 333"/>
                <a:gd name="T63" fmla="*/ 0 h 279"/>
                <a:gd name="T64" fmla="*/ 0 w 333"/>
                <a:gd name="T65" fmla="*/ 0 h 279"/>
                <a:gd name="T66" fmla="*/ 0 w 333"/>
                <a:gd name="T67" fmla="*/ 0 h 279"/>
                <a:gd name="T68" fmla="*/ 0 w 333"/>
                <a:gd name="T69" fmla="*/ 0 h 279"/>
                <a:gd name="T70" fmla="*/ 0 w 333"/>
                <a:gd name="T71" fmla="*/ 0 h 279"/>
                <a:gd name="T72" fmla="*/ 0 w 333"/>
                <a:gd name="T73" fmla="*/ 0 h 279"/>
                <a:gd name="T74" fmla="*/ 0 w 333"/>
                <a:gd name="T75" fmla="*/ 0 h 279"/>
                <a:gd name="T76" fmla="*/ 0 w 333"/>
                <a:gd name="T77" fmla="*/ 0 h 279"/>
                <a:gd name="T78" fmla="*/ 0 w 333"/>
                <a:gd name="T79" fmla="*/ 0 h 27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33" h="279">
                  <a:moveTo>
                    <a:pt x="26" y="0"/>
                  </a:moveTo>
                  <a:lnTo>
                    <a:pt x="156" y="4"/>
                  </a:lnTo>
                  <a:lnTo>
                    <a:pt x="244" y="9"/>
                  </a:lnTo>
                  <a:lnTo>
                    <a:pt x="290" y="14"/>
                  </a:lnTo>
                  <a:lnTo>
                    <a:pt x="315" y="25"/>
                  </a:lnTo>
                  <a:lnTo>
                    <a:pt x="333" y="42"/>
                  </a:lnTo>
                  <a:lnTo>
                    <a:pt x="328" y="81"/>
                  </a:lnTo>
                  <a:lnTo>
                    <a:pt x="312" y="121"/>
                  </a:lnTo>
                  <a:lnTo>
                    <a:pt x="297" y="132"/>
                  </a:lnTo>
                  <a:lnTo>
                    <a:pt x="276" y="130"/>
                  </a:lnTo>
                  <a:lnTo>
                    <a:pt x="262" y="127"/>
                  </a:lnTo>
                  <a:lnTo>
                    <a:pt x="247" y="142"/>
                  </a:lnTo>
                  <a:lnTo>
                    <a:pt x="246" y="170"/>
                  </a:lnTo>
                  <a:lnTo>
                    <a:pt x="250" y="195"/>
                  </a:lnTo>
                  <a:lnTo>
                    <a:pt x="238" y="213"/>
                  </a:lnTo>
                  <a:lnTo>
                    <a:pt x="222" y="229"/>
                  </a:lnTo>
                  <a:lnTo>
                    <a:pt x="224" y="243"/>
                  </a:lnTo>
                  <a:lnTo>
                    <a:pt x="237" y="253"/>
                  </a:lnTo>
                  <a:lnTo>
                    <a:pt x="242" y="263"/>
                  </a:lnTo>
                  <a:lnTo>
                    <a:pt x="188" y="276"/>
                  </a:lnTo>
                  <a:lnTo>
                    <a:pt x="155" y="279"/>
                  </a:lnTo>
                  <a:lnTo>
                    <a:pt x="120" y="276"/>
                  </a:lnTo>
                  <a:lnTo>
                    <a:pt x="73" y="262"/>
                  </a:lnTo>
                  <a:lnTo>
                    <a:pt x="50" y="250"/>
                  </a:lnTo>
                  <a:lnTo>
                    <a:pt x="56" y="235"/>
                  </a:lnTo>
                  <a:lnTo>
                    <a:pt x="58" y="219"/>
                  </a:lnTo>
                  <a:lnTo>
                    <a:pt x="63" y="201"/>
                  </a:lnTo>
                  <a:lnTo>
                    <a:pt x="66" y="195"/>
                  </a:lnTo>
                  <a:lnTo>
                    <a:pt x="66" y="171"/>
                  </a:lnTo>
                  <a:lnTo>
                    <a:pt x="55" y="142"/>
                  </a:lnTo>
                  <a:lnTo>
                    <a:pt x="42" y="139"/>
                  </a:lnTo>
                  <a:lnTo>
                    <a:pt x="26" y="142"/>
                  </a:lnTo>
                  <a:lnTo>
                    <a:pt x="18" y="131"/>
                  </a:lnTo>
                  <a:lnTo>
                    <a:pt x="20" y="115"/>
                  </a:lnTo>
                  <a:lnTo>
                    <a:pt x="27" y="98"/>
                  </a:lnTo>
                  <a:lnTo>
                    <a:pt x="21" y="57"/>
                  </a:lnTo>
                  <a:lnTo>
                    <a:pt x="14" y="39"/>
                  </a:lnTo>
                  <a:lnTo>
                    <a:pt x="0" y="32"/>
                  </a:lnTo>
                  <a:lnTo>
                    <a:pt x="5" y="1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6B7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12" name="Freeform 119"/>
            <p:cNvSpPr>
              <a:spLocks/>
            </p:cNvSpPr>
            <p:nvPr/>
          </p:nvSpPr>
          <p:spPr bwMode="auto">
            <a:xfrm>
              <a:off x="4458" y="2948"/>
              <a:ext cx="104" cy="89"/>
            </a:xfrm>
            <a:custGeom>
              <a:avLst/>
              <a:gdLst>
                <a:gd name="T0" fmla="*/ 0 w 312"/>
                <a:gd name="T1" fmla="*/ 0 h 266"/>
                <a:gd name="T2" fmla="*/ 0 w 312"/>
                <a:gd name="T3" fmla="*/ 0 h 266"/>
                <a:gd name="T4" fmla="*/ 0 w 312"/>
                <a:gd name="T5" fmla="*/ 0 h 266"/>
                <a:gd name="T6" fmla="*/ 0 w 312"/>
                <a:gd name="T7" fmla="*/ 0 h 266"/>
                <a:gd name="T8" fmla="*/ 0 w 312"/>
                <a:gd name="T9" fmla="*/ 0 h 266"/>
                <a:gd name="T10" fmla="*/ 0 w 312"/>
                <a:gd name="T11" fmla="*/ 0 h 266"/>
                <a:gd name="T12" fmla="*/ 0 w 312"/>
                <a:gd name="T13" fmla="*/ 0 h 266"/>
                <a:gd name="T14" fmla="*/ 0 w 312"/>
                <a:gd name="T15" fmla="*/ 0 h 266"/>
                <a:gd name="T16" fmla="*/ 0 w 312"/>
                <a:gd name="T17" fmla="*/ 0 h 266"/>
                <a:gd name="T18" fmla="*/ 0 w 312"/>
                <a:gd name="T19" fmla="*/ 0 h 266"/>
                <a:gd name="T20" fmla="*/ 0 w 312"/>
                <a:gd name="T21" fmla="*/ 0 h 266"/>
                <a:gd name="T22" fmla="*/ 0 w 312"/>
                <a:gd name="T23" fmla="*/ 0 h 266"/>
                <a:gd name="T24" fmla="*/ 0 w 312"/>
                <a:gd name="T25" fmla="*/ 0 h 266"/>
                <a:gd name="T26" fmla="*/ 0 w 312"/>
                <a:gd name="T27" fmla="*/ 0 h 266"/>
                <a:gd name="T28" fmla="*/ 0 w 312"/>
                <a:gd name="T29" fmla="*/ 0 h 266"/>
                <a:gd name="T30" fmla="*/ 0 w 312"/>
                <a:gd name="T31" fmla="*/ 0 h 266"/>
                <a:gd name="T32" fmla="*/ 0 w 312"/>
                <a:gd name="T33" fmla="*/ 0 h 266"/>
                <a:gd name="T34" fmla="*/ 0 w 312"/>
                <a:gd name="T35" fmla="*/ 0 h 266"/>
                <a:gd name="T36" fmla="*/ 0 w 312"/>
                <a:gd name="T37" fmla="*/ 0 h 266"/>
                <a:gd name="T38" fmla="*/ 0 w 312"/>
                <a:gd name="T39" fmla="*/ 0 h 266"/>
                <a:gd name="T40" fmla="*/ 0 w 312"/>
                <a:gd name="T41" fmla="*/ 0 h 266"/>
                <a:gd name="T42" fmla="*/ 0 w 312"/>
                <a:gd name="T43" fmla="*/ 0 h 266"/>
                <a:gd name="T44" fmla="*/ 0 w 312"/>
                <a:gd name="T45" fmla="*/ 0 h 266"/>
                <a:gd name="T46" fmla="*/ 0 w 312"/>
                <a:gd name="T47" fmla="*/ 0 h 266"/>
                <a:gd name="T48" fmla="*/ 0 w 312"/>
                <a:gd name="T49" fmla="*/ 0 h 266"/>
                <a:gd name="T50" fmla="*/ 0 w 312"/>
                <a:gd name="T51" fmla="*/ 0 h 266"/>
                <a:gd name="T52" fmla="*/ 0 w 312"/>
                <a:gd name="T53" fmla="*/ 0 h 266"/>
                <a:gd name="T54" fmla="*/ 0 w 312"/>
                <a:gd name="T55" fmla="*/ 0 h 266"/>
                <a:gd name="T56" fmla="*/ 0 w 312"/>
                <a:gd name="T57" fmla="*/ 0 h 266"/>
                <a:gd name="T58" fmla="*/ 0 w 312"/>
                <a:gd name="T59" fmla="*/ 0 h 266"/>
                <a:gd name="T60" fmla="*/ 0 w 312"/>
                <a:gd name="T61" fmla="*/ 0 h 266"/>
                <a:gd name="T62" fmla="*/ 0 w 312"/>
                <a:gd name="T63" fmla="*/ 0 h 266"/>
                <a:gd name="T64" fmla="*/ 0 w 312"/>
                <a:gd name="T65" fmla="*/ 0 h 266"/>
                <a:gd name="T66" fmla="*/ 0 w 312"/>
                <a:gd name="T67" fmla="*/ 0 h 266"/>
                <a:gd name="T68" fmla="*/ 0 w 312"/>
                <a:gd name="T69" fmla="*/ 0 h 266"/>
                <a:gd name="T70" fmla="*/ 0 w 312"/>
                <a:gd name="T71" fmla="*/ 0 h 266"/>
                <a:gd name="T72" fmla="*/ 0 w 312"/>
                <a:gd name="T73" fmla="*/ 0 h 266"/>
                <a:gd name="T74" fmla="*/ 0 w 312"/>
                <a:gd name="T75" fmla="*/ 0 h 266"/>
                <a:gd name="T76" fmla="*/ 0 w 312"/>
                <a:gd name="T77" fmla="*/ 0 h 266"/>
                <a:gd name="T78" fmla="*/ 0 w 312"/>
                <a:gd name="T79" fmla="*/ 0 h 266"/>
                <a:gd name="T80" fmla="*/ 0 w 312"/>
                <a:gd name="T81" fmla="*/ 0 h 266"/>
                <a:gd name="T82" fmla="*/ 0 w 312"/>
                <a:gd name="T83" fmla="*/ 0 h 266"/>
                <a:gd name="T84" fmla="*/ 0 w 312"/>
                <a:gd name="T85" fmla="*/ 0 h 2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12" h="266">
                  <a:moveTo>
                    <a:pt x="19" y="111"/>
                  </a:moveTo>
                  <a:lnTo>
                    <a:pt x="24" y="94"/>
                  </a:lnTo>
                  <a:lnTo>
                    <a:pt x="20" y="54"/>
                  </a:lnTo>
                  <a:lnTo>
                    <a:pt x="12" y="38"/>
                  </a:lnTo>
                  <a:lnTo>
                    <a:pt x="0" y="29"/>
                  </a:lnTo>
                  <a:lnTo>
                    <a:pt x="4" y="12"/>
                  </a:lnTo>
                  <a:lnTo>
                    <a:pt x="23" y="0"/>
                  </a:lnTo>
                  <a:lnTo>
                    <a:pt x="92" y="1"/>
                  </a:lnTo>
                  <a:lnTo>
                    <a:pt x="203" y="7"/>
                  </a:lnTo>
                  <a:lnTo>
                    <a:pt x="271" y="15"/>
                  </a:lnTo>
                  <a:lnTo>
                    <a:pt x="293" y="24"/>
                  </a:lnTo>
                  <a:lnTo>
                    <a:pt x="312" y="41"/>
                  </a:lnTo>
                  <a:lnTo>
                    <a:pt x="308" y="79"/>
                  </a:lnTo>
                  <a:lnTo>
                    <a:pt x="294" y="115"/>
                  </a:lnTo>
                  <a:lnTo>
                    <a:pt x="280" y="125"/>
                  </a:lnTo>
                  <a:lnTo>
                    <a:pt x="261" y="123"/>
                  </a:lnTo>
                  <a:lnTo>
                    <a:pt x="249" y="122"/>
                  </a:lnTo>
                  <a:lnTo>
                    <a:pt x="237" y="134"/>
                  </a:lnTo>
                  <a:lnTo>
                    <a:pt x="236" y="168"/>
                  </a:lnTo>
                  <a:lnTo>
                    <a:pt x="236" y="185"/>
                  </a:lnTo>
                  <a:lnTo>
                    <a:pt x="236" y="187"/>
                  </a:lnTo>
                  <a:lnTo>
                    <a:pt x="227" y="204"/>
                  </a:lnTo>
                  <a:lnTo>
                    <a:pt x="217" y="212"/>
                  </a:lnTo>
                  <a:lnTo>
                    <a:pt x="209" y="223"/>
                  </a:lnTo>
                  <a:lnTo>
                    <a:pt x="211" y="236"/>
                  </a:lnTo>
                  <a:lnTo>
                    <a:pt x="223" y="244"/>
                  </a:lnTo>
                  <a:lnTo>
                    <a:pt x="227" y="254"/>
                  </a:lnTo>
                  <a:lnTo>
                    <a:pt x="215" y="259"/>
                  </a:lnTo>
                  <a:lnTo>
                    <a:pt x="177" y="266"/>
                  </a:lnTo>
                  <a:lnTo>
                    <a:pt x="115" y="266"/>
                  </a:lnTo>
                  <a:lnTo>
                    <a:pt x="72" y="253"/>
                  </a:lnTo>
                  <a:lnTo>
                    <a:pt x="50" y="242"/>
                  </a:lnTo>
                  <a:lnTo>
                    <a:pt x="54" y="229"/>
                  </a:lnTo>
                  <a:lnTo>
                    <a:pt x="57" y="214"/>
                  </a:lnTo>
                  <a:lnTo>
                    <a:pt x="62" y="197"/>
                  </a:lnTo>
                  <a:lnTo>
                    <a:pt x="63" y="168"/>
                  </a:lnTo>
                  <a:lnTo>
                    <a:pt x="54" y="145"/>
                  </a:lnTo>
                  <a:lnTo>
                    <a:pt x="51" y="140"/>
                  </a:lnTo>
                  <a:lnTo>
                    <a:pt x="34" y="138"/>
                  </a:lnTo>
                  <a:lnTo>
                    <a:pt x="29" y="138"/>
                  </a:lnTo>
                  <a:lnTo>
                    <a:pt x="25" y="138"/>
                  </a:lnTo>
                  <a:lnTo>
                    <a:pt x="16" y="127"/>
                  </a:lnTo>
                  <a:lnTo>
                    <a:pt x="19" y="111"/>
                  </a:lnTo>
                  <a:close/>
                </a:path>
              </a:pathLst>
            </a:custGeom>
            <a:solidFill>
              <a:srgbClr val="667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13" name="Freeform 120"/>
            <p:cNvSpPr>
              <a:spLocks/>
            </p:cNvSpPr>
            <p:nvPr/>
          </p:nvSpPr>
          <p:spPr bwMode="auto">
            <a:xfrm>
              <a:off x="4460" y="2949"/>
              <a:ext cx="97" cy="86"/>
            </a:xfrm>
            <a:custGeom>
              <a:avLst/>
              <a:gdLst>
                <a:gd name="T0" fmla="*/ 0 w 290"/>
                <a:gd name="T1" fmla="*/ 0 h 256"/>
                <a:gd name="T2" fmla="*/ 0 w 290"/>
                <a:gd name="T3" fmla="*/ 0 h 256"/>
                <a:gd name="T4" fmla="*/ 0 w 290"/>
                <a:gd name="T5" fmla="*/ 0 h 256"/>
                <a:gd name="T6" fmla="*/ 0 w 290"/>
                <a:gd name="T7" fmla="*/ 0 h 256"/>
                <a:gd name="T8" fmla="*/ 0 w 290"/>
                <a:gd name="T9" fmla="*/ 0 h 256"/>
                <a:gd name="T10" fmla="*/ 0 w 290"/>
                <a:gd name="T11" fmla="*/ 0 h 256"/>
                <a:gd name="T12" fmla="*/ 0 w 290"/>
                <a:gd name="T13" fmla="*/ 0 h 256"/>
                <a:gd name="T14" fmla="*/ 0 w 290"/>
                <a:gd name="T15" fmla="*/ 0 h 256"/>
                <a:gd name="T16" fmla="*/ 0 w 290"/>
                <a:gd name="T17" fmla="*/ 0 h 256"/>
                <a:gd name="T18" fmla="*/ 0 w 290"/>
                <a:gd name="T19" fmla="*/ 0 h 256"/>
                <a:gd name="T20" fmla="*/ 0 w 290"/>
                <a:gd name="T21" fmla="*/ 0 h 256"/>
                <a:gd name="T22" fmla="*/ 0 w 290"/>
                <a:gd name="T23" fmla="*/ 0 h 256"/>
                <a:gd name="T24" fmla="*/ 0 w 290"/>
                <a:gd name="T25" fmla="*/ 0 h 256"/>
                <a:gd name="T26" fmla="*/ 0 w 290"/>
                <a:gd name="T27" fmla="*/ 0 h 256"/>
                <a:gd name="T28" fmla="*/ 0 w 290"/>
                <a:gd name="T29" fmla="*/ 0 h 256"/>
                <a:gd name="T30" fmla="*/ 0 w 290"/>
                <a:gd name="T31" fmla="*/ 0 h 256"/>
                <a:gd name="T32" fmla="*/ 0 w 290"/>
                <a:gd name="T33" fmla="*/ 0 h 256"/>
                <a:gd name="T34" fmla="*/ 0 w 290"/>
                <a:gd name="T35" fmla="*/ 0 h 256"/>
                <a:gd name="T36" fmla="*/ 0 w 290"/>
                <a:gd name="T37" fmla="*/ 0 h 256"/>
                <a:gd name="T38" fmla="*/ 0 w 290"/>
                <a:gd name="T39" fmla="*/ 0 h 256"/>
                <a:gd name="T40" fmla="*/ 0 w 290"/>
                <a:gd name="T41" fmla="*/ 0 h 256"/>
                <a:gd name="T42" fmla="*/ 0 w 290"/>
                <a:gd name="T43" fmla="*/ 0 h 256"/>
                <a:gd name="T44" fmla="*/ 0 w 290"/>
                <a:gd name="T45" fmla="*/ 0 h 256"/>
                <a:gd name="T46" fmla="*/ 0 w 290"/>
                <a:gd name="T47" fmla="*/ 0 h 256"/>
                <a:gd name="T48" fmla="*/ 0 w 290"/>
                <a:gd name="T49" fmla="*/ 0 h 256"/>
                <a:gd name="T50" fmla="*/ 0 w 290"/>
                <a:gd name="T51" fmla="*/ 0 h 256"/>
                <a:gd name="T52" fmla="*/ 0 w 290"/>
                <a:gd name="T53" fmla="*/ 0 h 256"/>
                <a:gd name="T54" fmla="*/ 0 w 290"/>
                <a:gd name="T55" fmla="*/ 0 h 256"/>
                <a:gd name="T56" fmla="*/ 0 w 290"/>
                <a:gd name="T57" fmla="*/ 0 h 256"/>
                <a:gd name="T58" fmla="*/ 0 w 290"/>
                <a:gd name="T59" fmla="*/ 0 h 256"/>
                <a:gd name="T60" fmla="*/ 0 w 290"/>
                <a:gd name="T61" fmla="*/ 0 h 256"/>
                <a:gd name="T62" fmla="*/ 0 w 290"/>
                <a:gd name="T63" fmla="*/ 0 h 256"/>
                <a:gd name="T64" fmla="*/ 0 w 290"/>
                <a:gd name="T65" fmla="*/ 0 h 256"/>
                <a:gd name="T66" fmla="*/ 0 w 290"/>
                <a:gd name="T67" fmla="*/ 0 h 256"/>
                <a:gd name="T68" fmla="*/ 0 w 290"/>
                <a:gd name="T69" fmla="*/ 0 h 256"/>
                <a:gd name="T70" fmla="*/ 0 w 290"/>
                <a:gd name="T71" fmla="*/ 0 h 256"/>
                <a:gd name="T72" fmla="*/ 0 w 290"/>
                <a:gd name="T73" fmla="*/ 0 h 256"/>
                <a:gd name="T74" fmla="*/ 0 w 290"/>
                <a:gd name="T75" fmla="*/ 0 h 256"/>
                <a:gd name="T76" fmla="*/ 0 w 290"/>
                <a:gd name="T77" fmla="*/ 0 h 256"/>
                <a:gd name="T78" fmla="*/ 0 w 290"/>
                <a:gd name="T79" fmla="*/ 0 h 256"/>
                <a:gd name="T80" fmla="*/ 0 w 290"/>
                <a:gd name="T81" fmla="*/ 0 h 256"/>
                <a:gd name="T82" fmla="*/ 0 w 290"/>
                <a:gd name="T83" fmla="*/ 0 h 256"/>
                <a:gd name="T84" fmla="*/ 0 w 290"/>
                <a:gd name="T85" fmla="*/ 0 h 2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90" h="256">
                  <a:moveTo>
                    <a:pt x="17" y="107"/>
                  </a:moveTo>
                  <a:lnTo>
                    <a:pt x="22" y="92"/>
                  </a:lnTo>
                  <a:lnTo>
                    <a:pt x="18" y="52"/>
                  </a:lnTo>
                  <a:lnTo>
                    <a:pt x="11" y="35"/>
                  </a:lnTo>
                  <a:lnTo>
                    <a:pt x="0" y="26"/>
                  </a:lnTo>
                  <a:lnTo>
                    <a:pt x="4" y="11"/>
                  </a:lnTo>
                  <a:lnTo>
                    <a:pt x="22" y="0"/>
                  </a:lnTo>
                  <a:lnTo>
                    <a:pt x="86" y="2"/>
                  </a:lnTo>
                  <a:lnTo>
                    <a:pt x="190" y="8"/>
                  </a:lnTo>
                  <a:lnTo>
                    <a:pt x="253" y="15"/>
                  </a:lnTo>
                  <a:lnTo>
                    <a:pt x="274" y="25"/>
                  </a:lnTo>
                  <a:lnTo>
                    <a:pt x="290" y="41"/>
                  </a:lnTo>
                  <a:lnTo>
                    <a:pt x="287" y="75"/>
                  </a:lnTo>
                  <a:lnTo>
                    <a:pt x="276" y="108"/>
                  </a:lnTo>
                  <a:lnTo>
                    <a:pt x="264" y="118"/>
                  </a:lnTo>
                  <a:lnTo>
                    <a:pt x="248" y="117"/>
                  </a:lnTo>
                  <a:lnTo>
                    <a:pt x="237" y="116"/>
                  </a:lnTo>
                  <a:lnTo>
                    <a:pt x="226" y="128"/>
                  </a:lnTo>
                  <a:lnTo>
                    <a:pt x="223" y="145"/>
                  </a:lnTo>
                  <a:lnTo>
                    <a:pt x="224" y="162"/>
                  </a:lnTo>
                  <a:lnTo>
                    <a:pt x="223" y="176"/>
                  </a:lnTo>
                  <a:lnTo>
                    <a:pt x="223" y="179"/>
                  </a:lnTo>
                  <a:lnTo>
                    <a:pt x="214" y="197"/>
                  </a:lnTo>
                  <a:lnTo>
                    <a:pt x="204" y="205"/>
                  </a:lnTo>
                  <a:lnTo>
                    <a:pt x="197" y="215"/>
                  </a:lnTo>
                  <a:lnTo>
                    <a:pt x="198" y="227"/>
                  </a:lnTo>
                  <a:lnTo>
                    <a:pt x="210" y="235"/>
                  </a:lnTo>
                  <a:lnTo>
                    <a:pt x="213" y="244"/>
                  </a:lnTo>
                  <a:lnTo>
                    <a:pt x="201" y="249"/>
                  </a:lnTo>
                  <a:lnTo>
                    <a:pt x="167" y="256"/>
                  </a:lnTo>
                  <a:lnTo>
                    <a:pt x="110" y="256"/>
                  </a:lnTo>
                  <a:lnTo>
                    <a:pt x="70" y="244"/>
                  </a:lnTo>
                  <a:lnTo>
                    <a:pt x="50" y="234"/>
                  </a:lnTo>
                  <a:lnTo>
                    <a:pt x="55" y="222"/>
                  </a:lnTo>
                  <a:lnTo>
                    <a:pt x="61" y="193"/>
                  </a:lnTo>
                  <a:lnTo>
                    <a:pt x="60" y="165"/>
                  </a:lnTo>
                  <a:lnTo>
                    <a:pt x="50" y="144"/>
                  </a:lnTo>
                  <a:lnTo>
                    <a:pt x="47" y="139"/>
                  </a:lnTo>
                  <a:lnTo>
                    <a:pt x="34" y="134"/>
                  </a:lnTo>
                  <a:lnTo>
                    <a:pt x="28" y="134"/>
                  </a:lnTo>
                  <a:lnTo>
                    <a:pt x="25" y="134"/>
                  </a:lnTo>
                  <a:lnTo>
                    <a:pt x="16" y="123"/>
                  </a:lnTo>
                  <a:lnTo>
                    <a:pt x="17" y="107"/>
                  </a:lnTo>
                  <a:close/>
                </a:path>
              </a:pathLst>
            </a:custGeom>
            <a:solidFill>
              <a:srgbClr val="5E6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14" name="Freeform 121"/>
            <p:cNvSpPr>
              <a:spLocks/>
            </p:cNvSpPr>
            <p:nvPr/>
          </p:nvSpPr>
          <p:spPr bwMode="auto">
            <a:xfrm>
              <a:off x="4462" y="2950"/>
              <a:ext cx="90" cy="82"/>
            </a:xfrm>
            <a:custGeom>
              <a:avLst/>
              <a:gdLst>
                <a:gd name="T0" fmla="*/ 0 w 269"/>
                <a:gd name="T1" fmla="*/ 0 h 246"/>
                <a:gd name="T2" fmla="*/ 0 w 269"/>
                <a:gd name="T3" fmla="*/ 0 h 246"/>
                <a:gd name="T4" fmla="*/ 0 w 269"/>
                <a:gd name="T5" fmla="*/ 0 h 246"/>
                <a:gd name="T6" fmla="*/ 0 w 269"/>
                <a:gd name="T7" fmla="*/ 0 h 246"/>
                <a:gd name="T8" fmla="*/ 0 w 269"/>
                <a:gd name="T9" fmla="*/ 0 h 246"/>
                <a:gd name="T10" fmla="*/ 0 w 269"/>
                <a:gd name="T11" fmla="*/ 0 h 246"/>
                <a:gd name="T12" fmla="*/ 0 w 269"/>
                <a:gd name="T13" fmla="*/ 0 h 246"/>
                <a:gd name="T14" fmla="*/ 0 w 269"/>
                <a:gd name="T15" fmla="*/ 0 h 246"/>
                <a:gd name="T16" fmla="*/ 0 w 269"/>
                <a:gd name="T17" fmla="*/ 0 h 246"/>
                <a:gd name="T18" fmla="*/ 0 w 269"/>
                <a:gd name="T19" fmla="*/ 0 h 246"/>
                <a:gd name="T20" fmla="*/ 0 w 269"/>
                <a:gd name="T21" fmla="*/ 0 h 246"/>
                <a:gd name="T22" fmla="*/ 0 w 269"/>
                <a:gd name="T23" fmla="*/ 0 h 246"/>
                <a:gd name="T24" fmla="*/ 0 w 269"/>
                <a:gd name="T25" fmla="*/ 0 h 246"/>
                <a:gd name="T26" fmla="*/ 0 w 269"/>
                <a:gd name="T27" fmla="*/ 0 h 246"/>
                <a:gd name="T28" fmla="*/ 0 w 269"/>
                <a:gd name="T29" fmla="*/ 0 h 246"/>
                <a:gd name="T30" fmla="*/ 0 w 269"/>
                <a:gd name="T31" fmla="*/ 0 h 246"/>
                <a:gd name="T32" fmla="*/ 0 w 269"/>
                <a:gd name="T33" fmla="*/ 0 h 246"/>
                <a:gd name="T34" fmla="*/ 0 w 269"/>
                <a:gd name="T35" fmla="*/ 0 h 246"/>
                <a:gd name="T36" fmla="*/ 0 w 269"/>
                <a:gd name="T37" fmla="*/ 0 h 246"/>
                <a:gd name="T38" fmla="*/ 0 w 269"/>
                <a:gd name="T39" fmla="*/ 0 h 246"/>
                <a:gd name="T40" fmla="*/ 0 w 269"/>
                <a:gd name="T41" fmla="*/ 0 h 246"/>
                <a:gd name="T42" fmla="*/ 0 w 269"/>
                <a:gd name="T43" fmla="*/ 0 h 246"/>
                <a:gd name="T44" fmla="*/ 0 w 269"/>
                <a:gd name="T45" fmla="*/ 0 h 246"/>
                <a:gd name="T46" fmla="*/ 0 w 269"/>
                <a:gd name="T47" fmla="*/ 0 h 246"/>
                <a:gd name="T48" fmla="*/ 0 w 269"/>
                <a:gd name="T49" fmla="*/ 0 h 246"/>
                <a:gd name="T50" fmla="*/ 0 w 269"/>
                <a:gd name="T51" fmla="*/ 0 h 246"/>
                <a:gd name="T52" fmla="*/ 0 w 269"/>
                <a:gd name="T53" fmla="*/ 0 h 246"/>
                <a:gd name="T54" fmla="*/ 0 w 269"/>
                <a:gd name="T55" fmla="*/ 0 h 246"/>
                <a:gd name="T56" fmla="*/ 0 w 269"/>
                <a:gd name="T57" fmla="*/ 0 h 246"/>
                <a:gd name="T58" fmla="*/ 0 w 269"/>
                <a:gd name="T59" fmla="*/ 0 h 246"/>
                <a:gd name="T60" fmla="*/ 0 w 269"/>
                <a:gd name="T61" fmla="*/ 0 h 246"/>
                <a:gd name="T62" fmla="*/ 0 w 269"/>
                <a:gd name="T63" fmla="*/ 0 h 246"/>
                <a:gd name="T64" fmla="*/ 0 w 269"/>
                <a:gd name="T65" fmla="*/ 0 h 246"/>
                <a:gd name="T66" fmla="*/ 0 w 269"/>
                <a:gd name="T67" fmla="*/ 0 h 246"/>
                <a:gd name="T68" fmla="*/ 0 w 269"/>
                <a:gd name="T69" fmla="*/ 0 h 246"/>
                <a:gd name="T70" fmla="*/ 0 w 269"/>
                <a:gd name="T71" fmla="*/ 0 h 246"/>
                <a:gd name="T72" fmla="*/ 0 w 269"/>
                <a:gd name="T73" fmla="*/ 0 h 246"/>
                <a:gd name="T74" fmla="*/ 0 w 269"/>
                <a:gd name="T75" fmla="*/ 0 h 246"/>
                <a:gd name="T76" fmla="*/ 0 w 269"/>
                <a:gd name="T77" fmla="*/ 0 h 246"/>
                <a:gd name="T78" fmla="*/ 0 w 269"/>
                <a:gd name="T79" fmla="*/ 0 h 246"/>
                <a:gd name="T80" fmla="*/ 0 w 269"/>
                <a:gd name="T81" fmla="*/ 0 h 2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69" h="246">
                  <a:moveTo>
                    <a:pt x="15" y="103"/>
                  </a:moveTo>
                  <a:lnTo>
                    <a:pt x="20" y="87"/>
                  </a:lnTo>
                  <a:lnTo>
                    <a:pt x="16" y="50"/>
                  </a:lnTo>
                  <a:lnTo>
                    <a:pt x="10" y="33"/>
                  </a:lnTo>
                  <a:lnTo>
                    <a:pt x="0" y="24"/>
                  </a:lnTo>
                  <a:lnTo>
                    <a:pt x="4" y="10"/>
                  </a:lnTo>
                  <a:lnTo>
                    <a:pt x="21" y="0"/>
                  </a:lnTo>
                  <a:lnTo>
                    <a:pt x="80" y="1"/>
                  </a:lnTo>
                  <a:lnTo>
                    <a:pt x="175" y="9"/>
                  </a:lnTo>
                  <a:lnTo>
                    <a:pt x="233" y="17"/>
                  </a:lnTo>
                  <a:lnTo>
                    <a:pt x="253" y="26"/>
                  </a:lnTo>
                  <a:lnTo>
                    <a:pt x="269" y="40"/>
                  </a:lnTo>
                  <a:lnTo>
                    <a:pt x="267" y="72"/>
                  </a:lnTo>
                  <a:lnTo>
                    <a:pt x="259" y="103"/>
                  </a:lnTo>
                  <a:lnTo>
                    <a:pt x="248" y="112"/>
                  </a:lnTo>
                  <a:lnTo>
                    <a:pt x="233" y="110"/>
                  </a:lnTo>
                  <a:lnTo>
                    <a:pt x="216" y="121"/>
                  </a:lnTo>
                  <a:lnTo>
                    <a:pt x="212" y="138"/>
                  </a:lnTo>
                  <a:lnTo>
                    <a:pt x="212" y="156"/>
                  </a:lnTo>
                  <a:lnTo>
                    <a:pt x="209" y="168"/>
                  </a:lnTo>
                  <a:lnTo>
                    <a:pt x="209" y="171"/>
                  </a:lnTo>
                  <a:lnTo>
                    <a:pt x="200" y="190"/>
                  </a:lnTo>
                  <a:lnTo>
                    <a:pt x="190" y="197"/>
                  </a:lnTo>
                  <a:lnTo>
                    <a:pt x="185" y="210"/>
                  </a:lnTo>
                  <a:lnTo>
                    <a:pt x="196" y="228"/>
                  </a:lnTo>
                  <a:lnTo>
                    <a:pt x="198" y="235"/>
                  </a:lnTo>
                  <a:lnTo>
                    <a:pt x="188" y="240"/>
                  </a:lnTo>
                  <a:lnTo>
                    <a:pt x="157" y="246"/>
                  </a:lnTo>
                  <a:lnTo>
                    <a:pt x="105" y="246"/>
                  </a:lnTo>
                  <a:lnTo>
                    <a:pt x="70" y="236"/>
                  </a:lnTo>
                  <a:lnTo>
                    <a:pt x="51" y="226"/>
                  </a:lnTo>
                  <a:lnTo>
                    <a:pt x="54" y="216"/>
                  </a:lnTo>
                  <a:lnTo>
                    <a:pt x="60" y="190"/>
                  </a:lnTo>
                  <a:lnTo>
                    <a:pt x="57" y="164"/>
                  </a:lnTo>
                  <a:lnTo>
                    <a:pt x="46" y="142"/>
                  </a:lnTo>
                  <a:lnTo>
                    <a:pt x="43" y="137"/>
                  </a:lnTo>
                  <a:lnTo>
                    <a:pt x="32" y="131"/>
                  </a:lnTo>
                  <a:lnTo>
                    <a:pt x="28" y="130"/>
                  </a:lnTo>
                  <a:lnTo>
                    <a:pt x="24" y="130"/>
                  </a:lnTo>
                  <a:lnTo>
                    <a:pt x="15" y="119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596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15" name="Freeform 122"/>
            <p:cNvSpPr>
              <a:spLocks/>
            </p:cNvSpPr>
            <p:nvPr/>
          </p:nvSpPr>
          <p:spPr bwMode="auto">
            <a:xfrm>
              <a:off x="4464" y="2951"/>
              <a:ext cx="82" cy="79"/>
            </a:xfrm>
            <a:custGeom>
              <a:avLst/>
              <a:gdLst>
                <a:gd name="T0" fmla="*/ 0 w 247"/>
                <a:gd name="T1" fmla="*/ 0 h 236"/>
                <a:gd name="T2" fmla="*/ 0 w 247"/>
                <a:gd name="T3" fmla="*/ 0 h 236"/>
                <a:gd name="T4" fmla="*/ 0 w 247"/>
                <a:gd name="T5" fmla="*/ 0 h 236"/>
                <a:gd name="T6" fmla="*/ 0 w 247"/>
                <a:gd name="T7" fmla="*/ 0 h 236"/>
                <a:gd name="T8" fmla="*/ 0 w 247"/>
                <a:gd name="T9" fmla="*/ 0 h 236"/>
                <a:gd name="T10" fmla="*/ 0 w 247"/>
                <a:gd name="T11" fmla="*/ 0 h 236"/>
                <a:gd name="T12" fmla="*/ 0 w 247"/>
                <a:gd name="T13" fmla="*/ 0 h 236"/>
                <a:gd name="T14" fmla="*/ 0 w 247"/>
                <a:gd name="T15" fmla="*/ 0 h 236"/>
                <a:gd name="T16" fmla="*/ 0 w 247"/>
                <a:gd name="T17" fmla="*/ 0 h 236"/>
                <a:gd name="T18" fmla="*/ 0 w 247"/>
                <a:gd name="T19" fmla="*/ 0 h 236"/>
                <a:gd name="T20" fmla="*/ 0 w 247"/>
                <a:gd name="T21" fmla="*/ 0 h 236"/>
                <a:gd name="T22" fmla="*/ 0 w 247"/>
                <a:gd name="T23" fmla="*/ 0 h 236"/>
                <a:gd name="T24" fmla="*/ 0 w 247"/>
                <a:gd name="T25" fmla="*/ 0 h 236"/>
                <a:gd name="T26" fmla="*/ 0 w 247"/>
                <a:gd name="T27" fmla="*/ 0 h 236"/>
                <a:gd name="T28" fmla="*/ 0 w 247"/>
                <a:gd name="T29" fmla="*/ 0 h 236"/>
                <a:gd name="T30" fmla="*/ 0 w 247"/>
                <a:gd name="T31" fmla="*/ 0 h 236"/>
                <a:gd name="T32" fmla="*/ 0 w 247"/>
                <a:gd name="T33" fmla="*/ 0 h 236"/>
                <a:gd name="T34" fmla="*/ 0 w 247"/>
                <a:gd name="T35" fmla="*/ 0 h 236"/>
                <a:gd name="T36" fmla="*/ 0 w 247"/>
                <a:gd name="T37" fmla="*/ 0 h 236"/>
                <a:gd name="T38" fmla="*/ 0 w 247"/>
                <a:gd name="T39" fmla="*/ 0 h 236"/>
                <a:gd name="T40" fmla="*/ 0 w 247"/>
                <a:gd name="T41" fmla="*/ 0 h 236"/>
                <a:gd name="T42" fmla="*/ 0 w 247"/>
                <a:gd name="T43" fmla="*/ 0 h 236"/>
                <a:gd name="T44" fmla="*/ 0 w 247"/>
                <a:gd name="T45" fmla="*/ 0 h 236"/>
                <a:gd name="T46" fmla="*/ 0 w 247"/>
                <a:gd name="T47" fmla="*/ 0 h 236"/>
                <a:gd name="T48" fmla="*/ 0 w 247"/>
                <a:gd name="T49" fmla="*/ 0 h 236"/>
                <a:gd name="T50" fmla="*/ 0 w 247"/>
                <a:gd name="T51" fmla="*/ 0 h 236"/>
                <a:gd name="T52" fmla="*/ 0 w 247"/>
                <a:gd name="T53" fmla="*/ 0 h 236"/>
                <a:gd name="T54" fmla="*/ 0 w 247"/>
                <a:gd name="T55" fmla="*/ 0 h 236"/>
                <a:gd name="T56" fmla="*/ 0 w 247"/>
                <a:gd name="T57" fmla="*/ 0 h 236"/>
                <a:gd name="T58" fmla="*/ 0 w 247"/>
                <a:gd name="T59" fmla="*/ 0 h 236"/>
                <a:gd name="T60" fmla="*/ 0 w 247"/>
                <a:gd name="T61" fmla="*/ 0 h 236"/>
                <a:gd name="T62" fmla="*/ 0 w 247"/>
                <a:gd name="T63" fmla="*/ 0 h 236"/>
                <a:gd name="T64" fmla="*/ 0 w 247"/>
                <a:gd name="T65" fmla="*/ 0 h 236"/>
                <a:gd name="T66" fmla="*/ 0 w 247"/>
                <a:gd name="T67" fmla="*/ 0 h 236"/>
                <a:gd name="T68" fmla="*/ 0 w 247"/>
                <a:gd name="T69" fmla="*/ 0 h 236"/>
                <a:gd name="T70" fmla="*/ 0 w 247"/>
                <a:gd name="T71" fmla="*/ 0 h 236"/>
                <a:gd name="T72" fmla="*/ 0 w 247"/>
                <a:gd name="T73" fmla="*/ 0 h 236"/>
                <a:gd name="T74" fmla="*/ 0 w 247"/>
                <a:gd name="T75" fmla="*/ 0 h 236"/>
                <a:gd name="T76" fmla="*/ 0 w 247"/>
                <a:gd name="T77" fmla="*/ 0 h 236"/>
                <a:gd name="T78" fmla="*/ 0 w 247"/>
                <a:gd name="T79" fmla="*/ 0 h 2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47" h="236">
                  <a:moveTo>
                    <a:pt x="14" y="100"/>
                  </a:moveTo>
                  <a:lnTo>
                    <a:pt x="18" y="84"/>
                  </a:lnTo>
                  <a:lnTo>
                    <a:pt x="15" y="47"/>
                  </a:lnTo>
                  <a:lnTo>
                    <a:pt x="9" y="31"/>
                  </a:lnTo>
                  <a:lnTo>
                    <a:pt x="0" y="21"/>
                  </a:lnTo>
                  <a:lnTo>
                    <a:pt x="4" y="8"/>
                  </a:lnTo>
                  <a:lnTo>
                    <a:pt x="19" y="0"/>
                  </a:lnTo>
                  <a:lnTo>
                    <a:pt x="73" y="1"/>
                  </a:lnTo>
                  <a:lnTo>
                    <a:pt x="160" y="8"/>
                  </a:lnTo>
                  <a:lnTo>
                    <a:pt x="215" y="18"/>
                  </a:lnTo>
                  <a:lnTo>
                    <a:pt x="247" y="40"/>
                  </a:lnTo>
                  <a:lnTo>
                    <a:pt x="246" y="69"/>
                  </a:lnTo>
                  <a:lnTo>
                    <a:pt x="241" y="96"/>
                  </a:lnTo>
                  <a:lnTo>
                    <a:pt x="232" y="104"/>
                  </a:lnTo>
                  <a:lnTo>
                    <a:pt x="221" y="104"/>
                  </a:lnTo>
                  <a:lnTo>
                    <a:pt x="205" y="113"/>
                  </a:lnTo>
                  <a:lnTo>
                    <a:pt x="203" y="132"/>
                  </a:lnTo>
                  <a:lnTo>
                    <a:pt x="202" y="150"/>
                  </a:lnTo>
                  <a:lnTo>
                    <a:pt x="196" y="161"/>
                  </a:lnTo>
                  <a:lnTo>
                    <a:pt x="195" y="163"/>
                  </a:lnTo>
                  <a:lnTo>
                    <a:pt x="187" y="182"/>
                  </a:lnTo>
                  <a:lnTo>
                    <a:pt x="178" y="191"/>
                  </a:lnTo>
                  <a:lnTo>
                    <a:pt x="173" y="203"/>
                  </a:lnTo>
                  <a:lnTo>
                    <a:pt x="182" y="220"/>
                  </a:lnTo>
                  <a:lnTo>
                    <a:pt x="183" y="226"/>
                  </a:lnTo>
                  <a:lnTo>
                    <a:pt x="174" y="229"/>
                  </a:lnTo>
                  <a:lnTo>
                    <a:pt x="147" y="236"/>
                  </a:lnTo>
                  <a:lnTo>
                    <a:pt x="100" y="236"/>
                  </a:lnTo>
                  <a:lnTo>
                    <a:pt x="68" y="227"/>
                  </a:lnTo>
                  <a:lnTo>
                    <a:pt x="51" y="220"/>
                  </a:lnTo>
                  <a:lnTo>
                    <a:pt x="54" y="210"/>
                  </a:lnTo>
                  <a:lnTo>
                    <a:pt x="59" y="187"/>
                  </a:lnTo>
                  <a:lnTo>
                    <a:pt x="55" y="161"/>
                  </a:lnTo>
                  <a:lnTo>
                    <a:pt x="42" y="139"/>
                  </a:lnTo>
                  <a:lnTo>
                    <a:pt x="39" y="134"/>
                  </a:lnTo>
                  <a:lnTo>
                    <a:pt x="31" y="128"/>
                  </a:lnTo>
                  <a:lnTo>
                    <a:pt x="27" y="125"/>
                  </a:lnTo>
                  <a:lnTo>
                    <a:pt x="24" y="125"/>
                  </a:lnTo>
                  <a:lnTo>
                    <a:pt x="15" y="115"/>
                  </a:lnTo>
                  <a:lnTo>
                    <a:pt x="14" y="100"/>
                  </a:lnTo>
                  <a:close/>
                </a:path>
              </a:pathLst>
            </a:custGeom>
            <a:solidFill>
              <a:srgbClr val="515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16" name="Freeform 123"/>
            <p:cNvSpPr>
              <a:spLocks/>
            </p:cNvSpPr>
            <p:nvPr/>
          </p:nvSpPr>
          <p:spPr bwMode="auto">
            <a:xfrm>
              <a:off x="4465" y="2952"/>
              <a:ext cx="76" cy="76"/>
            </a:xfrm>
            <a:custGeom>
              <a:avLst/>
              <a:gdLst>
                <a:gd name="T0" fmla="*/ 0 w 227"/>
                <a:gd name="T1" fmla="*/ 0 h 226"/>
                <a:gd name="T2" fmla="*/ 0 w 227"/>
                <a:gd name="T3" fmla="*/ 0 h 226"/>
                <a:gd name="T4" fmla="*/ 0 w 227"/>
                <a:gd name="T5" fmla="*/ 0 h 226"/>
                <a:gd name="T6" fmla="*/ 0 w 227"/>
                <a:gd name="T7" fmla="*/ 0 h 226"/>
                <a:gd name="T8" fmla="*/ 0 w 227"/>
                <a:gd name="T9" fmla="*/ 0 h 226"/>
                <a:gd name="T10" fmla="*/ 0 w 227"/>
                <a:gd name="T11" fmla="*/ 0 h 226"/>
                <a:gd name="T12" fmla="*/ 0 w 227"/>
                <a:gd name="T13" fmla="*/ 0 h 226"/>
                <a:gd name="T14" fmla="*/ 0 w 227"/>
                <a:gd name="T15" fmla="*/ 0 h 226"/>
                <a:gd name="T16" fmla="*/ 0 w 227"/>
                <a:gd name="T17" fmla="*/ 0 h 226"/>
                <a:gd name="T18" fmla="*/ 0 w 227"/>
                <a:gd name="T19" fmla="*/ 0 h 226"/>
                <a:gd name="T20" fmla="*/ 0 w 227"/>
                <a:gd name="T21" fmla="*/ 0 h 226"/>
                <a:gd name="T22" fmla="*/ 0 w 227"/>
                <a:gd name="T23" fmla="*/ 0 h 226"/>
                <a:gd name="T24" fmla="*/ 0 w 227"/>
                <a:gd name="T25" fmla="*/ 0 h 226"/>
                <a:gd name="T26" fmla="*/ 0 w 227"/>
                <a:gd name="T27" fmla="*/ 0 h 226"/>
                <a:gd name="T28" fmla="*/ 0 w 227"/>
                <a:gd name="T29" fmla="*/ 0 h 226"/>
                <a:gd name="T30" fmla="*/ 0 w 227"/>
                <a:gd name="T31" fmla="*/ 0 h 226"/>
                <a:gd name="T32" fmla="*/ 0 w 227"/>
                <a:gd name="T33" fmla="*/ 0 h 226"/>
                <a:gd name="T34" fmla="*/ 0 w 227"/>
                <a:gd name="T35" fmla="*/ 0 h 226"/>
                <a:gd name="T36" fmla="*/ 0 w 227"/>
                <a:gd name="T37" fmla="*/ 0 h 226"/>
                <a:gd name="T38" fmla="*/ 0 w 227"/>
                <a:gd name="T39" fmla="*/ 0 h 226"/>
                <a:gd name="T40" fmla="*/ 0 w 227"/>
                <a:gd name="T41" fmla="*/ 0 h 226"/>
                <a:gd name="T42" fmla="*/ 0 w 227"/>
                <a:gd name="T43" fmla="*/ 0 h 226"/>
                <a:gd name="T44" fmla="*/ 0 w 227"/>
                <a:gd name="T45" fmla="*/ 0 h 226"/>
                <a:gd name="T46" fmla="*/ 0 w 227"/>
                <a:gd name="T47" fmla="*/ 0 h 226"/>
                <a:gd name="T48" fmla="*/ 0 w 227"/>
                <a:gd name="T49" fmla="*/ 0 h 226"/>
                <a:gd name="T50" fmla="*/ 0 w 227"/>
                <a:gd name="T51" fmla="*/ 0 h 226"/>
                <a:gd name="T52" fmla="*/ 0 w 227"/>
                <a:gd name="T53" fmla="*/ 0 h 226"/>
                <a:gd name="T54" fmla="*/ 0 w 227"/>
                <a:gd name="T55" fmla="*/ 0 h 226"/>
                <a:gd name="T56" fmla="*/ 0 w 227"/>
                <a:gd name="T57" fmla="*/ 0 h 226"/>
                <a:gd name="T58" fmla="*/ 0 w 227"/>
                <a:gd name="T59" fmla="*/ 0 h 226"/>
                <a:gd name="T60" fmla="*/ 0 w 227"/>
                <a:gd name="T61" fmla="*/ 0 h 226"/>
                <a:gd name="T62" fmla="*/ 0 w 227"/>
                <a:gd name="T63" fmla="*/ 0 h 226"/>
                <a:gd name="T64" fmla="*/ 0 w 227"/>
                <a:gd name="T65" fmla="*/ 0 h 226"/>
                <a:gd name="T66" fmla="*/ 0 w 227"/>
                <a:gd name="T67" fmla="*/ 0 h 226"/>
                <a:gd name="T68" fmla="*/ 0 w 227"/>
                <a:gd name="T69" fmla="*/ 0 h 226"/>
                <a:gd name="T70" fmla="*/ 0 w 227"/>
                <a:gd name="T71" fmla="*/ 0 h 226"/>
                <a:gd name="T72" fmla="*/ 0 w 227"/>
                <a:gd name="T73" fmla="*/ 0 h 226"/>
                <a:gd name="T74" fmla="*/ 0 w 227"/>
                <a:gd name="T75" fmla="*/ 0 h 2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27" h="226">
                  <a:moveTo>
                    <a:pt x="12" y="96"/>
                  </a:moveTo>
                  <a:lnTo>
                    <a:pt x="16" y="81"/>
                  </a:lnTo>
                  <a:lnTo>
                    <a:pt x="13" y="46"/>
                  </a:lnTo>
                  <a:lnTo>
                    <a:pt x="0" y="21"/>
                  </a:lnTo>
                  <a:lnTo>
                    <a:pt x="3" y="8"/>
                  </a:lnTo>
                  <a:lnTo>
                    <a:pt x="18" y="0"/>
                  </a:lnTo>
                  <a:lnTo>
                    <a:pt x="67" y="2"/>
                  </a:lnTo>
                  <a:lnTo>
                    <a:pt x="146" y="10"/>
                  </a:lnTo>
                  <a:lnTo>
                    <a:pt x="196" y="21"/>
                  </a:lnTo>
                  <a:lnTo>
                    <a:pt x="225" y="40"/>
                  </a:lnTo>
                  <a:lnTo>
                    <a:pt x="227" y="66"/>
                  </a:lnTo>
                  <a:lnTo>
                    <a:pt x="222" y="91"/>
                  </a:lnTo>
                  <a:lnTo>
                    <a:pt x="207" y="98"/>
                  </a:lnTo>
                  <a:lnTo>
                    <a:pt x="195" y="108"/>
                  </a:lnTo>
                  <a:lnTo>
                    <a:pt x="192" y="126"/>
                  </a:lnTo>
                  <a:lnTo>
                    <a:pt x="190" y="144"/>
                  </a:lnTo>
                  <a:lnTo>
                    <a:pt x="182" y="154"/>
                  </a:lnTo>
                  <a:lnTo>
                    <a:pt x="181" y="156"/>
                  </a:lnTo>
                  <a:lnTo>
                    <a:pt x="175" y="177"/>
                  </a:lnTo>
                  <a:lnTo>
                    <a:pt x="164" y="184"/>
                  </a:lnTo>
                  <a:lnTo>
                    <a:pt x="160" y="196"/>
                  </a:lnTo>
                  <a:lnTo>
                    <a:pt x="167" y="211"/>
                  </a:lnTo>
                  <a:lnTo>
                    <a:pt x="168" y="217"/>
                  </a:lnTo>
                  <a:lnTo>
                    <a:pt x="160" y="220"/>
                  </a:lnTo>
                  <a:lnTo>
                    <a:pt x="136" y="226"/>
                  </a:lnTo>
                  <a:lnTo>
                    <a:pt x="95" y="226"/>
                  </a:lnTo>
                  <a:lnTo>
                    <a:pt x="66" y="219"/>
                  </a:lnTo>
                  <a:lnTo>
                    <a:pt x="52" y="212"/>
                  </a:lnTo>
                  <a:lnTo>
                    <a:pt x="54" y="205"/>
                  </a:lnTo>
                  <a:lnTo>
                    <a:pt x="57" y="184"/>
                  </a:lnTo>
                  <a:lnTo>
                    <a:pt x="52" y="159"/>
                  </a:lnTo>
                  <a:lnTo>
                    <a:pt x="39" y="138"/>
                  </a:lnTo>
                  <a:lnTo>
                    <a:pt x="35" y="133"/>
                  </a:lnTo>
                  <a:lnTo>
                    <a:pt x="31" y="125"/>
                  </a:lnTo>
                  <a:lnTo>
                    <a:pt x="25" y="122"/>
                  </a:lnTo>
                  <a:lnTo>
                    <a:pt x="23" y="122"/>
                  </a:lnTo>
                  <a:lnTo>
                    <a:pt x="13" y="112"/>
                  </a:lnTo>
                  <a:lnTo>
                    <a:pt x="12" y="96"/>
                  </a:lnTo>
                  <a:close/>
                </a:path>
              </a:pathLst>
            </a:custGeom>
            <a:solidFill>
              <a:srgbClr val="4C5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17" name="Freeform 124"/>
            <p:cNvSpPr>
              <a:spLocks/>
            </p:cNvSpPr>
            <p:nvPr/>
          </p:nvSpPr>
          <p:spPr bwMode="auto">
            <a:xfrm>
              <a:off x="4467" y="2953"/>
              <a:ext cx="69" cy="72"/>
            </a:xfrm>
            <a:custGeom>
              <a:avLst/>
              <a:gdLst>
                <a:gd name="T0" fmla="*/ 0 w 206"/>
                <a:gd name="T1" fmla="*/ 0 h 217"/>
                <a:gd name="T2" fmla="*/ 0 w 206"/>
                <a:gd name="T3" fmla="*/ 0 h 217"/>
                <a:gd name="T4" fmla="*/ 0 w 206"/>
                <a:gd name="T5" fmla="*/ 0 h 217"/>
                <a:gd name="T6" fmla="*/ 0 w 206"/>
                <a:gd name="T7" fmla="*/ 0 h 217"/>
                <a:gd name="T8" fmla="*/ 0 w 206"/>
                <a:gd name="T9" fmla="*/ 0 h 217"/>
                <a:gd name="T10" fmla="*/ 0 w 206"/>
                <a:gd name="T11" fmla="*/ 0 h 217"/>
                <a:gd name="T12" fmla="*/ 0 w 206"/>
                <a:gd name="T13" fmla="*/ 0 h 217"/>
                <a:gd name="T14" fmla="*/ 0 w 206"/>
                <a:gd name="T15" fmla="*/ 0 h 217"/>
                <a:gd name="T16" fmla="*/ 0 w 206"/>
                <a:gd name="T17" fmla="*/ 0 h 217"/>
                <a:gd name="T18" fmla="*/ 0 w 206"/>
                <a:gd name="T19" fmla="*/ 0 h 217"/>
                <a:gd name="T20" fmla="*/ 0 w 206"/>
                <a:gd name="T21" fmla="*/ 0 h 217"/>
                <a:gd name="T22" fmla="*/ 0 w 206"/>
                <a:gd name="T23" fmla="*/ 0 h 217"/>
                <a:gd name="T24" fmla="*/ 0 w 206"/>
                <a:gd name="T25" fmla="*/ 0 h 217"/>
                <a:gd name="T26" fmla="*/ 0 w 206"/>
                <a:gd name="T27" fmla="*/ 0 h 217"/>
                <a:gd name="T28" fmla="*/ 0 w 206"/>
                <a:gd name="T29" fmla="*/ 0 h 217"/>
                <a:gd name="T30" fmla="*/ 0 w 206"/>
                <a:gd name="T31" fmla="*/ 0 h 217"/>
                <a:gd name="T32" fmla="*/ 0 w 206"/>
                <a:gd name="T33" fmla="*/ 0 h 217"/>
                <a:gd name="T34" fmla="*/ 0 w 206"/>
                <a:gd name="T35" fmla="*/ 0 h 217"/>
                <a:gd name="T36" fmla="*/ 0 w 206"/>
                <a:gd name="T37" fmla="*/ 0 h 217"/>
                <a:gd name="T38" fmla="*/ 0 w 206"/>
                <a:gd name="T39" fmla="*/ 0 h 217"/>
                <a:gd name="T40" fmla="*/ 0 w 206"/>
                <a:gd name="T41" fmla="*/ 0 h 217"/>
                <a:gd name="T42" fmla="*/ 0 w 206"/>
                <a:gd name="T43" fmla="*/ 0 h 217"/>
                <a:gd name="T44" fmla="*/ 0 w 206"/>
                <a:gd name="T45" fmla="*/ 0 h 217"/>
                <a:gd name="T46" fmla="*/ 0 w 206"/>
                <a:gd name="T47" fmla="*/ 0 h 217"/>
                <a:gd name="T48" fmla="*/ 0 w 206"/>
                <a:gd name="T49" fmla="*/ 0 h 217"/>
                <a:gd name="T50" fmla="*/ 0 w 206"/>
                <a:gd name="T51" fmla="*/ 0 h 217"/>
                <a:gd name="T52" fmla="*/ 0 w 206"/>
                <a:gd name="T53" fmla="*/ 0 h 217"/>
                <a:gd name="T54" fmla="*/ 0 w 206"/>
                <a:gd name="T55" fmla="*/ 0 h 217"/>
                <a:gd name="T56" fmla="*/ 0 w 206"/>
                <a:gd name="T57" fmla="*/ 0 h 217"/>
                <a:gd name="T58" fmla="*/ 0 w 206"/>
                <a:gd name="T59" fmla="*/ 0 h 217"/>
                <a:gd name="T60" fmla="*/ 0 w 206"/>
                <a:gd name="T61" fmla="*/ 0 h 217"/>
                <a:gd name="T62" fmla="*/ 0 w 206"/>
                <a:gd name="T63" fmla="*/ 0 h 217"/>
                <a:gd name="T64" fmla="*/ 0 w 206"/>
                <a:gd name="T65" fmla="*/ 0 h 217"/>
                <a:gd name="T66" fmla="*/ 0 w 206"/>
                <a:gd name="T67" fmla="*/ 0 h 217"/>
                <a:gd name="T68" fmla="*/ 0 w 206"/>
                <a:gd name="T69" fmla="*/ 0 h 217"/>
                <a:gd name="T70" fmla="*/ 0 w 206"/>
                <a:gd name="T71" fmla="*/ 0 h 2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06" h="217">
                  <a:moveTo>
                    <a:pt x="11" y="93"/>
                  </a:moveTo>
                  <a:lnTo>
                    <a:pt x="14" y="78"/>
                  </a:lnTo>
                  <a:lnTo>
                    <a:pt x="11" y="43"/>
                  </a:lnTo>
                  <a:lnTo>
                    <a:pt x="0" y="18"/>
                  </a:lnTo>
                  <a:lnTo>
                    <a:pt x="4" y="7"/>
                  </a:lnTo>
                  <a:lnTo>
                    <a:pt x="16" y="0"/>
                  </a:lnTo>
                  <a:lnTo>
                    <a:pt x="61" y="2"/>
                  </a:lnTo>
                  <a:lnTo>
                    <a:pt x="131" y="10"/>
                  </a:lnTo>
                  <a:lnTo>
                    <a:pt x="176" y="21"/>
                  </a:lnTo>
                  <a:lnTo>
                    <a:pt x="203" y="39"/>
                  </a:lnTo>
                  <a:lnTo>
                    <a:pt x="206" y="61"/>
                  </a:lnTo>
                  <a:lnTo>
                    <a:pt x="204" y="84"/>
                  </a:lnTo>
                  <a:lnTo>
                    <a:pt x="193" y="93"/>
                  </a:lnTo>
                  <a:lnTo>
                    <a:pt x="184" y="100"/>
                  </a:lnTo>
                  <a:lnTo>
                    <a:pt x="182" y="119"/>
                  </a:lnTo>
                  <a:lnTo>
                    <a:pt x="180" y="137"/>
                  </a:lnTo>
                  <a:lnTo>
                    <a:pt x="169" y="146"/>
                  </a:lnTo>
                  <a:lnTo>
                    <a:pt x="169" y="148"/>
                  </a:lnTo>
                  <a:lnTo>
                    <a:pt x="161" y="170"/>
                  </a:lnTo>
                  <a:lnTo>
                    <a:pt x="150" y="176"/>
                  </a:lnTo>
                  <a:lnTo>
                    <a:pt x="149" y="191"/>
                  </a:lnTo>
                  <a:lnTo>
                    <a:pt x="153" y="203"/>
                  </a:lnTo>
                  <a:lnTo>
                    <a:pt x="154" y="208"/>
                  </a:lnTo>
                  <a:lnTo>
                    <a:pt x="146" y="211"/>
                  </a:lnTo>
                  <a:lnTo>
                    <a:pt x="125" y="216"/>
                  </a:lnTo>
                  <a:lnTo>
                    <a:pt x="90" y="217"/>
                  </a:lnTo>
                  <a:lnTo>
                    <a:pt x="52" y="205"/>
                  </a:lnTo>
                  <a:lnTo>
                    <a:pt x="54" y="198"/>
                  </a:lnTo>
                  <a:lnTo>
                    <a:pt x="57" y="181"/>
                  </a:lnTo>
                  <a:lnTo>
                    <a:pt x="48" y="156"/>
                  </a:lnTo>
                  <a:lnTo>
                    <a:pt x="35" y="136"/>
                  </a:lnTo>
                  <a:lnTo>
                    <a:pt x="31" y="131"/>
                  </a:lnTo>
                  <a:lnTo>
                    <a:pt x="29" y="122"/>
                  </a:lnTo>
                  <a:lnTo>
                    <a:pt x="25" y="119"/>
                  </a:lnTo>
                  <a:lnTo>
                    <a:pt x="23" y="118"/>
                  </a:lnTo>
                  <a:lnTo>
                    <a:pt x="11" y="93"/>
                  </a:lnTo>
                  <a:close/>
                </a:path>
              </a:pathLst>
            </a:custGeom>
            <a:solidFill>
              <a:srgbClr val="445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18" name="Freeform 125"/>
            <p:cNvSpPr>
              <a:spLocks/>
            </p:cNvSpPr>
            <p:nvPr/>
          </p:nvSpPr>
          <p:spPr bwMode="auto">
            <a:xfrm>
              <a:off x="4469" y="2954"/>
              <a:ext cx="62" cy="69"/>
            </a:xfrm>
            <a:custGeom>
              <a:avLst/>
              <a:gdLst>
                <a:gd name="T0" fmla="*/ 0 w 187"/>
                <a:gd name="T1" fmla="*/ 0 h 208"/>
                <a:gd name="T2" fmla="*/ 0 w 187"/>
                <a:gd name="T3" fmla="*/ 0 h 208"/>
                <a:gd name="T4" fmla="*/ 0 w 187"/>
                <a:gd name="T5" fmla="*/ 0 h 208"/>
                <a:gd name="T6" fmla="*/ 0 w 187"/>
                <a:gd name="T7" fmla="*/ 0 h 208"/>
                <a:gd name="T8" fmla="*/ 0 w 187"/>
                <a:gd name="T9" fmla="*/ 0 h 208"/>
                <a:gd name="T10" fmla="*/ 0 w 187"/>
                <a:gd name="T11" fmla="*/ 0 h 208"/>
                <a:gd name="T12" fmla="*/ 0 w 187"/>
                <a:gd name="T13" fmla="*/ 0 h 208"/>
                <a:gd name="T14" fmla="*/ 0 w 187"/>
                <a:gd name="T15" fmla="*/ 0 h 208"/>
                <a:gd name="T16" fmla="*/ 0 w 187"/>
                <a:gd name="T17" fmla="*/ 0 h 208"/>
                <a:gd name="T18" fmla="*/ 0 w 187"/>
                <a:gd name="T19" fmla="*/ 0 h 208"/>
                <a:gd name="T20" fmla="*/ 0 w 187"/>
                <a:gd name="T21" fmla="*/ 0 h 208"/>
                <a:gd name="T22" fmla="*/ 0 w 187"/>
                <a:gd name="T23" fmla="*/ 0 h 208"/>
                <a:gd name="T24" fmla="*/ 0 w 187"/>
                <a:gd name="T25" fmla="*/ 0 h 208"/>
                <a:gd name="T26" fmla="*/ 0 w 187"/>
                <a:gd name="T27" fmla="*/ 0 h 208"/>
                <a:gd name="T28" fmla="*/ 0 w 187"/>
                <a:gd name="T29" fmla="*/ 0 h 208"/>
                <a:gd name="T30" fmla="*/ 0 w 187"/>
                <a:gd name="T31" fmla="*/ 0 h 208"/>
                <a:gd name="T32" fmla="*/ 0 w 187"/>
                <a:gd name="T33" fmla="*/ 0 h 208"/>
                <a:gd name="T34" fmla="*/ 0 w 187"/>
                <a:gd name="T35" fmla="*/ 0 h 208"/>
                <a:gd name="T36" fmla="*/ 0 w 187"/>
                <a:gd name="T37" fmla="*/ 0 h 208"/>
                <a:gd name="T38" fmla="*/ 0 w 187"/>
                <a:gd name="T39" fmla="*/ 0 h 208"/>
                <a:gd name="T40" fmla="*/ 0 w 187"/>
                <a:gd name="T41" fmla="*/ 0 h 208"/>
                <a:gd name="T42" fmla="*/ 0 w 187"/>
                <a:gd name="T43" fmla="*/ 0 h 208"/>
                <a:gd name="T44" fmla="*/ 0 w 187"/>
                <a:gd name="T45" fmla="*/ 0 h 208"/>
                <a:gd name="T46" fmla="*/ 0 w 187"/>
                <a:gd name="T47" fmla="*/ 0 h 208"/>
                <a:gd name="T48" fmla="*/ 0 w 187"/>
                <a:gd name="T49" fmla="*/ 0 h 208"/>
                <a:gd name="T50" fmla="*/ 0 w 187"/>
                <a:gd name="T51" fmla="*/ 0 h 208"/>
                <a:gd name="T52" fmla="*/ 0 w 187"/>
                <a:gd name="T53" fmla="*/ 0 h 208"/>
                <a:gd name="T54" fmla="*/ 0 w 187"/>
                <a:gd name="T55" fmla="*/ 0 h 208"/>
                <a:gd name="T56" fmla="*/ 0 w 187"/>
                <a:gd name="T57" fmla="*/ 0 h 208"/>
                <a:gd name="T58" fmla="*/ 0 w 187"/>
                <a:gd name="T59" fmla="*/ 0 h 208"/>
                <a:gd name="T60" fmla="*/ 0 w 187"/>
                <a:gd name="T61" fmla="*/ 0 h 208"/>
                <a:gd name="T62" fmla="*/ 0 w 187"/>
                <a:gd name="T63" fmla="*/ 0 h 208"/>
                <a:gd name="T64" fmla="*/ 0 w 187"/>
                <a:gd name="T65" fmla="*/ 0 h 208"/>
                <a:gd name="T66" fmla="*/ 0 w 187"/>
                <a:gd name="T67" fmla="*/ 0 h 208"/>
                <a:gd name="T68" fmla="*/ 0 w 187"/>
                <a:gd name="T69" fmla="*/ 0 h 2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7" h="208">
                  <a:moveTo>
                    <a:pt x="10" y="90"/>
                  </a:moveTo>
                  <a:lnTo>
                    <a:pt x="12" y="75"/>
                  </a:lnTo>
                  <a:lnTo>
                    <a:pt x="10" y="42"/>
                  </a:lnTo>
                  <a:lnTo>
                    <a:pt x="0" y="17"/>
                  </a:lnTo>
                  <a:lnTo>
                    <a:pt x="15" y="0"/>
                  </a:lnTo>
                  <a:lnTo>
                    <a:pt x="55" y="3"/>
                  </a:lnTo>
                  <a:lnTo>
                    <a:pt x="116" y="12"/>
                  </a:lnTo>
                  <a:lnTo>
                    <a:pt x="158" y="24"/>
                  </a:lnTo>
                  <a:lnTo>
                    <a:pt x="181" y="40"/>
                  </a:lnTo>
                  <a:lnTo>
                    <a:pt x="186" y="59"/>
                  </a:lnTo>
                  <a:lnTo>
                    <a:pt x="187" y="79"/>
                  </a:lnTo>
                  <a:lnTo>
                    <a:pt x="179" y="87"/>
                  </a:lnTo>
                  <a:lnTo>
                    <a:pt x="174" y="94"/>
                  </a:lnTo>
                  <a:lnTo>
                    <a:pt x="171" y="115"/>
                  </a:lnTo>
                  <a:lnTo>
                    <a:pt x="168" y="132"/>
                  </a:lnTo>
                  <a:lnTo>
                    <a:pt x="155" y="138"/>
                  </a:lnTo>
                  <a:lnTo>
                    <a:pt x="155" y="142"/>
                  </a:lnTo>
                  <a:lnTo>
                    <a:pt x="148" y="163"/>
                  </a:lnTo>
                  <a:lnTo>
                    <a:pt x="137" y="171"/>
                  </a:lnTo>
                  <a:lnTo>
                    <a:pt x="136" y="185"/>
                  </a:lnTo>
                  <a:lnTo>
                    <a:pt x="139" y="196"/>
                  </a:lnTo>
                  <a:lnTo>
                    <a:pt x="139" y="200"/>
                  </a:lnTo>
                  <a:lnTo>
                    <a:pt x="133" y="202"/>
                  </a:lnTo>
                  <a:lnTo>
                    <a:pt x="115" y="207"/>
                  </a:lnTo>
                  <a:lnTo>
                    <a:pt x="85" y="208"/>
                  </a:lnTo>
                  <a:lnTo>
                    <a:pt x="52" y="199"/>
                  </a:lnTo>
                  <a:lnTo>
                    <a:pt x="53" y="192"/>
                  </a:lnTo>
                  <a:lnTo>
                    <a:pt x="55" y="178"/>
                  </a:lnTo>
                  <a:lnTo>
                    <a:pt x="45" y="154"/>
                  </a:lnTo>
                  <a:lnTo>
                    <a:pt x="30" y="136"/>
                  </a:lnTo>
                  <a:lnTo>
                    <a:pt x="28" y="131"/>
                  </a:lnTo>
                  <a:lnTo>
                    <a:pt x="28" y="120"/>
                  </a:lnTo>
                  <a:lnTo>
                    <a:pt x="24" y="116"/>
                  </a:lnTo>
                  <a:lnTo>
                    <a:pt x="22" y="115"/>
                  </a:lnTo>
                  <a:lnTo>
                    <a:pt x="10" y="90"/>
                  </a:lnTo>
                  <a:close/>
                </a:path>
              </a:pathLst>
            </a:custGeom>
            <a:solidFill>
              <a:srgbClr val="3F4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19" name="Freeform 126"/>
            <p:cNvSpPr>
              <a:spLocks/>
            </p:cNvSpPr>
            <p:nvPr/>
          </p:nvSpPr>
          <p:spPr bwMode="auto">
            <a:xfrm>
              <a:off x="4471" y="2955"/>
              <a:ext cx="56" cy="66"/>
            </a:xfrm>
            <a:custGeom>
              <a:avLst/>
              <a:gdLst>
                <a:gd name="T0" fmla="*/ 0 w 168"/>
                <a:gd name="T1" fmla="*/ 0 h 198"/>
                <a:gd name="T2" fmla="*/ 0 w 168"/>
                <a:gd name="T3" fmla="*/ 0 h 198"/>
                <a:gd name="T4" fmla="*/ 0 w 168"/>
                <a:gd name="T5" fmla="*/ 0 h 198"/>
                <a:gd name="T6" fmla="*/ 0 w 168"/>
                <a:gd name="T7" fmla="*/ 0 h 198"/>
                <a:gd name="T8" fmla="*/ 0 w 168"/>
                <a:gd name="T9" fmla="*/ 0 h 198"/>
                <a:gd name="T10" fmla="*/ 0 w 168"/>
                <a:gd name="T11" fmla="*/ 0 h 198"/>
                <a:gd name="T12" fmla="*/ 0 w 168"/>
                <a:gd name="T13" fmla="*/ 0 h 198"/>
                <a:gd name="T14" fmla="*/ 0 w 168"/>
                <a:gd name="T15" fmla="*/ 0 h 198"/>
                <a:gd name="T16" fmla="*/ 0 w 168"/>
                <a:gd name="T17" fmla="*/ 0 h 198"/>
                <a:gd name="T18" fmla="*/ 0 w 168"/>
                <a:gd name="T19" fmla="*/ 0 h 198"/>
                <a:gd name="T20" fmla="*/ 0 w 168"/>
                <a:gd name="T21" fmla="*/ 0 h 198"/>
                <a:gd name="T22" fmla="*/ 0 w 168"/>
                <a:gd name="T23" fmla="*/ 0 h 198"/>
                <a:gd name="T24" fmla="*/ 0 w 168"/>
                <a:gd name="T25" fmla="*/ 0 h 198"/>
                <a:gd name="T26" fmla="*/ 0 w 168"/>
                <a:gd name="T27" fmla="*/ 0 h 198"/>
                <a:gd name="T28" fmla="*/ 0 w 168"/>
                <a:gd name="T29" fmla="*/ 0 h 198"/>
                <a:gd name="T30" fmla="*/ 0 w 168"/>
                <a:gd name="T31" fmla="*/ 0 h 198"/>
                <a:gd name="T32" fmla="*/ 0 w 168"/>
                <a:gd name="T33" fmla="*/ 0 h 198"/>
                <a:gd name="T34" fmla="*/ 0 w 168"/>
                <a:gd name="T35" fmla="*/ 0 h 198"/>
                <a:gd name="T36" fmla="*/ 0 w 168"/>
                <a:gd name="T37" fmla="*/ 0 h 198"/>
                <a:gd name="T38" fmla="*/ 0 w 168"/>
                <a:gd name="T39" fmla="*/ 0 h 198"/>
                <a:gd name="T40" fmla="*/ 0 w 168"/>
                <a:gd name="T41" fmla="*/ 0 h 198"/>
                <a:gd name="T42" fmla="*/ 0 w 168"/>
                <a:gd name="T43" fmla="*/ 0 h 198"/>
                <a:gd name="T44" fmla="*/ 0 w 168"/>
                <a:gd name="T45" fmla="*/ 0 h 198"/>
                <a:gd name="T46" fmla="*/ 0 w 168"/>
                <a:gd name="T47" fmla="*/ 0 h 198"/>
                <a:gd name="T48" fmla="*/ 0 w 168"/>
                <a:gd name="T49" fmla="*/ 0 h 198"/>
                <a:gd name="T50" fmla="*/ 0 w 168"/>
                <a:gd name="T51" fmla="*/ 0 h 198"/>
                <a:gd name="T52" fmla="*/ 0 w 168"/>
                <a:gd name="T53" fmla="*/ 0 h 198"/>
                <a:gd name="T54" fmla="*/ 0 w 168"/>
                <a:gd name="T55" fmla="*/ 0 h 198"/>
                <a:gd name="T56" fmla="*/ 0 w 168"/>
                <a:gd name="T57" fmla="*/ 0 h 198"/>
                <a:gd name="T58" fmla="*/ 0 w 168"/>
                <a:gd name="T59" fmla="*/ 0 h 198"/>
                <a:gd name="T60" fmla="*/ 0 w 168"/>
                <a:gd name="T61" fmla="*/ 0 h 198"/>
                <a:gd name="T62" fmla="*/ 0 w 168"/>
                <a:gd name="T63" fmla="*/ 0 h 198"/>
                <a:gd name="T64" fmla="*/ 0 w 168"/>
                <a:gd name="T65" fmla="*/ 0 h 198"/>
                <a:gd name="T66" fmla="*/ 0 w 168"/>
                <a:gd name="T67" fmla="*/ 0 h 198"/>
                <a:gd name="T68" fmla="*/ 0 w 168"/>
                <a:gd name="T69" fmla="*/ 0 h 198"/>
                <a:gd name="T70" fmla="*/ 0 w 168"/>
                <a:gd name="T71" fmla="*/ 0 h 1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68" h="198">
                  <a:moveTo>
                    <a:pt x="6" y="85"/>
                  </a:moveTo>
                  <a:lnTo>
                    <a:pt x="8" y="71"/>
                  </a:lnTo>
                  <a:lnTo>
                    <a:pt x="6" y="39"/>
                  </a:lnTo>
                  <a:lnTo>
                    <a:pt x="0" y="14"/>
                  </a:lnTo>
                  <a:lnTo>
                    <a:pt x="12" y="0"/>
                  </a:lnTo>
                  <a:lnTo>
                    <a:pt x="48" y="2"/>
                  </a:lnTo>
                  <a:lnTo>
                    <a:pt x="100" y="12"/>
                  </a:lnTo>
                  <a:lnTo>
                    <a:pt x="138" y="25"/>
                  </a:lnTo>
                  <a:lnTo>
                    <a:pt x="159" y="39"/>
                  </a:lnTo>
                  <a:lnTo>
                    <a:pt x="164" y="55"/>
                  </a:lnTo>
                  <a:lnTo>
                    <a:pt x="168" y="72"/>
                  </a:lnTo>
                  <a:lnTo>
                    <a:pt x="164" y="79"/>
                  </a:lnTo>
                  <a:lnTo>
                    <a:pt x="162" y="87"/>
                  </a:lnTo>
                  <a:lnTo>
                    <a:pt x="160" y="107"/>
                  </a:lnTo>
                  <a:lnTo>
                    <a:pt x="156" y="127"/>
                  </a:lnTo>
                  <a:lnTo>
                    <a:pt x="141" y="130"/>
                  </a:lnTo>
                  <a:lnTo>
                    <a:pt x="140" y="133"/>
                  </a:lnTo>
                  <a:lnTo>
                    <a:pt x="133" y="156"/>
                  </a:lnTo>
                  <a:lnTo>
                    <a:pt x="122" y="163"/>
                  </a:lnTo>
                  <a:lnTo>
                    <a:pt x="124" y="179"/>
                  </a:lnTo>
                  <a:lnTo>
                    <a:pt x="125" y="187"/>
                  </a:lnTo>
                  <a:lnTo>
                    <a:pt x="127" y="188"/>
                  </a:lnTo>
                  <a:lnTo>
                    <a:pt x="124" y="191"/>
                  </a:lnTo>
                  <a:lnTo>
                    <a:pt x="118" y="192"/>
                  </a:lnTo>
                  <a:lnTo>
                    <a:pt x="104" y="197"/>
                  </a:lnTo>
                  <a:lnTo>
                    <a:pt x="79" y="198"/>
                  </a:lnTo>
                  <a:lnTo>
                    <a:pt x="52" y="191"/>
                  </a:lnTo>
                  <a:lnTo>
                    <a:pt x="52" y="186"/>
                  </a:lnTo>
                  <a:lnTo>
                    <a:pt x="53" y="175"/>
                  </a:lnTo>
                  <a:lnTo>
                    <a:pt x="42" y="151"/>
                  </a:lnTo>
                  <a:lnTo>
                    <a:pt x="25" y="134"/>
                  </a:lnTo>
                  <a:lnTo>
                    <a:pt x="23" y="128"/>
                  </a:lnTo>
                  <a:lnTo>
                    <a:pt x="26" y="116"/>
                  </a:lnTo>
                  <a:lnTo>
                    <a:pt x="23" y="112"/>
                  </a:lnTo>
                  <a:lnTo>
                    <a:pt x="21" y="110"/>
                  </a:lnTo>
                  <a:lnTo>
                    <a:pt x="6" y="85"/>
                  </a:lnTo>
                  <a:close/>
                </a:path>
              </a:pathLst>
            </a:custGeom>
            <a:solidFill>
              <a:srgbClr val="384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20" name="Freeform 127"/>
            <p:cNvSpPr>
              <a:spLocks/>
            </p:cNvSpPr>
            <p:nvPr/>
          </p:nvSpPr>
          <p:spPr bwMode="auto">
            <a:xfrm>
              <a:off x="4473" y="2956"/>
              <a:ext cx="51" cy="63"/>
            </a:xfrm>
            <a:custGeom>
              <a:avLst/>
              <a:gdLst>
                <a:gd name="T0" fmla="*/ 0 w 154"/>
                <a:gd name="T1" fmla="*/ 0 h 190"/>
                <a:gd name="T2" fmla="*/ 0 w 154"/>
                <a:gd name="T3" fmla="*/ 0 h 190"/>
                <a:gd name="T4" fmla="*/ 0 w 154"/>
                <a:gd name="T5" fmla="*/ 0 h 190"/>
                <a:gd name="T6" fmla="*/ 0 w 154"/>
                <a:gd name="T7" fmla="*/ 0 h 190"/>
                <a:gd name="T8" fmla="*/ 0 w 154"/>
                <a:gd name="T9" fmla="*/ 0 h 190"/>
                <a:gd name="T10" fmla="*/ 0 w 154"/>
                <a:gd name="T11" fmla="*/ 0 h 190"/>
                <a:gd name="T12" fmla="*/ 0 w 154"/>
                <a:gd name="T13" fmla="*/ 0 h 190"/>
                <a:gd name="T14" fmla="*/ 0 w 154"/>
                <a:gd name="T15" fmla="*/ 0 h 190"/>
                <a:gd name="T16" fmla="*/ 0 w 154"/>
                <a:gd name="T17" fmla="*/ 0 h 190"/>
                <a:gd name="T18" fmla="*/ 0 w 154"/>
                <a:gd name="T19" fmla="*/ 0 h 190"/>
                <a:gd name="T20" fmla="*/ 0 w 154"/>
                <a:gd name="T21" fmla="*/ 0 h 190"/>
                <a:gd name="T22" fmla="*/ 0 w 154"/>
                <a:gd name="T23" fmla="*/ 0 h 190"/>
                <a:gd name="T24" fmla="*/ 0 w 154"/>
                <a:gd name="T25" fmla="*/ 0 h 190"/>
                <a:gd name="T26" fmla="*/ 0 w 154"/>
                <a:gd name="T27" fmla="*/ 0 h 190"/>
                <a:gd name="T28" fmla="*/ 0 w 154"/>
                <a:gd name="T29" fmla="*/ 0 h 190"/>
                <a:gd name="T30" fmla="*/ 0 w 154"/>
                <a:gd name="T31" fmla="*/ 0 h 190"/>
                <a:gd name="T32" fmla="*/ 0 w 154"/>
                <a:gd name="T33" fmla="*/ 0 h 190"/>
                <a:gd name="T34" fmla="*/ 0 w 154"/>
                <a:gd name="T35" fmla="*/ 0 h 190"/>
                <a:gd name="T36" fmla="*/ 0 w 154"/>
                <a:gd name="T37" fmla="*/ 0 h 190"/>
                <a:gd name="T38" fmla="*/ 0 w 154"/>
                <a:gd name="T39" fmla="*/ 0 h 190"/>
                <a:gd name="T40" fmla="*/ 0 w 154"/>
                <a:gd name="T41" fmla="*/ 0 h 190"/>
                <a:gd name="T42" fmla="*/ 0 w 154"/>
                <a:gd name="T43" fmla="*/ 0 h 190"/>
                <a:gd name="T44" fmla="*/ 0 w 154"/>
                <a:gd name="T45" fmla="*/ 0 h 190"/>
                <a:gd name="T46" fmla="*/ 0 w 154"/>
                <a:gd name="T47" fmla="*/ 0 h 190"/>
                <a:gd name="T48" fmla="*/ 0 w 154"/>
                <a:gd name="T49" fmla="*/ 0 h 190"/>
                <a:gd name="T50" fmla="*/ 0 w 154"/>
                <a:gd name="T51" fmla="*/ 0 h 190"/>
                <a:gd name="T52" fmla="*/ 0 w 154"/>
                <a:gd name="T53" fmla="*/ 0 h 190"/>
                <a:gd name="T54" fmla="*/ 0 w 154"/>
                <a:gd name="T55" fmla="*/ 0 h 190"/>
                <a:gd name="T56" fmla="*/ 0 w 154"/>
                <a:gd name="T57" fmla="*/ 0 h 190"/>
                <a:gd name="T58" fmla="*/ 0 w 154"/>
                <a:gd name="T59" fmla="*/ 0 h 190"/>
                <a:gd name="T60" fmla="*/ 0 w 154"/>
                <a:gd name="T61" fmla="*/ 0 h 190"/>
                <a:gd name="T62" fmla="*/ 0 w 154"/>
                <a:gd name="T63" fmla="*/ 0 h 190"/>
                <a:gd name="T64" fmla="*/ 0 w 154"/>
                <a:gd name="T65" fmla="*/ 0 h 190"/>
                <a:gd name="T66" fmla="*/ 0 w 154"/>
                <a:gd name="T67" fmla="*/ 0 h 190"/>
                <a:gd name="T68" fmla="*/ 0 w 154"/>
                <a:gd name="T69" fmla="*/ 0 h 190"/>
                <a:gd name="T70" fmla="*/ 0 w 154"/>
                <a:gd name="T71" fmla="*/ 0 h 19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54" h="190">
                  <a:moveTo>
                    <a:pt x="7" y="82"/>
                  </a:moveTo>
                  <a:lnTo>
                    <a:pt x="8" y="69"/>
                  </a:lnTo>
                  <a:lnTo>
                    <a:pt x="7" y="37"/>
                  </a:lnTo>
                  <a:lnTo>
                    <a:pt x="0" y="13"/>
                  </a:lnTo>
                  <a:lnTo>
                    <a:pt x="12" y="0"/>
                  </a:lnTo>
                  <a:lnTo>
                    <a:pt x="44" y="2"/>
                  </a:lnTo>
                  <a:lnTo>
                    <a:pt x="87" y="13"/>
                  </a:lnTo>
                  <a:lnTo>
                    <a:pt x="121" y="28"/>
                  </a:lnTo>
                  <a:lnTo>
                    <a:pt x="138" y="40"/>
                  </a:lnTo>
                  <a:lnTo>
                    <a:pt x="151" y="67"/>
                  </a:lnTo>
                  <a:lnTo>
                    <a:pt x="152" y="75"/>
                  </a:lnTo>
                  <a:lnTo>
                    <a:pt x="154" y="82"/>
                  </a:lnTo>
                  <a:lnTo>
                    <a:pt x="152" y="103"/>
                  </a:lnTo>
                  <a:lnTo>
                    <a:pt x="146" y="121"/>
                  </a:lnTo>
                  <a:lnTo>
                    <a:pt x="129" y="123"/>
                  </a:lnTo>
                  <a:lnTo>
                    <a:pt x="128" y="126"/>
                  </a:lnTo>
                  <a:lnTo>
                    <a:pt x="123" y="150"/>
                  </a:lnTo>
                  <a:lnTo>
                    <a:pt x="111" y="157"/>
                  </a:lnTo>
                  <a:lnTo>
                    <a:pt x="112" y="173"/>
                  </a:lnTo>
                  <a:lnTo>
                    <a:pt x="112" y="180"/>
                  </a:lnTo>
                  <a:lnTo>
                    <a:pt x="113" y="180"/>
                  </a:lnTo>
                  <a:lnTo>
                    <a:pt x="111" y="181"/>
                  </a:lnTo>
                  <a:lnTo>
                    <a:pt x="106" y="184"/>
                  </a:lnTo>
                  <a:lnTo>
                    <a:pt x="95" y="187"/>
                  </a:lnTo>
                  <a:lnTo>
                    <a:pt x="75" y="190"/>
                  </a:lnTo>
                  <a:lnTo>
                    <a:pt x="53" y="184"/>
                  </a:lnTo>
                  <a:lnTo>
                    <a:pt x="53" y="180"/>
                  </a:lnTo>
                  <a:lnTo>
                    <a:pt x="53" y="173"/>
                  </a:lnTo>
                  <a:lnTo>
                    <a:pt x="40" y="150"/>
                  </a:lnTo>
                  <a:lnTo>
                    <a:pt x="23" y="133"/>
                  </a:lnTo>
                  <a:lnTo>
                    <a:pt x="21" y="127"/>
                  </a:lnTo>
                  <a:lnTo>
                    <a:pt x="27" y="114"/>
                  </a:lnTo>
                  <a:lnTo>
                    <a:pt x="23" y="109"/>
                  </a:lnTo>
                  <a:lnTo>
                    <a:pt x="21" y="108"/>
                  </a:lnTo>
                  <a:lnTo>
                    <a:pt x="7" y="82"/>
                  </a:lnTo>
                  <a:close/>
                </a:path>
              </a:pathLst>
            </a:custGeom>
            <a:solidFill>
              <a:srgbClr val="32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21" name="Freeform 128"/>
            <p:cNvSpPr>
              <a:spLocks/>
            </p:cNvSpPr>
            <p:nvPr/>
          </p:nvSpPr>
          <p:spPr bwMode="auto">
            <a:xfrm>
              <a:off x="4474" y="2957"/>
              <a:ext cx="48" cy="60"/>
            </a:xfrm>
            <a:custGeom>
              <a:avLst/>
              <a:gdLst>
                <a:gd name="T0" fmla="*/ 0 w 143"/>
                <a:gd name="T1" fmla="*/ 0 h 180"/>
                <a:gd name="T2" fmla="*/ 0 w 143"/>
                <a:gd name="T3" fmla="*/ 0 h 180"/>
                <a:gd name="T4" fmla="*/ 0 w 143"/>
                <a:gd name="T5" fmla="*/ 0 h 180"/>
                <a:gd name="T6" fmla="*/ 0 w 143"/>
                <a:gd name="T7" fmla="*/ 0 h 180"/>
                <a:gd name="T8" fmla="*/ 0 w 143"/>
                <a:gd name="T9" fmla="*/ 0 h 180"/>
                <a:gd name="T10" fmla="*/ 0 w 143"/>
                <a:gd name="T11" fmla="*/ 0 h 180"/>
                <a:gd name="T12" fmla="*/ 0 w 143"/>
                <a:gd name="T13" fmla="*/ 0 h 180"/>
                <a:gd name="T14" fmla="*/ 0 w 143"/>
                <a:gd name="T15" fmla="*/ 0 h 180"/>
                <a:gd name="T16" fmla="*/ 0 w 143"/>
                <a:gd name="T17" fmla="*/ 0 h 180"/>
                <a:gd name="T18" fmla="*/ 0 w 143"/>
                <a:gd name="T19" fmla="*/ 0 h 180"/>
                <a:gd name="T20" fmla="*/ 0 w 143"/>
                <a:gd name="T21" fmla="*/ 0 h 180"/>
                <a:gd name="T22" fmla="*/ 0 w 143"/>
                <a:gd name="T23" fmla="*/ 0 h 180"/>
                <a:gd name="T24" fmla="*/ 0 w 143"/>
                <a:gd name="T25" fmla="*/ 0 h 180"/>
                <a:gd name="T26" fmla="*/ 0 w 143"/>
                <a:gd name="T27" fmla="*/ 0 h 180"/>
                <a:gd name="T28" fmla="*/ 0 w 143"/>
                <a:gd name="T29" fmla="*/ 0 h 180"/>
                <a:gd name="T30" fmla="*/ 0 w 143"/>
                <a:gd name="T31" fmla="*/ 0 h 180"/>
                <a:gd name="T32" fmla="*/ 0 w 143"/>
                <a:gd name="T33" fmla="*/ 0 h 180"/>
                <a:gd name="T34" fmla="*/ 0 w 143"/>
                <a:gd name="T35" fmla="*/ 0 h 180"/>
                <a:gd name="T36" fmla="*/ 0 w 143"/>
                <a:gd name="T37" fmla="*/ 0 h 180"/>
                <a:gd name="T38" fmla="*/ 0 w 143"/>
                <a:gd name="T39" fmla="*/ 0 h 180"/>
                <a:gd name="T40" fmla="*/ 0 w 143"/>
                <a:gd name="T41" fmla="*/ 0 h 180"/>
                <a:gd name="T42" fmla="*/ 0 w 143"/>
                <a:gd name="T43" fmla="*/ 0 h 180"/>
                <a:gd name="T44" fmla="*/ 0 w 143"/>
                <a:gd name="T45" fmla="*/ 0 h 180"/>
                <a:gd name="T46" fmla="*/ 0 w 143"/>
                <a:gd name="T47" fmla="*/ 0 h 180"/>
                <a:gd name="T48" fmla="*/ 0 w 143"/>
                <a:gd name="T49" fmla="*/ 0 h 180"/>
                <a:gd name="T50" fmla="*/ 0 w 143"/>
                <a:gd name="T51" fmla="*/ 0 h 180"/>
                <a:gd name="T52" fmla="*/ 0 w 143"/>
                <a:gd name="T53" fmla="*/ 0 h 180"/>
                <a:gd name="T54" fmla="*/ 0 w 143"/>
                <a:gd name="T55" fmla="*/ 0 h 180"/>
                <a:gd name="T56" fmla="*/ 0 w 143"/>
                <a:gd name="T57" fmla="*/ 0 h 180"/>
                <a:gd name="T58" fmla="*/ 0 w 143"/>
                <a:gd name="T59" fmla="*/ 0 h 180"/>
                <a:gd name="T60" fmla="*/ 0 w 143"/>
                <a:gd name="T61" fmla="*/ 0 h 180"/>
                <a:gd name="T62" fmla="*/ 0 w 143"/>
                <a:gd name="T63" fmla="*/ 0 h 180"/>
                <a:gd name="T64" fmla="*/ 0 w 143"/>
                <a:gd name="T65" fmla="*/ 0 h 1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3" h="180">
                  <a:moveTo>
                    <a:pt x="6" y="78"/>
                  </a:moveTo>
                  <a:lnTo>
                    <a:pt x="6" y="65"/>
                  </a:lnTo>
                  <a:lnTo>
                    <a:pt x="6" y="36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38" y="2"/>
                  </a:lnTo>
                  <a:lnTo>
                    <a:pt x="102" y="29"/>
                  </a:lnTo>
                  <a:lnTo>
                    <a:pt x="118" y="40"/>
                  </a:lnTo>
                  <a:lnTo>
                    <a:pt x="133" y="60"/>
                  </a:lnTo>
                  <a:lnTo>
                    <a:pt x="139" y="69"/>
                  </a:lnTo>
                  <a:lnTo>
                    <a:pt x="143" y="75"/>
                  </a:lnTo>
                  <a:lnTo>
                    <a:pt x="142" y="96"/>
                  </a:lnTo>
                  <a:lnTo>
                    <a:pt x="135" y="115"/>
                  </a:lnTo>
                  <a:lnTo>
                    <a:pt x="116" y="116"/>
                  </a:lnTo>
                  <a:lnTo>
                    <a:pt x="114" y="118"/>
                  </a:lnTo>
                  <a:lnTo>
                    <a:pt x="110" y="142"/>
                  </a:lnTo>
                  <a:lnTo>
                    <a:pt x="98" y="150"/>
                  </a:lnTo>
                  <a:lnTo>
                    <a:pt x="100" y="167"/>
                  </a:lnTo>
                  <a:lnTo>
                    <a:pt x="99" y="171"/>
                  </a:lnTo>
                  <a:lnTo>
                    <a:pt x="96" y="173"/>
                  </a:lnTo>
                  <a:lnTo>
                    <a:pt x="93" y="174"/>
                  </a:lnTo>
                  <a:lnTo>
                    <a:pt x="86" y="177"/>
                  </a:lnTo>
                  <a:lnTo>
                    <a:pt x="71" y="180"/>
                  </a:lnTo>
                  <a:lnTo>
                    <a:pt x="54" y="176"/>
                  </a:lnTo>
                  <a:lnTo>
                    <a:pt x="54" y="175"/>
                  </a:lnTo>
                  <a:lnTo>
                    <a:pt x="52" y="169"/>
                  </a:lnTo>
                  <a:lnTo>
                    <a:pt x="38" y="147"/>
                  </a:lnTo>
                  <a:lnTo>
                    <a:pt x="19" y="131"/>
                  </a:lnTo>
                  <a:lnTo>
                    <a:pt x="17" y="125"/>
                  </a:lnTo>
                  <a:lnTo>
                    <a:pt x="26" y="110"/>
                  </a:lnTo>
                  <a:lnTo>
                    <a:pt x="24" y="105"/>
                  </a:lnTo>
                  <a:lnTo>
                    <a:pt x="21" y="104"/>
                  </a:lnTo>
                  <a:lnTo>
                    <a:pt x="6" y="78"/>
                  </a:lnTo>
                  <a:close/>
                </a:path>
              </a:pathLst>
            </a:custGeom>
            <a:solidFill>
              <a:srgbClr val="2D3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22" name="Freeform 129"/>
            <p:cNvSpPr>
              <a:spLocks/>
            </p:cNvSpPr>
            <p:nvPr/>
          </p:nvSpPr>
          <p:spPr bwMode="auto">
            <a:xfrm>
              <a:off x="4476" y="2957"/>
              <a:ext cx="44" cy="70"/>
            </a:xfrm>
            <a:custGeom>
              <a:avLst/>
              <a:gdLst>
                <a:gd name="T0" fmla="*/ 0 w 133"/>
                <a:gd name="T1" fmla="*/ 0 h 210"/>
                <a:gd name="T2" fmla="*/ 0 w 133"/>
                <a:gd name="T3" fmla="*/ 0 h 210"/>
                <a:gd name="T4" fmla="*/ 0 w 133"/>
                <a:gd name="T5" fmla="*/ 0 h 210"/>
                <a:gd name="T6" fmla="*/ 0 w 133"/>
                <a:gd name="T7" fmla="*/ 0 h 210"/>
                <a:gd name="T8" fmla="*/ 0 w 133"/>
                <a:gd name="T9" fmla="*/ 0 h 210"/>
                <a:gd name="T10" fmla="*/ 0 w 133"/>
                <a:gd name="T11" fmla="*/ 0 h 210"/>
                <a:gd name="T12" fmla="*/ 0 w 133"/>
                <a:gd name="T13" fmla="*/ 0 h 210"/>
                <a:gd name="T14" fmla="*/ 0 w 133"/>
                <a:gd name="T15" fmla="*/ 0 h 210"/>
                <a:gd name="T16" fmla="*/ 0 w 133"/>
                <a:gd name="T17" fmla="*/ 0 h 210"/>
                <a:gd name="T18" fmla="*/ 0 w 133"/>
                <a:gd name="T19" fmla="*/ 0 h 210"/>
                <a:gd name="T20" fmla="*/ 0 w 133"/>
                <a:gd name="T21" fmla="*/ 0 h 210"/>
                <a:gd name="T22" fmla="*/ 0 w 133"/>
                <a:gd name="T23" fmla="*/ 0 h 210"/>
                <a:gd name="T24" fmla="*/ 0 w 133"/>
                <a:gd name="T25" fmla="*/ 0 h 210"/>
                <a:gd name="T26" fmla="*/ 0 w 133"/>
                <a:gd name="T27" fmla="*/ 0 h 210"/>
                <a:gd name="T28" fmla="*/ 0 w 133"/>
                <a:gd name="T29" fmla="*/ 0 h 210"/>
                <a:gd name="T30" fmla="*/ 0 w 133"/>
                <a:gd name="T31" fmla="*/ 0 h 210"/>
                <a:gd name="T32" fmla="*/ 0 w 133"/>
                <a:gd name="T33" fmla="*/ 0 h 210"/>
                <a:gd name="T34" fmla="*/ 0 w 133"/>
                <a:gd name="T35" fmla="*/ 0 h 210"/>
                <a:gd name="T36" fmla="*/ 0 w 133"/>
                <a:gd name="T37" fmla="*/ 0 h 210"/>
                <a:gd name="T38" fmla="*/ 0 w 133"/>
                <a:gd name="T39" fmla="*/ 0 h 210"/>
                <a:gd name="T40" fmla="*/ 0 w 133"/>
                <a:gd name="T41" fmla="*/ 0 h 210"/>
                <a:gd name="T42" fmla="*/ 0 w 133"/>
                <a:gd name="T43" fmla="*/ 0 h 210"/>
                <a:gd name="T44" fmla="*/ 0 w 133"/>
                <a:gd name="T45" fmla="*/ 0 h 210"/>
                <a:gd name="T46" fmla="*/ 0 w 133"/>
                <a:gd name="T47" fmla="*/ 0 h 210"/>
                <a:gd name="T48" fmla="*/ 0 w 133"/>
                <a:gd name="T49" fmla="*/ 0 h 210"/>
                <a:gd name="T50" fmla="*/ 0 w 133"/>
                <a:gd name="T51" fmla="*/ 0 h 210"/>
                <a:gd name="T52" fmla="*/ 0 w 133"/>
                <a:gd name="T53" fmla="*/ 0 h 210"/>
                <a:gd name="T54" fmla="*/ 0 w 133"/>
                <a:gd name="T55" fmla="*/ 0 h 210"/>
                <a:gd name="T56" fmla="*/ 0 w 133"/>
                <a:gd name="T57" fmla="*/ 0 h 210"/>
                <a:gd name="T58" fmla="*/ 0 w 133"/>
                <a:gd name="T59" fmla="*/ 0 h 2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3" h="210">
                  <a:moveTo>
                    <a:pt x="32" y="3"/>
                  </a:moveTo>
                  <a:lnTo>
                    <a:pt x="85" y="31"/>
                  </a:lnTo>
                  <a:lnTo>
                    <a:pt x="133" y="69"/>
                  </a:lnTo>
                  <a:lnTo>
                    <a:pt x="131" y="91"/>
                  </a:lnTo>
                  <a:lnTo>
                    <a:pt x="124" y="109"/>
                  </a:lnTo>
                  <a:lnTo>
                    <a:pt x="102" y="109"/>
                  </a:lnTo>
                  <a:lnTo>
                    <a:pt x="100" y="122"/>
                  </a:lnTo>
                  <a:lnTo>
                    <a:pt x="96" y="137"/>
                  </a:lnTo>
                  <a:lnTo>
                    <a:pt x="83" y="143"/>
                  </a:lnTo>
                  <a:lnTo>
                    <a:pt x="87" y="161"/>
                  </a:lnTo>
                  <a:lnTo>
                    <a:pt x="80" y="166"/>
                  </a:lnTo>
                  <a:lnTo>
                    <a:pt x="75" y="182"/>
                  </a:lnTo>
                  <a:lnTo>
                    <a:pt x="85" y="201"/>
                  </a:lnTo>
                  <a:lnTo>
                    <a:pt x="72" y="210"/>
                  </a:lnTo>
                  <a:lnTo>
                    <a:pt x="43" y="199"/>
                  </a:lnTo>
                  <a:lnTo>
                    <a:pt x="46" y="190"/>
                  </a:lnTo>
                  <a:lnTo>
                    <a:pt x="45" y="182"/>
                  </a:lnTo>
                  <a:lnTo>
                    <a:pt x="38" y="168"/>
                  </a:lnTo>
                  <a:lnTo>
                    <a:pt x="51" y="167"/>
                  </a:lnTo>
                  <a:lnTo>
                    <a:pt x="36" y="146"/>
                  </a:lnTo>
                  <a:lnTo>
                    <a:pt x="15" y="129"/>
                  </a:lnTo>
                  <a:lnTo>
                    <a:pt x="15" y="118"/>
                  </a:lnTo>
                  <a:lnTo>
                    <a:pt x="24" y="107"/>
                  </a:lnTo>
                  <a:lnTo>
                    <a:pt x="22" y="101"/>
                  </a:lnTo>
                  <a:lnTo>
                    <a:pt x="10" y="89"/>
                  </a:lnTo>
                  <a:lnTo>
                    <a:pt x="4" y="75"/>
                  </a:lnTo>
                  <a:lnTo>
                    <a:pt x="3" y="42"/>
                  </a:lnTo>
                  <a:lnTo>
                    <a:pt x="0" y="10"/>
                  </a:lnTo>
                  <a:lnTo>
                    <a:pt x="13" y="0"/>
                  </a:lnTo>
                  <a:lnTo>
                    <a:pt x="32" y="3"/>
                  </a:lnTo>
                  <a:close/>
                </a:path>
              </a:pathLst>
            </a:custGeom>
            <a:solidFill>
              <a:srgbClr val="26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23" name="Freeform 130"/>
            <p:cNvSpPr>
              <a:spLocks/>
            </p:cNvSpPr>
            <p:nvPr/>
          </p:nvSpPr>
          <p:spPr bwMode="auto">
            <a:xfrm>
              <a:off x="4476" y="2958"/>
              <a:ext cx="44" cy="57"/>
            </a:xfrm>
            <a:custGeom>
              <a:avLst/>
              <a:gdLst>
                <a:gd name="T0" fmla="*/ 0 w 133"/>
                <a:gd name="T1" fmla="*/ 0 h 171"/>
                <a:gd name="T2" fmla="*/ 0 w 133"/>
                <a:gd name="T3" fmla="*/ 0 h 171"/>
                <a:gd name="T4" fmla="*/ 0 w 133"/>
                <a:gd name="T5" fmla="*/ 0 h 171"/>
                <a:gd name="T6" fmla="*/ 0 w 133"/>
                <a:gd name="T7" fmla="*/ 0 h 171"/>
                <a:gd name="T8" fmla="*/ 0 w 133"/>
                <a:gd name="T9" fmla="*/ 0 h 171"/>
                <a:gd name="T10" fmla="*/ 0 w 133"/>
                <a:gd name="T11" fmla="*/ 0 h 171"/>
                <a:gd name="T12" fmla="*/ 0 w 133"/>
                <a:gd name="T13" fmla="*/ 0 h 171"/>
                <a:gd name="T14" fmla="*/ 0 w 133"/>
                <a:gd name="T15" fmla="*/ 0 h 171"/>
                <a:gd name="T16" fmla="*/ 0 w 133"/>
                <a:gd name="T17" fmla="*/ 0 h 171"/>
                <a:gd name="T18" fmla="*/ 0 w 133"/>
                <a:gd name="T19" fmla="*/ 0 h 171"/>
                <a:gd name="T20" fmla="*/ 0 w 133"/>
                <a:gd name="T21" fmla="*/ 0 h 171"/>
                <a:gd name="T22" fmla="*/ 0 w 133"/>
                <a:gd name="T23" fmla="*/ 0 h 171"/>
                <a:gd name="T24" fmla="*/ 0 w 133"/>
                <a:gd name="T25" fmla="*/ 0 h 171"/>
                <a:gd name="T26" fmla="*/ 0 w 133"/>
                <a:gd name="T27" fmla="*/ 0 h 171"/>
                <a:gd name="T28" fmla="*/ 0 w 133"/>
                <a:gd name="T29" fmla="*/ 0 h 171"/>
                <a:gd name="T30" fmla="*/ 0 w 133"/>
                <a:gd name="T31" fmla="*/ 0 h 171"/>
                <a:gd name="T32" fmla="*/ 0 w 133"/>
                <a:gd name="T33" fmla="*/ 0 h 171"/>
                <a:gd name="T34" fmla="*/ 0 w 133"/>
                <a:gd name="T35" fmla="*/ 0 h 171"/>
                <a:gd name="T36" fmla="*/ 0 w 133"/>
                <a:gd name="T37" fmla="*/ 0 h 171"/>
                <a:gd name="T38" fmla="*/ 0 w 133"/>
                <a:gd name="T39" fmla="*/ 0 h 171"/>
                <a:gd name="T40" fmla="*/ 0 w 133"/>
                <a:gd name="T41" fmla="*/ 0 h 171"/>
                <a:gd name="T42" fmla="*/ 0 w 133"/>
                <a:gd name="T43" fmla="*/ 0 h 171"/>
                <a:gd name="T44" fmla="*/ 0 w 133"/>
                <a:gd name="T45" fmla="*/ 0 h 171"/>
                <a:gd name="T46" fmla="*/ 0 w 133"/>
                <a:gd name="T47" fmla="*/ 0 h 1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33" h="171">
                  <a:moveTo>
                    <a:pt x="51" y="167"/>
                  </a:moveTo>
                  <a:lnTo>
                    <a:pt x="36" y="146"/>
                  </a:lnTo>
                  <a:lnTo>
                    <a:pt x="15" y="131"/>
                  </a:lnTo>
                  <a:lnTo>
                    <a:pt x="15" y="119"/>
                  </a:lnTo>
                  <a:lnTo>
                    <a:pt x="24" y="108"/>
                  </a:lnTo>
                  <a:lnTo>
                    <a:pt x="22" y="102"/>
                  </a:lnTo>
                  <a:lnTo>
                    <a:pt x="10" y="90"/>
                  </a:lnTo>
                  <a:lnTo>
                    <a:pt x="4" y="75"/>
                  </a:lnTo>
                  <a:lnTo>
                    <a:pt x="4" y="42"/>
                  </a:lnTo>
                  <a:lnTo>
                    <a:pt x="0" y="10"/>
                  </a:lnTo>
                  <a:lnTo>
                    <a:pt x="13" y="0"/>
                  </a:lnTo>
                  <a:lnTo>
                    <a:pt x="32" y="4"/>
                  </a:lnTo>
                  <a:lnTo>
                    <a:pt x="85" y="33"/>
                  </a:lnTo>
                  <a:lnTo>
                    <a:pt x="133" y="69"/>
                  </a:lnTo>
                  <a:lnTo>
                    <a:pt x="131" y="91"/>
                  </a:lnTo>
                  <a:lnTo>
                    <a:pt x="124" y="109"/>
                  </a:lnTo>
                  <a:lnTo>
                    <a:pt x="102" y="109"/>
                  </a:lnTo>
                  <a:lnTo>
                    <a:pt x="100" y="122"/>
                  </a:lnTo>
                  <a:lnTo>
                    <a:pt x="96" y="137"/>
                  </a:lnTo>
                  <a:lnTo>
                    <a:pt x="83" y="144"/>
                  </a:lnTo>
                  <a:lnTo>
                    <a:pt x="87" y="161"/>
                  </a:lnTo>
                  <a:lnTo>
                    <a:pt x="79" y="166"/>
                  </a:lnTo>
                  <a:lnTo>
                    <a:pt x="61" y="171"/>
                  </a:lnTo>
                  <a:lnTo>
                    <a:pt x="51" y="167"/>
                  </a:lnTo>
                  <a:close/>
                </a:path>
              </a:pathLst>
            </a:custGeom>
            <a:solidFill>
              <a:srgbClr val="26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24" name="Freeform 131"/>
            <p:cNvSpPr>
              <a:spLocks/>
            </p:cNvSpPr>
            <p:nvPr/>
          </p:nvSpPr>
          <p:spPr bwMode="auto">
            <a:xfrm>
              <a:off x="4477" y="2959"/>
              <a:ext cx="42" cy="55"/>
            </a:xfrm>
            <a:custGeom>
              <a:avLst/>
              <a:gdLst>
                <a:gd name="T0" fmla="*/ 0 w 126"/>
                <a:gd name="T1" fmla="*/ 0 h 164"/>
                <a:gd name="T2" fmla="*/ 0 w 126"/>
                <a:gd name="T3" fmla="*/ 0 h 164"/>
                <a:gd name="T4" fmla="*/ 0 w 126"/>
                <a:gd name="T5" fmla="*/ 0 h 164"/>
                <a:gd name="T6" fmla="*/ 0 w 126"/>
                <a:gd name="T7" fmla="*/ 0 h 164"/>
                <a:gd name="T8" fmla="*/ 0 w 126"/>
                <a:gd name="T9" fmla="*/ 0 h 164"/>
                <a:gd name="T10" fmla="*/ 0 w 126"/>
                <a:gd name="T11" fmla="*/ 0 h 164"/>
                <a:gd name="T12" fmla="*/ 0 w 126"/>
                <a:gd name="T13" fmla="*/ 0 h 164"/>
                <a:gd name="T14" fmla="*/ 0 w 126"/>
                <a:gd name="T15" fmla="*/ 0 h 164"/>
                <a:gd name="T16" fmla="*/ 0 w 126"/>
                <a:gd name="T17" fmla="*/ 0 h 164"/>
                <a:gd name="T18" fmla="*/ 0 w 126"/>
                <a:gd name="T19" fmla="*/ 0 h 164"/>
                <a:gd name="T20" fmla="*/ 0 w 126"/>
                <a:gd name="T21" fmla="*/ 0 h 164"/>
                <a:gd name="T22" fmla="*/ 0 w 126"/>
                <a:gd name="T23" fmla="*/ 0 h 164"/>
                <a:gd name="T24" fmla="*/ 0 w 126"/>
                <a:gd name="T25" fmla="*/ 0 h 164"/>
                <a:gd name="T26" fmla="*/ 0 w 126"/>
                <a:gd name="T27" fmla="*/ 0 h 164"/>
                <a:gd name="T28" fmla="*/ 0 w 126"/>
                <a:gd name="T29" fmla="*/ 0 h 164"/>
                <a:gd name="T30" fmla="*/ 0 w 126"/>
                <a:gd name="T31" fmla="*/ 0 h 164"/>
                <a:gd name="T32" fmla="*/ 0 w 126"/>
                <a:gd name="T33" fmla="*/ 0 h 164"/>
                <a:gd name="T34" fmla="*/ 0 w 126"/>
                <a:gd name="T35" fmla="*/ 0 h 164"/>
                <a:gd name="T36" fmla="*/ 0 w 126"/>
                <a:gd name="T37" fmla="*/ 0 h 164"/>
                <a:gd name="T38" fmla="*/ 0 w 126"/>
                <a:gd name="T39" fmla="*/ 0 h 164"/>
                <a:gd name="T40" fmla="*/ 0 w 126"/>
                <a:gd name="T41" fmla="*/ 0 h 164"/>
                <a:gd name="T42" fmla="*/ 0 w 126"/>
                <a:gd name="T43" fmla="*/ 0 h 164"/>
                <a:gd name="T44" fmla="*/ 0 w 126"/>
                <a:gd name="T45" fmla="*/ 0 h 164"/>
                <a:gd name="T46" fmla="*/ 0 w 126"/>
                <a:gd name="T47" fmla="*/ 0 h 164"/>
                <a:gd name="T48" fmla="*/ 0 w 126"/>
                <a:gd name="T49" fmla="*/ 0 h 164"/>
                <a:gd name="T50" fmla="*/ 0 w 126"/>
                <a:gd name="T51" fmla="*/ 0 h 164"/>
                <a:gd name="T52" fmla="*/ 0 w 126"/>
                <a:gd name="T53" fmla="*/ 0 h 164"/>
                <a:gd name="T54" fmla="*/ 0 w 126"/>
                <a:gd name="T55" fmla="*/ 0 h 164"/>
                <a:gd name="T56" fmla="*/ 0 w 126"/>
                <a:gd name="T57" fmla="*/ 0 h 164"/>
                <a:gd name="T58" fmla="*/ 0 w 126"/>
                <a:gd name="T59" fmla="*/ 0 h 1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6" h="164">
                  <a:moveTo>
                    <a:pt x="0" y="8"/>
                  </a:moveTo>
                  <a:lnTo>
                    <a:pt x="14" y="0"/>
                  </a:lnTo>
                  <a:lnTo>
                    <a:pt x="31" y="2"/>
                  </a:lnTo>
                  <a:lnTo>
                    <a:pt x="38" y="5"/>
                  </a:lnTo>
                  <a:lnTo>
                    <a:pt x="92" y="36"/>
                  </a:lnTo>
                  <a:lnTo>
                    <a:pt x="108" y="48"/>
                  </a:lnTo>
                  <a:lnTo>
                    <a:pt x="126" y="65"/>
                  </a:lnTo>
                  <a:lnTo>
                    <a:pt x="124" y="84"/>
                  </a:lnTo>
                  <a:lnTo>
                    <a:pt x="120" y="102"/>
                  </a:lnTo>
                  <a:lnTo>
                    <a:pt x="118" y="104"/>
                  </a:lnTo>
                  <a:lnTo>
                    <a:pt x="101" y="104"/>
                  </a:lnTo>
                  <a:lnTo>
                    <a:pt x="98" y="105"/>
                  </a:lnTo>
                  <a:lnTo>
                    <a:pt x="95" y="113"/>
                  </a:lnTo>
                  <a:lnTo>
                    <a:pt x="93" y="130"/>
                  </a:lnTo>
                  <a:lnTo>
                    <a:pt x="92" y="133"/>
                  </a:lnTo>
                  <a:lnTo>
                    <a:pt x="80" y="139"/>
                  </a:lnTo>
                  <a:lnTo>
                    <a:pt x="82" y="150"/>
                  </a:lnTo>
                  <a:lnTo>
                    <a:pt x="83" y="156"/>
                  </a:lnTo>
                  <a:lnTo>
                    <a:pt x="74" y="159"/>
                  </a:lnTo>
                  <a:lnTo>
                    <a:pt x="53" y="164"/>
                  </a:lnTo>
                  <a:lnTo>
                    <a:pt x="48" y="161"/>
                  </a:lnTo>
                  <a:lnTo>
                    <a:pt x="31" y="139"/>
                  </a:lnTo>
                  <a:lnTo>
                    <a:pt x="15" y="124"/>
                  </a:lnTo>
                  <a:lnTo>
                    <a:pt x="22" y="104"/>
                  </a:lnTo>
                  <a:lnTo>
                    <a:pt x="20" y="98"/>
                  </a:lnTo>
                  <a:lnTo>
                    <a:pt x="11" y="88"/>
                  </a:lnTo>
                  <a:lnTo>
                    <a:pt x="2" y="72"/>
                  </a:lnTo>
                  <a:lnTo>
                    <a:pt x="2" y="67"/>
                  </a:lnTo>
                  <a:lnTo>
                    <a:pt x="2" y="3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33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25" name="Freeform 132"/>
            <p:cNvSpPr>
              <a:spLocks/>
            </p:cNvSpPr>
            <p:nvPr/>
          </p:nvSpPr>
          <p:spPr bwMode="auto">
            <a:xfrm>
              <a:off x="4479" y="2960"/>
              <a:ext cx="39" cy="53"/>
            </a:xfrm>
            <a:custGeom>
              <a:avLst/>
              <a:gdLst>
                <a:gd name="T0" fmla="*/ 0 w 119"/>
                <a:gd name="T1" fmla="*/ 0 h 160"/>
                <a:gd name="T2" fmla="*/ 0 w 119"/>
                <a:gd name="T3" fmla="*/ 0 h 160"/>
                <a:gd name="T4" fmla="*/ 0 w 119"/>
                <a:gd name="T5" fmla="*/ 0 h 160"/>
                <a:gd name="T6" fmla="*/ 0 w 119"/>
                <a:gd name="T7" fmla="*/ 0 h 160"/>
                <a:gd name="T8" fmla="*/ 0 w 119"/>
                <a:gd name="T9" fmla="*/ 0 h 160"/>
                <a:gd name="T10" fmla="*/ 0 w 119"/>
                <a:gd name="T11" fmla="*/ 0 h 160"/>
                <a:gd name="T12" fmla="*/ 0 w 119"/>
                <a:gd name="T13" fmla="*/ 0 h 160"/>
                <a:gd name="T14" fmla="*/ 0 w 119"/>
                <a:gd name="T15" fmla="*/ 0 h 160"/>
                <a:gd name="T16" fmla="*/ 0 w 119"/>
                <a:gd name="T17" fmla="*/ 0 h 160"/>
                <a:gd name="T18" fmla="*/ 0 w 119"/>
                <a:gd name="T19" fmla="*/ 0 h 160"/>
                <a:gd name="T20" fmla="*/ 0 w 119"/>
                <a:gd name="T21" fmla="*/ 0 h 160"/>
                <a:gd name="T22" fmla="*/ 0 w 119"/>
                <a:gd name="T23" fmla="*/ 0 h 160"/>
                <a:gd name="T24" fmla="*/ 0 w 119"/>
                <a:gd name="T25" fmla="*/ 0 h 160"/>
                <a:gd name="T26" fmla="*/ 0 w 119"/>
                <a:gd name="T27" fmla="*/ 0 h 160"/>
                <a:gd name="T28" fmla="*/ 0 w 119"/>
                <a:gd name="T29" fmla="*/ 0 h 160"/>
                <a:gd name="T30" fmla="*/ 0 w 119"/>
                <a:gd name="T31" fmla="*/ 0 h 160"/>
                <a:gd name="T32" fmla="*/ 0 w 119"/>
                <a:gd name="T33" fmla="*/ 0 h 160"/>
                <a:gd name="T34" fmla="*/ 0 w 119"/>
                <a:gd name="T35" fmla="*/ 0 h 160"/>
                <a:gd name="T36" fmla="*/ 0 w 119"/>
                <a:gd name="T37" fmla="*/ 0 h 160"/>
                <a:gd name="T38" fmla="*/ 0 w 119"/>
                <a:gd name="T39" fmla="*/ 0 h 160"/>
                <a:gd name="T40" fmla="*/ 0 w 119"/>
                <a:gd name="T41" fmla="*/ 0 h 160"/>
                <a:gd name="T42" fmla="*/ 0 w 119"/>
                <a:gd name="T43" fmla="*/ 0 h 160"/>
                <a:gd name="T44" fmla="*/ 0 w 119"/>
                <a:gd name="T45" fmla="*/ 0 h 160"/>
                <a:gd name="T46" fmla="*/ 0 w 119"/>
                <a:gd name="T47" fmla="*/ 0 h 160"/>
                <a:gd name="T48" fmla="*/ 0 w 119"/>
                <a:gd name="T49" fmla="*/ 0 h 160"/>
                <a:gd name="T50" fmla="*/ 0 w 119"/>
                <a:gd name="T51" fmla="*/ 0 h 160"/>
                <a:gd name="T52" fmla="*/ 0 w 119"/>
                <a:gd name="T53" fmla="*/ 0 h 160"/>
                <a:gd name="T54" fmla="*/ 0 w 119"/>
                <a:gd name="T55" fmla="*/ 0 h 160"/>
                <a:gd name="T56" fmla="*/ 0 w 119"/>
                <a:gd name="T57" fmla="*/ 0 h 160"/>
                <a:gd name="T58" fmla="*/ 0 w 119"/>
                <a:gd name="T59" fmla="*/ 0 h 16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9" h="160">
                  <a:moveTo>
                    <a:pt x="0" y="7"/>
                  </a:moveTo>
                  <a:lnTo>
                    <a:pt x="12" y="0"/>
                  </a:lnTo>
                  <a:lnTo>
                    <a:pt x="28" y="3"/>
                  </a:lnTo>
                  <a:lnTo>
                    <a:pt x="35" y="5"/>
                  </a:lnTo>
                  <a:lnTo>
                    <a:pt x="87" y="34"/>
                  </a:lnTo>
                  <a:lnTo>
                    <a:pt x="103" y="46"/>
                  </a:lnTo>
                  <a:lnTo>
                    <a:pt x="119" y="62"/>
                  </a:lnTo>
                  <a:lnTo>
                    <a:pt x="117" y="81"/>
                  </a:lnTo>
                  <a:lnTo>
                    <a:pt x="113" y="98"/>
                  </a:lnTo>
                  <a:lnTo>
                    <a:pt x="110" y="100"/>
                  </a:lnTo>
                  <a:lnTo>
                    <a:pt x="95" y="102"/>
                  </a:lnTo>
                  <a:lnTo>
                    <a:pt x="92" y="103"/>
                  </a:lnTo>
                  <a:lnTo>
                    <a:pt x="89" y="111"/>
                  </a:lnTo>
                  <a:lnTo>
                    <a:pt x="87" y="127"/>
                  </a:lnTo>
                  <a:lnTo>
                    <a:pt x="85" y="130"/>
                  </a:lnTo>
                  <a:lnTo>
                    <a:pt x="74" y="137"/>
                  </a:lnTo>
                  <a:lnTo>
                    <a:pt x="76" y="146"/>
                  </a:lnTo>
                  <a:lnTo>
                    <a:pt x="76" y="152"/>
                  </a:lnTo>
                  <a:lnTo>
                    <a:pt x="68" y="156"/>
                  </a:lnTo>
                  <a:lnTo>
                    <a:pt x="48" y="160"/>
                  </a:lnTo>
                  <a:lnTo>
                    <a:pt x="43" y="155"/>
                  </a:lnTo>
                  <a:lnTo>
                    <a:pt x="28" y="134"/>
                  </a:lnTo>
                  <a:lnTo>
                    <a:pt x="13" y="121"/>
                  </a:lnTo>
                  <a:lnTo>
                    <a:pt x="19" y="100"/>
                  </a:lnTo>
                  <a:lnTo>
                    <a:pt x="16" y="96"/>
                  </a:lnTo>
                  <a:lnTo>
                    <a:pt x="9" y="85"/>
                  </a:lnTo>
                  <a:lnTo>
                    <a:pt x="1" y="69"/>
                  </a:lnTo>
                  <a:lnTo>
                    <a:pt x="1" y="65"/>
                  </a:lnTo>
                  <a:lnTo>
                    <a:pt x="0" y="3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21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26" name="Freeform 133"/>
            <p:cNvSpPr>
              <a:spLocks/>
            </p:cNvSpPr>
            <p:nvPr/>
          </p:nvSpPr>
          <p:spPr bwMode="auto">
            <a:xfrm>
              <a:off x="4480" y="2961"/>
              <a:ext cx="38" cy="51"/>
            </a:xfrm>
            <a:custGeom>
              <a:avLst/>
              <a:gdLst>
                <a:gd name="T0" fmla="*/ 0 w 114"/>
                <a:gd name="T1" fmla="*/ 0 h 153"/>
                <a:gd name="T2" fmla="*/ 0 w 114"/>
                <a:gd name="T3" fmla="*/ 0 h 153"/>
                <a:gd name="T4" fmla="*/ 0 w 114"/>
                <a:gd name="T5" fmla="*/ 0 h 153"/>
                <a:gd name="T6" fmla="*/ 0 w 114"/>
                <a:gd name="T7" fmla="*/ 0 h 153"/>
                <a:gd name="T8" fmla="*/ 0 w 114"/>
                <a:gd name="T9" fmla="*/ 0 h 153"/>
                <a:gd name="T10" fmla="*/ 0 w 114"/>
                <a:gd name="T11" fmla="*/ 0 h 153"/>
                <a:gd name="T12" fmla="*/ 0 w 114"/>
                <a:gd name="T13" fmla="*/ 0 h 153"/>
                <a:gd name="T14" fmla="*/ 0 w 114"/>
                <a:gd name="T15" fmla="*/ 0 h 153"/>
                <a:gd name="T16" fmla="*/ 0 w 114"/>
                <a:gd name="T17" fmla="*/ 0 h 153"/>
                <a:gd name="T18" fmla="*/ 0 w 114"/>
                <a:gd name="T19" fmla="*/ 0 h 153"/>
                <a:gd name="T20" fmla="*/ 0 w 114"/>
                <a:gd name="T21" fmla="*/ 0 h 153"/>
                <a:gd name="T22" fmla="*/ 0 w 114"/>
                <a:gd name="T23" fmla="*/ 0 h 153"/>
                <a:gd name="T24" fmla="*/ 0 w 114"/>
                <a:gd name="T25" fmla="*/ 0 h 153"/>
                <a:gd name="T26" fmla="*/ 0 w 114"/>
                <a:gd name="T27" fmla="*/ 0 h 153"/>
                <a:gd name="T28" fmla="*/ 0 w 114"/>
                <a:gd name="T29" fmla="*/ 0 h 153"/>
                <a:gd name="T30" fmla="*/ 0 w 114"/>
                <a:gd name="T31" fmla="*/ 0 h 153"/>
                <a:gd name="T32" fmla="*/ 0 w 114"/>
                <a:gd name="T33" fmla="*/ 0 h 153"/>
                <a:gd name="T34" fmla="*/ 0 w 114"/>
                <a:gd name="T35" fmla="*/ 0 h 153"/>
                <a:gd name="T36" fmla="*/ 0 w 114"/>
                <a:gd name="T37" fmla="*/ 0 h 153"/>
                <a:gd name="T38" fmla="*/ 0 w 114"/>
                <a:gd name="T39" fmla="*/ 0 h 153"/>
                <a:gd name="T40" fmla="*/ 0 w 114"/>
                <a:gd name="T41" fmla="*/ 0 h 153"/>
                <a:gd name="T42" fmla="*/ 0 w 114"/>
                <a:gd name="T43" fmla="*/ 0 h 153"/>
                <a:gd name="T44" fmla="*/ 0 w 114"/>
                <a:gd name="T45" fmla="*/ 0 h 153"/>
                <a:gd name="T46" fmla="*/ 0 w 114"/>
                <a:gd name="T47" fmla="*/ 0 h 153"/>
                <a:gd name="T48" fmla="*/ 0 w 114"/>
                <a:gd name="T49" fmla="*/ 0 h 153"/>
                <a:gd name="T50" fmla="*/ 0 w 114"/>
                <a:gd name="T51" fmla="*/ 0 h 153"/>
                <a:gd name="T52" fmla="*/ 0 w 114"/>
                <a:gd name="T53" fmla="*/ 0 h 153"/>
                <a:gd name="T54" fmla="*/ 0 w 114"/>
                <a:gd name="T55" fmla="*/ 0 h 153"/>
                <a:gd name="T56" fmla="*/ 0 w 114"/>
                <a:gd name="T57" fmla="*/ 0 h 153"/>
                <a:gd name="T58" fmla="*/ 0 w 114"/>
                <a:gd name="T59" fmla="*/ 0 h 1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4" h="153">
                  <a:moveTo>
                    <a:pt x="0" y="7"/>
                  </a:moveTo>
                  <a:lnTo>
                    <a:pt x="12" y="0"/>
                  </a:lnTo>
                  <a:lnTo>
                    <a:pt x="29" y="2"/>
                  </a:lnTo>
                  <a:lnTo>
                    <a:pt x="34" y="4"/>
                  </a:lnTo>
                  <a:lnTo>
                    <a:pt x="84" y="31"/>
                  </a:lnTo>
                  <a:lnTo>
                    <a:pt x="99" y="42"/>
                  </a:lnTo>
                  <a:lnTo>
                    <a:pt x="114" y="58"/>
                  </a:lnTo>
                  <a:lnTo>
                    <a:pt x="112" y="76"/>
                  </a:lnTo>
                  <a:lnTo>
                    <a:pt x="106" y="94"/>
                  </a:lnTo>
                  <a:lnTo>
                    <a:pt x="105" y="95"/>
                  </a:lnTo>
                  <a:lnTo>
                    <a:pt x="92" y="97"/>
                  </a:lnTo>
                  <a:lnTo>
                    <a:pt x="89" y="100"/>
                  </a:lnTo>
                  <a:lnTo>
                    <a:pt x="85" y="107"/>
                  </a:lnTo>
                  <a:lnTo>
                    <a:pt x="83" y="123"/>
                  </a:lnTo>
                  <a:lnTo>
                    <a:pt x="82" y="125"/>
                  </a:lnTo>
                  <a:lnTo>
                    <a:pt x="71" y="133"/>
                  </a:lnTo>
                  <a:lnTo>
                    <a:pt x="72" y="141"/>
                  </a:lnTo>
                  <a:lnTo>
                    <a:pt x="72" y="147"/>
                  </a:lnTo>
                  <a:lnTo>
                    <a:pt x="64" y="151"/>
                  </a:lnTo>
                  <a:lnTo>
                    <a:pt x="45" y="153"/>
                  </a:lnTo>
                  <a:lnTo>
                    <a:pt x="41" y="149"/>
                  </a:lnTo>
                  <a:lnTo>
                    <a:pt x="28" y="128"/>
                  </a:lnTo>
                  <a:lnTo>
                    <a:pt x="13" y="116"/>
                  </a:lnTo>
                  <a:lnTo>
                    <a:pt x="17" y="97"/>
                  </a:lnTo>
                  <a:lnTo>
                    <a:pt x="16" y="91"/>
                  </a:lnTo>
                  <a:lnTo>
                    <a:pt x="8" y="82"/>
                  </a:lnTo>
                  <a:lnTo>
                    <a:pt x="1" y="66"/>
                  </a:lnTo>
                  <a:lnTo>
                    <a:pt x="0" y="62"/>
                  </a:lnTo>
                  <a:lnTo>
                    <a:pt x="0" y="3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E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27" name="Freeform 134"/>
            <p:cNvSpPr>
              <a:spLocks/>
            </p:cNvSpPr>
            <p:nvPr/>
          </p:nvSpPr>
          <p:spPr bwMode="auto">
            <a:xfrm>
              <a:off x="4480" y="2961"/>
              <a:ext cx="37" cy="50"/>
            </a:xfrm>
            <a:custGeom>
              <a:avLst/>
              <a:gdLst>
                <a:gd name="T0" fmla="*/ 0 w 110"/>
                <a:gd name="T1" fmla="*/ 0 h 150"/>
                <a:gd name="T2" fmla="*/ 0 w 110"/>
                <a:gd name="T3" fmla="*/ 0 h 150"/>
                <a:gd name="T4" fmla="*/ 0 w 110"/>
                <a:gd name="T5" fmla="*/ 0 h 150"/>
                <a:gd name="T6" fmla="*/ 0 w 110"/>
                <a:gd name="T7" fmla="*/ 0 h 150"/>
                <a:gd name="T8" fmla="*/ 0 w 110"/>
                <a:gd name="T9" fmla="*/ 0 h 150"/>
                <a:gd name="T10" fmla="*/ 0 w 110"/>
                <a:gd name="T11" fmla="*/ 0 h 150"/>
                <a:gd name="T12" fmla="*/ 0 w 110"/>
                <a:gd name="T13" fmla="*/ 0 h 150"/>
                <a:gd name="T14" fmla="*/ 0 w 110"/>
                <a:gd name="T15" fmla="*/ 0 h 150"/>
                <a:gd name="T16" fmla="*/ 0 w 110"/>
                <a:gd name="T17" fmla="*/ 0 h 150"/>
                <a:gd name="T18" fmla="*/ 0 w 110"/>
                <a:gd name="T19" fmla="*/ 0 h 150"/>
                <a:gd name="T20" fmla="*/ 0 w 110"/>
                <a:gd name="T21" fmla="*/ 0 h 150"/>
                <a:gd name="T22" fmla="*/ 0 w 110"/>
                <a:gd name="T23" fmla="*/ 0 h 150"/>
                <a:gd name="T24" fmla="*/ 0 w 110"/>
                <a:gd name="T25" fmla="*/ 0 h 150"/>
                <a:gd name="T26" fmla="*/ 0 w 110"/>
                <a:gd name="T27" fmla="*/ 0 h 150"/>
                <a:gd name="T28" fmla="*/ 0 w 110"/>
                <a:gd name="T29" fmla="*/ 0 h 150"/>
                <a:gd name="T30" fmla="*/ 0 w 110"/>
                <a:gd name="T31" fmla="*/ 0 h 150"/>
                <a:gd name="T32" fmla="*/ 0 w 110"/>
                <a:gd name="T33" fmla="*/ 0 h 150"/>
                <a:gd name="T34" fmla="*/ 0 w 110"/>
                <a:gd name="T35" fmla="*/ 0 h 150"/>
                <a:gd name="T36" fmla="*/ 0 w 110"/>
                <a:gd name="T37" fmla="*/ 0 h 150"/>
                <a:gd name="T38" fmla="*/ 0 w 110"/>
                <a:gd name="T39" fmla="*/ 0 h 150"/>
                <a:gd name="T40" fmla="*/ 0 w 110"/>
                <a:gd name="T41" fmla="*/ 0 h 150"/>
                <a:gd name="T42" fmla="*/ 0 w 110"/>
                <a:gd name="T43" fmla="*/ 0 h 150"/>
                <a:gd name="T44" fmla="*/ 0 w 110"/>
                <a:gd name="T45" fmla="*/ 0 h 150"/>
                <a:gd name="T46" fmla="*/ 0 w 110"/>
                <a:gd name="T47" fmla="*/ 0 h 150"/>
                <a:gd name="T48" fmla="*/ 0 w 110"/>
                <a:gd name="T49" fmla="*/ 0 h 150"/>
                <a:gd name="T50" fmla="*/ 0 w 110"/>
                <a:gd name="T51" fmla="*/ 0 h 150"/>
                <a:gd name="T52" fmla="*/ 0 w 110"/>
                <a:gd name="T53" fmla="*/ 0 h 150"/>
                <a:gd name="T54" fmla="*/ 0 w 110"/>
                <a:gd name="T55" fmla="*/ 0 h 150"/>
                <a:gd name="T56" fmla="*/ 0 w 110"/>
                <a:gd name="T57" fmla="*/ 0 h 150"/>
                <a:gd name="T58" fmla="*/ 0 w 110"/>
                <a:gd name="T59" fmla="*/ 0 h 1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0" h="150">
                  <a:moveTo>
                    <a:pt x="1" y="7"/>
                  </a:moveTo>
                  <a:lnTo>
                    <a:pt x="14" y="0"/>
                  </a:lnTo>
                  <a:lnTo>
                    <a:pt x="28" y="2"/>
                  </a:lnTo>
                  <a:lnTo>
                    <a:pt x="35" y="6"/>
                  </a:lnTo>
                  <a:lnTo>
                    <a:pt x="82" y="30"/>
                  </a:lnTo>
                  <a:lnTo>
                    <a:pt x="95" y="41"/>
                  </a:lnTo>
                  <a:lnTo>
                    <a:pt x="110" y="55"/>
                  </a:lnTo>
                  <a:lnTo>
                    <a:pt x="105" y="73"/>
                  </a:lnTo>
                  <a:lnTo>
                    <a:pt x="101" y="90"/>
                  </a:lnTo>
                  <a:lnTo>
                    <a:pt x="99" y="92"/>
                  </a:lnTo>
                  <a:lnTo>
                    <a:pt x="88" y="96"/>
                  </a:lnTo>
                  <a:lnTo>
                    <a:pt x="84" y="99"/>
                  </a:lnTo>
                  <a:lnTo>
                    <a:pt x="82" y="106"/>
                  </a:lnTo>
                  <a:lnTo>
                    <a:pt x="79" y="121"/>
                  </a:lnTo>
                  <a:lnTo>
                    <a:pt x="78" y="123"/>
                  </a:lnTo>
                  <a:lnTo>
                    <a:pt x="67" y="130"/>
                  </a:lnTo>
                  <a:lnTo>
                    <a:pt x="68" y="139"/>
                  </a:lnTo>
                  <a:lnTo>
                    <a:pt x="68" y="145"/>
                  </a:lnTo>
                  <a:lnTo>
                    <a:pt x="60" y="148"/>
                  </a:lnTo>
                  <a:lnTo>
                    <a:pt x="42" y="150"/>
                  </a:lnTo>
                  <a:lnTo>
                    <a:pt x="39" y="145"/>
                  </a:lnTo>
                  <a:lnTo>
                    <a:pt x="28" y="124"/>
                  </a:lnTo>
                  <a:lnTo>
                    <a:pt x="14" y="112"/>
                  </a:lnTo>
                  <a:lnTo>
                    <a:pt x="16" y="95"/>
                  </a:lnTo>
                  <a:lnTo>
                    <a:pt x="14" y="89"/>
                  </a:lnTo>
                  <a:lnTo>
                    <a:pt x="8" y="80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30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1C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28" name="Freeform 135"/>
            <p:cNvSpPr>
              <a:spLocks/>
            </p:cNvSpPr>
            <p:nvPr/>
          </p:nvSpPr>
          <p:spPr bwMode="auto">
            <a:xfrm>
              <a:off x="4481" y="2962"/>
              <a:ext cx="35" cy="48"/>
            </a:xfrm>
            <a:custGeom>
              <a:avLst/>
              <a:gdLst>
                <a:gd name="T0" fmla="*/ 0 w 106"/>
                <a:gd name="T1" fmla="*/ 0 h 144"/>
                <a:gd name="T2" fmla="*/ 0 w 106"/>
                <a:gd name="T3" fmla="*/ 0 h 144"/>
                <a:gd name="T4" fmla="*/ 0 w 106"/>
                <a:gd name="T5" fmla="*/ 0 h 144"/>
                <a:gd name="T6" fmla="*/ 0 w 106"/>
                <a:gd name="T7" fmla="*/ 0 h 144"/>
                <a:gd name="T8" fmla="*/ 0 w 106"/>
                <a:gd name="T9" fmla="*/ 0 h 144"/>
                <a:gd name="T10" fmla="*/ 0 w 106"/>
                <a:gd name="T11" fmla="*/ 0 h 144"/>
                <a:gd name="T12" fmla="*/ 0 w 106"/>
                <a:gd name="T13" fmla="*/ 0 h 144"/>
                <a:gd name="T14" fmla="*/ 0 w 106"/>
                <a:gd name="T15" fmla="*/ 0 h 144"/>
                <a:gd name="T16" fmla="*/ 0 w 106"/>
                <a:gd name="T17" fmla="*/ 0 h 144"/>
                <a:gd name="T18" fmla="*/ 0 w 106"/>
                <a:gd name="T19" fmla="*/ 0 h 144"/>
                <a:gd name="T20" fmla="*/ 0 w 106"/>
                <a:gd name="T21" fmla="*/ 0 h 144"/>
                <a:gd name="T22" fmla="*/ 0 w 106"/>
                <a:gd name="T23" fmla="*/ 0 h 144"/>
                <a:gd name="T24" fmla="*/ 0 w 106"/>
                <a:gd name="T25" fmla="*/ 0 h 144"/>
                <a:gd name="T26" fmla="*/ 0 w 106"/>
                <a:gd name="T27" fmla="*/ 0 h 144"/>
                <a:gd name="T28" fmla="*/ 0 w 106"/>
                <a:gd name="T29" fmla="*/ 0 h 144"/>
                <a:gd name="T30" fmla="*/ 0 w 106"/>
                <a:gd name="T31" fmla="*/ 0 h 144"/>
                <a:gd name="T32" fmla="*/ 0 w 106"/>
                <a:gd name="T33" fmla="*/ 0 h 144"/>
                <a:gd name="T34" fmla="*/ 0 w 106"/>
                <a:gd name="T35" fmla="*/ 0 h 144"/>
                <a:gd name="T36" fmla="*/ 0 w 106"/>
                <a:gd name="T37" fmla="*/ 0 h 144"/>
                <a:gd name="T38" fmla="*/ 0 w 106"/>
                <a:gd name="T39" fmla="*/ 0 h 144"/>
                <a:gd name="T40" fmla="*/ 0 w 106"/>
                <a:gd name="T41" fmla="*/ 0 h 144"/>
                <a:gd name="T42" fmla="*/ 0 w 106"/>
                <a:gd name="T43" fmla="*/ 0 h 144"/>
                <a:gd name="T44" fmla="*/ 0 w 106"/>
                <a:gd name="T45" fmla="*/ 0 h 144"/>
                <a:gd name="T46" fmla="*/ 0 w 106"/>
                <a:gd name="T47" fmla="*/ 0 h 144"/>
                <a:gd name="T48" fmla="*/ 0 w 106"/>
                <a:gd name="T49" fmla="*/ 0 h 144"/>
                <a:gd name="T50" fmla="*/ 0 w 106"/>
                <a:gd name="T51" fmla="*/ 0 h 144"/>
                <a:gd name="T52" fmla="*/ 0 w 106"/>
                <a:gd name="T53" fmla="*/ 0 h 144"/>
                <a:gd name="T54" fmla="*/ 0 w 106"/>
                <a:gd name="T55" fmla="*/ 0 h 144"/>
                <a:gd name="T56" fmla="*/ 0 w 106"/>
                <a:gd name="T57" fmla="*/ 0 h 144"/>
                <a:gd name="T58" fmla="*/ 0 w 106"/>
                <a:gd name="T59" fmla="*/ 0 h 14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06" h="144">
                  <a:moveTo>
                    <a:pt x="3" y="6"/>
                  </a:moveTo>
                  <a:lnTo>
                    <a:pt x="15" y="0"/>
                  </a:lnTo>
                  <a:lnTo>
                    <a:pt x="29" y="4"/>
                  </a:lnTo>
                  <a:lnTo>
                    <a:pt x="35" y="5"/>
                  </a:lnTo>
                  <a:lnTo>
                    <a:pt x="80" y="28"/>
                  </a:lnTo>
                  <a:lnTo>
                    <a:pt x="93" y="38"/>
                  </a:lnTo>
                  <a:lnTo>
                    <a:pt x="106" y="53"/>
                  </a:lnTo>
                  <a:lnTo>
                    <a:pt x="101" y="70"/>
                  </a:lnTo>
                  <a:lnTo>
                    <a:pt x="96" y="87"/>
                  </a:lnTo>
                  <a:lnTo>
                    <a:pt x="95" y="88"/>
                  </a:lnTo>
                  <a:lnTo>
                    <a:pt x="85" y="93"/>
                  </a:lnTo>
                  <a:lnTo>
                    <a:pt x="81" y="96"/>
                  </a:lnTo>
                  <a:lnTo>
                    <a:pt x="79" y="103"/>
                  </a:lnTo>
                  <a:lnTo>
                    <a:pt x="76" y="119"/>
                  </a:lnTo>
                  <a:lnTo>
                    <a:pt x="75" y="120"/>
                  </a:lnTo>
                  <a:lnTo>
                    <a:pt x="65" y="127"/>
                  </a:lnTo>
                  <a:lnTo>
                    <a:pt x="65" y="136"/>
                  </a:lnTo>
                  <a:lnTo>
                    <a:pt x="65" y="140"/>
                  </a:lnTo>
                  <a:lnTo>
                    <a:pt x="57" y="144"/>
                  </a:lnTo>
                  <a:lnTo>
                    <a:pt x="40" y="144"/>
                  </a:lnTo>
                  <a:lnTo>
                    <a:pt x="37" y="140"/>
                  </a:lnTo>
                  <a:lnTo>
                    <a:pt x="28" y="120"/>
                  </a:lnTo>
                  <a:lnTo>
                    <a:pt x="15" y="109"/>
                  </a:lnTo>
                  <a:lnTo>
                    <a:pt x="15" y="92"/>
                  </a:lnTo>
                  <a:lnTo>
                    <a:pt x="14" y="87"/>
                  </a:lnTo>
                  <a:lnTo>
                    <a:pt x="8" y="76"/>
                  </a:lnTo>
                  <a:lnTo>
                    <a:pt x="2" y="63"/>
                  </a:lnTo>
                  <a:lnTo>
                    <a:pt x="2" y="59"/>
                  </a:lnTo>
                  <a:lnTo>
                    <a:pt x="0" y="2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192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29" name="Freeform 136"/>
            <p:cNvSpPr>
              <a:spLocks/>
            </p:cNvSpPr>
            <p:nvPr/>
          </p:nvSpPr>
          <p:spPr bwMode="auto">
            <a:xfrm>
              <a:off x="4482" y="2964"/>
              <a:ext cx="33" cy="45"/>
            </a:xfrm>
            <a:custGeom>
              <a:avLst/>
              <a:gdLst>
                <a:gd name="T0" fmla="*/ 0 w 100"/>
                <a:gd name="T1" fmla="*/ 0 h 137"/>
                <a:gd name="T2" fmla="*/ 0 w 100"/>
                <a:gd name="T3" fmla="*/ 0 h 137"/>
                <a:gd name="T4" fmla="*/ 0 w 100"/>
                <a:gd name="T5" fmla="*/ 0 h 137"/>
                <a:gd name="T6" fmla="*/ 0 w 100"/>
                <a:gd name="T7" fmla="*/ 0 h 137"/>
                <a:gd name="T8" fmla="*/ 0 w 100"/>
                <a:gd name="T9" fmla="*/ 0 h 137"/>
                <a:gd name="T10" fmla="*/ 0 w 100"/>
                <a:gd name="T11" fmla="*/ 0 h 137"/>
                <a:gd name="T12" fmla="*/ 0 w 100"/>
                <a:gd name="T13" fmla="*/ 0 h 137"/>
                <a:gd name="T14" fmla="*/ 0 w 100"/>
                <a:gd name="T15" fmla="*/ 0 h 137"/>
                <a:gd name="T16" fmla="*/ 0 w 100"/>
                <a:gd name="T17" fmla="*/ 0 h 137"/>
                <a:gd name="T18" fmla="*/ 0 w 100"/>
                <a:gd name="T19" fmla="*/ 0 h 137"/>
                <a:gd name="T20" fmla="*/ 0 w 100"/>
                <a:gd name="T21" fmla="*/ 0 h 137"/>
                <a:gd name="T22" fmla="*/ 0 w 100"/>
                <a:gd name="T23" fmla="*/ 0 h 137"/>
                <a:gd name="T24" fmla="*/ 0 w 100"/>
                <a:gd name="T25" fmla="*/ 0 h 137"/>
                <a:gd name="T26" fmla="*/ 0 w 100"/>
                <a:gd name="T27" fmla="*/ 0 h 137"/>
                <a:gd name="T28" fmla="*/ 0 w 100"/>
                <a:gd name="T29" fmla="*/ 0 h 137"/>
                <a:gd name="T30" fmla="*/ 0 w 100"/>
                <a:gd name="T31" fmla="*/ 0 h 137"/>
                <a:gd name="T32" fmla="*/ 0 w 100"/>
                <a:gd name="T33" fmla="*/ 0 h 137"/>
                <a:gd name="T34" fmla="*/ 0 w 100"/>
                <a:gd name="T35" fmla="*/ 0 h 137"/>
                <a:gd name="T36" fmla="*/ 0 w 100"/>
                <a:gd name="T37" fmla="*/ 0 h 137"/>
                <a:gd name="T38" fmla="*/ 0 w 100"/>
                <a:gd name="T39" fmla="*/ 0 h 137"/>
                <a:gd name="T40" fmla="*/ 0 w 100"/>
                <a:gd name="T41" fmla="*/ 0 h 137"/>
                <a:gd name="T42" fmla="*/ 0 w 100"/>
                <a:gd name="T43" fmla="*/ 0 h 137"/>
                <a:gd name="T44" fmla="*/ 0 w 100"/>
                <a:gd name="T45" fmla="*/ 0 h 137"/>
                <a:gd name="T46" fmla="*/ 0 w 100"/>
                <a:gd name="T47" fmla="*/ 0 h 137"/>
                <a:gd name="T48" fmla="*/ 0 w 100"/>
                <a:gd name="T49" fmla="*/ 0 h 137"/>
                <a:gd name="T50" fmla="*/ 0 w 100"/>
                <a:gd name="T51" fmla="*/ 0 h 137"/>
                <a:gd name="T52" fmla="*/ 0 w 100"/>
                <a:gd name="T53" fmla="*/ 0 h 137"/>
                <a:gd name="T54" fmla="*/ 0 w 100"/>
                <a:gd name="T55" fmla="*/ 0 h 13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00" h="137">
                  <a:moveTo>
                    <a:pt x="4" y="3"/>
                  </a:moveTo>
                  <a:lnTo>
                    <a:pt x="28" y="0"/>
                  </a:lnTo>
                  <a:lnTo>
                    <a:pt x="34" y="3"/>
                  </a:lnTo>
                  <a:lnTo>
                    <a:pt x="77" y="23"/>
                  </a:lnTo>
                  <a:lnTo>
                    <a:pt x="89" y="33"/>
                  </a:lnTo>
                  <a:lnTo>
                    <a:pt x="100" y="47"/>
                  </a:lnTo>
                  <a:lnTo>
                    <a:pt x="90" y="80"/>
                  </a:lnTo>
                  <a:lnTo>
                    <a:pt x="89" y="82"/>
                  </a:lnTo>
                  <a:lnTo>
                    <a:pt x="80" y="88"/>
                  </a:lnTo>
                  <a:lnTo>
                    <a:pt x="78" y="91"/>
                  </a:lnTo>
                  <a:lnTo>
                    <a:pt x="74" y="98"/>
                  </a:lnTo>
                  <a:lnTo>
                    <a:pt x="71" y="113"/>
                  </a:lnTo>
                  <a:lnTo>
                    <a:pt x="70" y="114"/>
                  </a:lnTo>
                  <a:lnTo>
                    <a:pt x="62" y="121"/>
                  </a:lnTo>
                  <a:lnTo>
                    <a:pt x="60" y="130"/>
                  </a:lnTo>
                  <a:lnTo>
                    <a:pt x="59" y="134"/>
                  </a:lnTo>
                  <a:lnTo>
                    <a:pt x="53" y="137"/>
                  </a:lnTo>
                  <a:lnTo>
                    <a:pt x="37" y="137"/>
                  </a:lnTo>
                  <a:lnTo>
                    <a:pt x="35" y="132"/>
                  </a:lnTo>
                  <a:lnTo>
                    <a:pt x="27" y="113"/>
                  </a:lnTo>
                  <a:lnTo>
                    <a:pt x="15" y="102"/>
                  </a:lnTo>
                  <a:lnTo>
                    <a:pt x="14" y="86"/>
                  </a:lnTo>
                  <a:lnTo>
                    <a:pt x="12" y="81"/>
                  </a:lnTo>
                  <a:lnTo>
                    <a:pt x="7" y="72"/>
                  </a:lnTo>
                  <a:lnTo>
                    <a:pt x="1" y="57"/>
                  </a:lnTo>
                  <a:lnTo>
                    <a:pt x="1" y="53"/>
                  </a:lnTo>
                  <a:lnTo>
                    <a:pt x="0" y="24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192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30" name="Freeform 137"/>
            <p:cNvSpPr>
              <a:spLocks/>
            </p:cNvSpPr>
            <p:nvPr/>
          </p:nvSpPr>
          <p:spPr bwMode="auto">
            <a:xfrm>
              <a:off x="4482" y="2965"/>
              <a:ext cx="32" cy="44"/>
            </a:xfrm>
            <a:custGeom>
              <a:avLst/>
              <a:gdLst>
                <a:gd name="T0" fmla="*/ 0 w 96"/>
                <a:gd name="T1" fmla="*/ 0 h 133"/>
                <a:gd name="T2" fmla="*/ 0 w 96"/>
                <a:gd name="T3" fmla="*/ 0 h 133"/>
                <a:gd name="T4" fmla="*/ 0 w 96"/>
                <a:gd name="T5" fmla="*/ 0 h 133"/>
                <a:gd name="T6" fmla="*/ 0 w 96"/>
                <a:gd name="T7" fmla="*/ 0 h 133"/>
                <a:gd name="T8" fmla="*/ 0 w 96"/>
                <a:gd name="T9" fmla="*/ 0 h 133"/>
                <a:gd name="T10" fmla="*/ 0 w 96"/>
                <a:gd name="T11" fmla="*/ 0 h 133"/>
                <a:gd name="T12" fmla="*/ 0 w 96"/>
                <a:gd name="T13" fmla="*/ 0 h 133"/>
                <a:gd name="T14" fmla="*/ 0 w 96"/>
                <a:gd name="T15" fmla="*/ 0 h 133"/>
                <a:gd name="T16" fmla="*/ 0 w 96"/>
                <a:gd name="T17" fmla="*/ 0 h 133"/>
                <a:gd name="T18" fmla="*/ 0 w 96"/>
                <a:gd name="T19" fmla="*/ 0 h 133"/>
                <a:gd name="T20" fmla="*/ 0 w 96"/>
                <a:gd name="T21" fmla="*/ 0 h 133"/>
                <a:gd name="T22" fmla="*/ 0 w 96"/>
                <a:gd name="T23" fmla="*/ 0 h 133"/>
                <a:gd name="T24" fmla="*/ 0 w 96"/>
                <a:gd name="T25" fmla="*/ 0 h 133"/>
                <a:gd name="T26" fmla="*/ 0 w 96"/>
                <a:gd name="T27" fmla="*/ 0 h 133"/>
                <a:gd name="T28" fmla="*/ 0 w 96"/>
                <a:gd name="T29" fmla="*/ 0 h 133"/>
                <a:gd name="T30" fmla="*/ 0 w 96"/>
                <a:gd name="T31" fmla="*/ 0 h 133"/>
                <a:gd name="T32" fmla="*/ 0 w 96"/>
                <a:gd name="T33" fmla="*/ 0 h 133"/>
                <a:gd name="T34" fmla="*/ 0 w 96"/>
                <a:gd name="T35" fmla="*/ 0 h 133"/>
                <a:gd name="T36" fmla="*/ 0 w 96"/>
                <a:gd name="T37" fmla="*/ 0 h 133"/>
                <a:gd name="T38" fmla="*/ 0 w 96"/>
                <a:gd name="T39" fmla="*/ 0 h 133"/>
                <a:gd name="T40" fmla="*/ 0 w 96"/>
                <a:gd name="T41" fmla="*/ 0 h 133"/>
                <a:gd name="T42" fmla="*/ 0 w 96"/>
                <a:gd name="T43" fmla="*/ 0 h 133"/>
                <a:gd name="T44" fmla="*/ 0 w 96"/>
                <a:gd name="T45" fmla="*/ 0 h 133"/>
                <a:gd name="T46" fmla="*/ 0 w 96"/>
                <a:gd name="T47" fmla="*/ 0 h 133"/>
                <a:gd name="T48" fmla="*/ 0 w 96"/>
                <a:gd name="T49" fmla="*/ 0 h 133"/>
                <a:gd name="T50" fmla="*/ 0 w 96"/>
                <a:gd name="T51" fmla="*/ 0 h 133"/>
                <a:gd name="T52" fmla="*/ 0 w 96"/>
                <a:gd name="T53" fmla="*/ 0 h 133"/>
                <a:gd name="T54" fmla="*/ 0 w 96"/>
                <a:gd name="T55" fmla="*/ 0 h 13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6" h="133">
                  <a:moveTo>
                    <a:pt x="5" y="2"/>
                  </a:moveTo>
                  <a:lnTo>
                    <a:pt x="29" y="0"/>
                  </a:lnTo>
                  <a:lnTo>
                    <a:pt x="34" y="1"/>
                  </a:lnTo>
                  <a:lnTo>
                    <a:pt x="75" y="20"/>
                  </a:lnTo>
                  <a:lnTo>
                    <a:pt x="86" y="29"/>
                  </a:lnTo>
                  <a:lnTo>
                    <a:pt x="96" y="43"/>
                  </a:lnTo>
                  <a:lnTo>
                    <a:pt x="85" y="75"/>
                  </a:lnTo>
                  <a:lnTo>
                    <a:pt x="84" y="77"/>
                  </a:lnTo>
                  <a:lnTo>
                    <a:pt x="77" y="86"/>
                  </a:lnTo>
                  <a:lnTo>
                    <a:pt x="75" y="88"/>
                  </a:lnTo>
                  <a:lnTo>
                    <a:pt x="72" y="94"/>
                  </a:lnTo>
                  <a:lnTo>
                    <a:pt x="68" y="109"/>
                  </a:lnTo>
                  <a:lnTo>
                    <a:pt x="67" y="110"/>
                  </a:lnTo>
                  <a:lnTo>
                    <a:pt x="58" y="118"/>
                  </a:lnTo>
                  <a:lnTo>
                    <a:pt x="57" y="126"/>
                  </a:lnTo>
                  <a:lnTo>
                    <a:pt x="56" y="129"/>
                  </a:lnTo>
                  <a:lnTo>
                    <a:pt x="50" y="133"/>
                  </a:lnTo>
                  <a:lnTo>
                    <a:pt x="35" y="130"/>
                  </a:lnTo>
                  <a:lnTo>
                    <a:pt x="33" y="127"/>
                  </a:lnTo>
                  <a:lnTo>
                    <a:pt x="27" y="107"/>
                  </a:lnTo>
                  <a:lnTo>
                    <a:pt x="16" y="97"/>
                  </a:lnTo>
                  <a:lnTo>
                    <a:pt x="13" y="82"/>
                  </a:lnTo>
                  <a:lnTo>
                    <a:pt x="11" y="78"/>
                  </a:lnTo>
                  <a:lnTo>
                    <a:pt x="9" y="68"/>
                  </a:lnTo>
                  <a:lnTo>
                    <a:pt x="2" y="54"/>
                  </a:lnTo>
                  <a:lnTo>
                    <a:pt x="1" y="51"/>
                  </a:lnTo>
                  <a:lnTo>
                    <a:pt x="0" y="23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162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31" name="Freeform 138"/>
            <p:cNvSpPr>
              <a:spLocks/>
            </p:cNvSpPr>
            <p:nvPr/>
          </p:nvSpPr>
          <p:spPr bwMode="auto">
            <a:xfrm>
              <a:off x="4483" y="2966"/>
              <a:ext cx="30" cy="42"/>
            </a:xfrm>
            <a:custGeom>
              <a:avLst/>
              <a:gdLst>
                <a:gd name="T0" fmla="*/ 0 w 91"/>
                <a:gd name="T1" fmla="*/ 0 h 128"/>
                <a:gd name="T2" fmla="*/ 0 w 91"/>
                <a:gd name="T3" fmla="*/ 0 h 128"/>
                <a:gd name="T4" fmla="*/ 0 w 91"/>
                <a:gd name="T5" fmla="*/ 0 h 128"/>
                <a:gd name="T6" fmla="*/ 0 w 91"/>
                <a:gd name="T7" fmla="*/ 0 h 128"/>
                <a:gd name="T8" fmla="*/ 0 w 91"/>
                <a:gd name="T9" fmla="*/ 0 h 128"/>
                <a:gd name="T10" fmla="*/ 0 w 91"/>
                <a:gd name="T11" fmla="*/ 0 h 128"/>
                <a:gd name="T12" fmla="*/ 0 w 91"/>
                <a:gd name="T13" fmla="*/ 0 h 128"/>
                <a:gd name="T14" fmla="*/ 0 w 91"/>
                <a:gd name="T15" fmla="*/ 0 h 128"/>
                <a:gd name="T16" fmla="*/ 0 w 91"/>
                <a:gd name="T17" fmla="*/ 0 h 128"/>
                <a:gd name="T18" fmla="*/ 0 w 91"/>
                <a:gd name="T19" fmla="*/ 0 h 128"/>
                <a:gd name="T20" fmla="*/ 0 w 91"/>
                <a:gd name="T21" fmla="*/ 0 h 128"/>
                <a:gd name="T22" fmla="*/ 0 w 91"/>
                <a:gd name="T23" fmla="*/ 0 h 128"/>
                <a:gd name="T24" fmla="*/ 0 w 91"/>
                <a:gd name="T25" fmla="*/ 0 h 128"/>
                <a:gd name="T26" fmla="*/ 0 w 91"/>
                <a:gd name="T27" fmla="*/ 0 h 128"/>
                <a:gd name="T28" fmla="*/ 0 w 91"/>
                <a:gd name="T29" fmla="*/ 0 h 128"/>
                <a:gd name="T30" fmla="*/ 0 w 91"/>
                <a:gd name="T31" fmla="*/ 0 h 128"/>
                <a:gd name="T32" fmla="*/ 0 w 91"/>
                <a:gd name="T33" fmla="*/ 0 h 128"/>
                <a:gd name="T34" fmla="*/ 0 w 91"/>
                <a:gd name="T35" fmla="*/ 0 h 128"/>
                <a:gd name="T36" fmla="*/ 0 w 91"/>
                <a:gd name="T37" fmla="*/ 0 h 128"/>
                <a:gd name="T38" fmla="*/ 0 w 91"/>
                <a:gd name="T39" fmla="*/ 0 h 128"/>
                <a:gd name="T40" fmla="*/ 0 w 91"/>
                <a:gd name="T41" fmla="*/ 0 h 128"/>
                <a:gd name="T42" fmla="*/ 0 w 91"/>
                <a:gd name="T43" fmla="*/ 0 h 128"/>
                <a:gd name="T44" fmla="*/ 0 w 91"/>
                <a:gd name="T45" fmla="*/ 0 h 128"/>
                <a:gd name="T46" fmla="*/ 0 w 91"/>
                <a:gd name="T47" fmla="*/ 0 h 128"/>
                <a:gd name="T48" fmla="*/ 0 w 91"/>
                <a:gd name="T49" fmla="*/ 0 h 128"/>
                <a:gd name="T50" fmla="*/ 0 w 91"/>
                <a:gd name="T51" fmla="*/ 0 h 128"/>
                <a:gd name="T52" fmla="*/ 0 w 91"/>
                <a:gd name="T53" fmla="*/ 0 h 128"/>
                <a:gd name="T54" fmla="*/ 0 w 91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1" h="128">
                  <a:moveTo>
                    <a:pt x="7" y="1"/>
                  </a:moveTo>
                  <a:lnTo>
                    <a:pt x="29" y="0"/>
                  </a:lnTo>
                  <a:lnTo>
                    <a:pt x="33" y="1"/>
                  </a:lnTo>
                  <a:lnTo>
                    <a:pt x="72" y="18"/>
                  </a:lnTo>
                  <a:lnTo>
                    <a:pt x="83" y="26"/>
                  </a:lnTo>
                  <a:lnTo>
                    <a:pt x="91" y="40"/>
                  </a:lnTo>
                  <a:lnTo>
                    <a:pt x="80" y="72"/>
                  </a:lnTo>
                  <a:lnTo>
                    <a:pt x="77" y="73"/>
                  </a:lnTo>
                  <a:lnTo>
                    <a:pt x="73" y="82"/>
                  </a:lnTo>
                  <a:lnTo>
                    <a:pt x="71" y="85"/>
                  </a:lnTo>
                  <a:lnTo>
                    <a:pt x="67" y="92"/>
                  </a:lnTo>
                  <a:lnTo>
                    <a:pt x="64" y="105"/>
                  </a:lnTo>
                  <a:lnTo>
                    <a:pt x="63" y="108"/>
                  </a:lnTo>
                  <a:lnTo>
                    <a:pt x="54" y="115"/>
                  </a:lnTo>
                  <a:lnTo>
                    <a:pt x="53" y="122"/>
                  </a:lnTo>
                  <a:lnTo>
                    <a:pt x="51" y="126"/>
                  </a:lnTo>
                  <a:lnTo>
                    <a:pt x="45" y="128"/>
                  </a:lnTo>
                  <a:lnTo>
                    <a:pt x="32" y="125"/>
                  </a:lnTo>
                  <a:lnTo>
                    <a:pt x="31" y="121"/>
                  </a:lnTo>
                  <a:lnTo>
                    <a:pt x="28" y="103"/>
                  </a:lnTo>
                  <a:lnTo>
                    <a:pt x="17" y="93"/>
                  </a:lnTo>
                  <a:lnTo>
                    <a:pt x="11" y="80"/>
                  </a:lnTo>
                  <a:lnTo>
                    <a:pt x="9" y="75"/>
                  </a:lnTo>
                  <a:lnTo>
                    <a:pt x="8" y="64"/>
                  </a:lnTo>
                  <a:lnTo>
                    <a:pt x="1" y="52"/>
                  </a:lnTo>
                  <a:lnTo>
                    <a:pt x="1" y="49"/>
                  </a:lnTo>
                  <a:lnTo>
                    <a:pt x="0" y="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14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32" name="Freeform 139"/>
            <p:cNvSpPr>
              <a:spLocks/>
            </p:cNvSpPr>
            <p:nvPr/>
          </p:nvSpPr>
          <p:spPr bwMode="auto">
            <a:xfrm>
              <a:off x="4484" y="2966"/>
              <a:ext cx="28" cy="42"/>
            </a:xfrm>
            <a:custGeom>
              <a:avLst/>
              <a:gdLst>
                <a:gd name="T0" fmla="*/ 0 w 85"/>
                <a:gd name="T1" fmla="*/ 0 h 125"/>
                <a:gd name="T2" fmla="*/ 0 w 85"/>
                <a:gd name="T3" fmla="*/ 0 h 125"/>
                <a:gd name="T4" fmla="*/ 0 w 85"/>
                <a:gd name="T5" fmla="*/ 0 h 125"/>
                <a:gd name="T6" fmla="*/ 0 w 85"/>
                <a:gd name="T7" fmla="*/ 0 h 125"/>
                <a:gd name="T8" fmla="*/ 0 w 85"/>
                <a:gd name="T9" fmla="*/ 0 h 125"/>
                <a:gd name="T10" fmla="*/ 0 w 85"/>
                <a:gd name="T11" fmla="*/ 0 h 125"/>
                <a:gd name="T12" fmla="*/ 0 w 85"/>
                <a:gd name="T13" fmla="*/ 0 h 125"/>
                <a:gd name="T14" fmla="*/ 0 w 85"/>
                <a:gd name="T15" fmla="*/ 0 h 125"/>
                <a:gd name="T16" fmla="*/ 0 w 85"/>
                <a:gd name="T17" fmla="*/ 0 h 125"/>
                <a:gd name="T18" fmla="*/ 0 w 85"/>
                <a:gd name="T19" fmla="*/ 0 h 125"/>
                <a:gd name="T20" fmla="*/ 0 w 85"/>
                <a:gd name="T21" fmla="*/ 0 h 125"/>
                <a:gd name="T22" fmla="*/ 0 w 85"/>
                <a:gd name="T23" fmla="*/ 0 h 125"/>
                <a:gd name="T24" fmla="*/ 0 w 85"/>
                <a:gd name="T25" fmla="*/ 0 h 125"/>
                <a:gd name="T26" fmla="*/ 0 w 85"/>
                <a:gd name="T27" fmla="*/ 0 h 125"/>
                <a:gd name="T28" fmla="*/ 0 w 85"/>
                <a:gd name="T29" fmla="*/ 0 h 125"/>
                <a:gd name="T30" fmla="*/ 0 w 85"/>
                <a:gd name="T31" fmla="*/ 0 h 125"/>
                <a:gd name="T32" fmla="*/ 0 w 85"/>
                <a:gd name="T33" fmla="*/ 0 h 125"/>
                <a:gd name="T34" fmla="*/ 0 w 85"/>
                <a:gd name="T35" fmla="*/ 0 h 125"/>
                <a:gd name="T36" fmla="*/ 0 w 85"/>
                <a:gd name="T37" fmla="*/ 0 h 125"/>
                <a:gd name="T38" fmla="*/ 0 w 85"/>
                <a:gd name="T39" fmla="*/ 0 h 125"/>
                <a:gd name="T40" fmla="*/ 0 w 85"/>
                <a:gd name="T41" fmla="*/ 0 h 125"/>
                <a:gd name="T42" fmla="*/ 0 w 85"/>
                <a:gd name="T43" fmla="*/ 0 h 125"/>
                <a:gd name="T44" fmla="*/ 0 w 85"/>
                <a:gd name="T45" fmla="*/ 0 h 125"/>
                <a:gd name="T46" fmla="*/ 0 w 85"/>
                <a:gd name="T47" fmla="*/ 0 h 125"/>
                <a:gd name="T48" fmla="*/ 0 w 85"/>
                <a:gd name="T49" fmla="*/ 0 h 125"/>
                <a:gd name="T50" fmla="*/ 0 w 85"/>
                <a:gd name="T51" fmla="*/ 0 h 125"/>
                <a:gd name="T52" fmla="*/ 0 w 85"/>
                <a:gd name="T53" fmla="*/ 0 h 125"/>
                <a:gd name="T54" fmla="*/ 0 w 85"/>
                <a:gd name="T55" fmla="*/ 0 h 1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5" h="125">
                  <a:moveTo>
                    <a:pt x="8" y="2"/>
                  </a:moveTo>
                  <a:lnTo>
                    <a:pt x="29" y="0"/>
                  </a:lnTo>
                  <a:lnTo>
                    <a:pt x="33" y="2"/>
                  </a:lnTo>
                  <a:lnTo>
                    <a:pt x="70" y="17"/>
                  </a:lnTo>
                  <a:lnTo>
                    <a:pt x="80" y="25"/>
                  </a:lnTo>
                  <a:lnTo>
                    <a:pt x="85" y="38"/>
                  </a:lnTo>
                  <a:lnTo>
                    <a:pt x="74" y="68"/>
                  </a:lnTo>
                  <a:lnTo>
                    <a:pt x="73" y="71"/>
                  </a:lnTo>
                  <a:lnTo>
                    <a:pt x="70" y="81"/>
                  </a:lnTo>
                  <a:lnTo>
                    <a:pt x="68" y="84"/>
                  </a:lnTo>
                  <a:lnTo>
                    <a:pt x="63" y="90"/>
                  </a:lnTo>
                  <a:lnTo>
                    <a:pt x="61" y="103"/>
                  </a:lnTo>
                  <a:lnTo>
                    <a:pt x="60" y="106"/>
                  </a:lnTo>
                  <a:lnTo>
                    <a:pt x="51" y="113"/>
                  </a:lnTo>
                  <a:lnTo>
                    <a:pt x="50" y="119"/>
                  </a:lnTo>
                  <a:lnTo>
                    <a:pt x="48" y="123"/>
                  </a:lnTo>
                  <a:lnTo>
                    <a:pt x="42" y="125"/>
                  </a:lnTo>
                  <a:lnTo>
                    <a:pt x="30" y="121"/>
                  </a:lnTo>
                  <a:lnTo>
                    <a:pt x="29" y="118"/>
                  </a:lnTo>
                  <a:lnTo>
                    <a:pt x="28" y="100"/>
                  </a:lnTo>
                  <a:lnTo>
                    <a:pt x="17" y="90"/>
                  </a:lnTo>
                  <a:lnTo>
                    <a:pt x="10" y="78"/>
                  </a:lnTo>
                  <a:lnTo>
                    <a:pt x="9" y="73"/>
                  </a:lnTo>
                  <a:lnTo>
                    <a:pt x="8" y="63"/>
                  </a:lnTo>
                  <a:lnTo>
                    <a:pt x="1" y="50"/>
                  </a:lnTo>
                  <a:lnTo>
                    <a:pt x="1" y="46"/>
                  </a:lnTo>
                  <a:lnTo>
                    <a:pt x="0" y="2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11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33" name="Freeform 140"/>
            <p:cNvSpPr>
              <a:spLocks/>
            </p:cNvSpPr>
            <p:nvPr/>
          </p:nvSpPr>
          <p:spPr bwMode="auto">
            <a:xfrm>
              <a:off x="4484" y="2967"/>
              <a:ext cx="27" cy="41"/>
            </a:xfrm>
            <a:custGeom>
              <a:avLst/>
              <a:gdLst>
                <a:gd name="T0" fmla="*/ 0 w 81"/>
                <a:gd name="T1" fmla="*/ 0 h 121"/>
                <a:gd name="T2" fmla="*/ 0 w 81"/>
                <a:gd name="T3" fmla="*/ 0 h 121"/>
                <a:gd name="T4" fmla="*/ 0 w 81"/>
                <a:gd name="T5" fmla="*/ 0 h 121"/>
                <a:gd name="T6" fmla="*/ 0 w 81"/>
                <a:gd name="T7" fmla="*/ 0 h 121"/>
                <a:gd name="T8" fmla="*/ 0 w 81"/>
                <a:gd name="T9" fmla="*/ 0 h 121"/>
                <a:gd name="T10" fmla="*/ 0 w 81"/>
                <a:gd name="T11" fmla="*/ 0 h 121"/>
                <a:gd name="T12" fmla="*/ 0 w 81"/>
                <a:gd name="T13" fmla="*/ 0 h 121"/>
                <a:gd name="T14" fmla="*/ 0 w 81"/>
                <a:gd name="T15" fmla="*/ 0 h 121"/>
                <a:gd name="T16" fmla="*/ 0 w 81"/>
                <a:gd name="T17" fmla="*/ 0 h 121"/>
                <a:gd name="T18" fmla="*/ 0 w 81"/>
                <a:gd name="T19" fmla="*/ 0 h 121"/>
                <a:gd name="T20" fmla="*/ 0 w 81"/>
                <a:gd name="T21" fmla="*/ 0 h 121"/>
                <a:gd name="T22" fmla="*/ 0 w 81"/>
                <a:gd name="T23" fmla="*/ 0 h 121"/>
                <a:gd name="T24" fmla="*/ 0 w 81"/>
                <a:gd name="T25" fmla="*/ 0 h 121"/>
                <a:gd name="T26" fmla="*/ 0 w 81"/>
                <a:gd name="T27" fmla="*/ 0 h 121"/>
                <a:gd name="T28" fmla="*/ 0 w 81"/>
                <a:gd name="T29" fmla="*/ 0 h 121"/>
                <a:gd name="T30" fmla="*/ 0 w 81"/>
                <a:gd name="T31" fmla="*/ 0 h 121"/>
                <a:gd name="T32" fmla="*/ 0 w 81"/>
                <a:gd name="T33" fmla="*/ 0 h 121"/>
                <a:gd name="T34" fmla="*/ 0 w 81"/>
                <a:gd name="T35" fmla="*/ 0 h 121"/>
                <a:gd name="T36" fmla="*/ 0 w 81"/>
                <a:gd name="T37" fmla="*/ 0 h 121"/>
                <a:gd name="T38" fmla="*/ 0 w 81"/>
                <a:gd name="T39" fmla="*/ 0 h 121"/>
                <a:gd name="T40" fmla="*/ 0 w 81"/>
                <a:gd name="T41" fmla="*/ 0 h 121"/>
                <a:gd name="T42" fmla="*/ 0 w 81"/>
                <a:gd name="T43" fmla="*/ 0 h 121"/>
                <a:gd name="T44" fmla="*/ 0 w 81"/>
                <a:gd name="T45" fmla="*/ 0 h 121"/>
                <a:gd name="T46" fmla="*/ 0 w 81"/>
                <a:gd name="T47" fmla="*/ 0 h 121"/>
                <a:gd name="T48" fmla="*/ 0 w 81"/>
                <a:gd name="T49" fmla="*/ 0 h 121"/>
                <a:gd name="T50" fmla="*/ 0 w 81"/>
                <a:gd name="T51" fmla="*/ 0 h 121"/>
                <a:gd name="T52" fmla="*/ 0 w 81"/>
                <a:gd name="T53" fmla="*/ 0 h 121"/>
                <a:gd name="T54" fmla="*/ 0 w 81"/>
                <a:gd name="T55" fmla="*/ 0 h 12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1" h="121">
                  <a:moveTo>
                    <a:pt x="9" y="0"/>
                  </a:moveTo>
                  <a:lnTo>
                    <a:pt x="29" y="0"/>
                  </a:lnTo>
                  <a:lnTo>
                    <a:pt x="34" y="1"/>
                  </a:lnTo>
                  <a:lnTo>
                    <a:pt x="68" y="15"/>
                  </a:lnTo>
                  <a:lnTo>
                    <a:pt x="77" y="21"/>
                  </a:lnTo>
                  <a:lnTo>
                    <a:pt x="81" y="35"/>
                  </a:lnTo>
                  <a:lnTo>
                    <a:pt x="69" y="63"/>
                  </a:lnTo>
                  <a:lnTo>
                    <a:pt x="68" y="65"/>
                  </a:lnTo>
                  <a:lnTo>
                    <a:pt x="66" y="77"/>
                  </a:lnTo>
                  <a:lnTo>
                    <a:pt x="65" y="80"/>
                  </a:lnTo>
                  <a:lnTo>
                    <a:pt x="60" y="87"/>
                  </a:lnTo>
                  <a:lnTo>
                    <a:pt x="58" y="99"/>
                  </a:lnTo>
                  <a:lnTo>
                    <a:pt x="57" y="102"/>
                  </a:lnTo>
                  <a:lnTo>
                    <a:pt x="49" y="109"/>
                  </a:lnTo>
                  <a:lnTo>
                    <a:pt x="46" y="115"/>
                  </a:lnTo>
                  <a:lnTo>
                    <a:pt x="44" y="119"/>
                  </a:lnTo>
                  <a:lnTo>
                    <a:pt x="38" y="121"/>
                  </a:lnTo>
                  <a:lnTo>
                    <a:pt x="27" y="115"/>
                  </a:lnTo>
                  <a:lnTo>
                    <a:pt x="27" y="111"/>
                  </a:lnTo>
                  <a:lnTo>
                    <a:pt x="28" y="94"/>
                  </a:lnTo>
                  <a:lnTo>
                    <a:pt x="18" y="85"/>
                  </a:lnTo>
                  <a:lnTo>
                    <a:pt x="9" y="74"/>
                  </a:lnTo>
                  <a:lnTo>
                    <a:pt x="8" y="70"/>
                  </a:lnTo>
                  <a:lnTo>
                    <a:pt x="8" y="59"/>
                  </a:lnTo>
                  <a:lnTo>
                    <a:pt x="3" y="47"/>
                  </a:lnTo>
                  <a:lnTo>
                    <a:pt x="2" y="44"/>
                  </a:lnTo>
                  <a:lnTo>
                    <a:pt x="0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F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34" name="Freeform 141"/>
            <p:cNvSpPr>
              <a:spLocks/>
            </p:cNvSpPr>
            <p:nvPr/>
          </p:nvSpPr>
          <p:spPr bwMode="auto">
            <a:xfrm>
              <a:off x="4485" y="2968"/>
              <a:ext cx="26" cy="37"/>
            </a:xfrm>
            <a:custGeom>
              <a:avLst/>
              <a:gdLst>
                <a:gd name="T0" fmla="*/ 0 w 76"/>
                <a:gd name="T1" fmla="*/ 0 h 112"/>
                <a:gd name="T2" fmla="*/ 0 w 76"/>
                <a:gd name="T3" fmla="*/ 0 h 112"/>
                <a:gd name="T4" fmla="*/ 0 w 76"/>
                <a:gd name="T5" fmla="*/ 0 h 112"/>
                <a:gd name="T6" fmla="*/ 0 w 76"/>
                <a:gd name="T7" fmla="*/ 0 h 112"/>
                <a:gd name="T8" fmla="*/ 0 w 76"/>
                <a:gd name="T9" fmla="*/ 0 h 112"/>
                <a:gd name="T10" fmla="*/ 0 w 76"/>
                <a:gd name="T11" fmla="*/ 0 h 112"/>
                <a:gd name="T12" fmla="*/ 0 w 76"/>
                <a:gd name="T13" fmla="*/ 0 h 112"/>
                <a:gd name="T14" fmla="*/ 0 w 76"/>
                <a:gd name="T15" fmla="*/ 0 h 112"/>
                <a:gd name="T16" fmla="*/ 0 w 76"/>
                <a:gd name="T17" fmla="*/ 0 h 112"/>
                <a:gd name="T18" fmla="*/ 0 w 76"/>
                <a:gd name="T19" fmla="*/ 0 h 112"/>
                <a:gd name="T20" fmla="*/ 0 w 76"/>
                <a:gd name="T21" fmla="*/ 0 h 112"/>
                <a:gd name="T22" fmla="*/ 0 w 76"/>
                <a:gd name="T23" fmla="*/ 0 h 112"/>
                <a:gd name="T24" fmla="*/ 0 w 76"/>
                <a:gd name="T25" fmla="*/ 0 h 112"/>
                <a:gd name="T26" fmla="*/ 0 w 76"/>
                <a:gd name="T27" fmla="*/ 0 h 112"/>
                <a:gd name="T28" fmla="*/ 0 w 76"/>
                <a:gd name="T29" fmla="*/ 0 h 112"/>
                <a:gd name="T30" fmla="*/ 0 w 76"/>
                <a:gd name="T31" fmla="*/ 0 h 112"/>
                <a:gd name="T32" fmla="*/ 0 w 76"/>
                <a:gd name="T33" fmla="*/ 0 h 112"/>
                <a:gd name="T34" fmla="*/ 0 w 76"/>
                <a:gd name="T35" fmla="*/ 0 h 112"/>
                <a:gd name="T36" fmla="*/ 0 w 76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6" h="112">
                  <a:moveTo>
                    <a:pt x="32" y="2"/>
                  </a:moveTo>
                  <a:lnTo>
                    <a:pt x="64" y="14"/>
                  </a:lnTo>
                  <a:lnTo>
                    <a:pt x="74" y="19"/>
                  </a:lnTo>
                  <a:lnTo>
                    <a:pt x="76" y="32"/>
                  </a:lnTo>
                  <a:lnTo>
                    <a:pt x="63" y="60"/>
                  </a:lnTo>
                  <a:lnTo>
                    <a:pt x="62" y="75"/>
                  </a:lnTo>
                  <a:lnTo>
                    <a:pt x="56" y="85"/>
                  </a:lnTo>
                  <a:lnTo>
                    <a:pt x="53" y="97"/>
                  </a:lnTo>
                  <a:lnTo>
                    <a:pt x="45" y="107"/>
                  </a:lnTo>
                  <a:lnTo>
                    <a:pt x="42" y="112"/>
                  </a:lnTo>
                  <a:lnTo>
                    <a:pt x="24" y="111"/>
                  </a:lnTo>
                  <a:lnTo>
                    <a:pt x="27" y="90"/>
                  </a:lnTo>
                  <a:lnTo>
                    <a:pt x="15" y="79"/>
                  </a:lnTo>
                  <a:lnTo>
                    <a:pt x="6" y="68"/>
                  </a:lnTo>
                  <a:lnTo>
                    <a:pt x="7" y="57"/>
                  </a:lnTo>
                  <a:lnTo>
                    <a:pt x="1" y="42"/>
                  </a:lnTo>
                  <a:lnTo>
                    <a:pt x="0" y="17"/>
                  </a:lnTo>
                  <a:lnTo>
                    <a:pt x="10" y="0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0C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35" name="Freeform 142"/>
            <p:cNvSpPr>
              <a:spLocks/>
            </p:cNvSpPr>
            <p:nvPr/>
          </p:nvSpPr>
          <p:spPr bwMode="auto">
            <a:xfrm>
              <a:off x="4486" y="2969"/>
              <a:ext cx="24" cy="34"/>
            </a:xfrm>
            <a:custGeom>
              <a:avLst/>
              <a:gdLst>
                <a:gd name="T0" fmla="*/ 0 w 72"/>
                <a:gd name="T1" fmla="*/ 0 h 103"/>
                <a:gd name="T2" fmla="*/ 0 w 72"/>
                <a:gd name="T3" fmla="*/ 0 h 103"/>
                <a:gd name="T4" fmla="*/ 0 w 72"/>
                <a:gd name="T5" fmla="*/ 0 h 103"/>
                <a:gd name="T6" fmla="*/ 0 w 72"/>
                <a:gd name="T7" fmla="*/ 0 h 103"/>
                <a:gd name="T8" fmla="*/ 0 w 72"/>
                <a:gd name="T9" fmla="*/ 0 h 103"/>
                <a:gd name="T10" fmla="*/ 0 w 72"/>
                <a:gd name="T11" fmla="*/ 0 h 103"/>
                <a:gd name="T12" fmla="*/ 0 w 72"/>
                <a:gd name="T13" fmla="*/ 0 h 103"/>
                <a:gd name="T14" fmla="*/ 0 w 72"/>
                <a:gd name="T15" fmla="*/ 0 h 103"/>
                <a:gd name="T16" fmla="*/ 0 w 72"/>
                <a:gd name="T17" fmla="*/ 0 h 103"/>
                <a:gd name="T18" fmla="*/ 0 w 72"/>
                <a:gd name="T19" fmla="*/ 0 h 103"/>
                <a:gd name="T20" fmla="*/ 0 w 72"/>
                <a:gd name="T21" fmla="*/ 0 h 103"/>
                <a:gd name="T22" fmla="*/ 0 w 72"/>
                <a:gd name="T23" fmla="*/ 0 h 103"/>
                <a:gd name="T24" fmla="*/ 0 w 72"/>
                <a:gd name="T25" fmla="*/ 0 h 103"/>
                <a:gd name="T26" fmla="*/ 0 w 72"/>
                <a:gd name="T27" fmla="*/ 0 h 103"/>
                <a:gd name="T28" fmla="*/ 0 w 72"/>
                <a:gd name="T29" fmla="*/ 0 h 103"/>
                <a:gd name="T30" fmla="*/ 0 w 72"/>
                <a:gd name="T31" fmla="*/ 0 h 103"/>
                <a:gd name="T32" fmla="*/ 0 w 72"/>
                <a:gd name="T33" fmla="*/ 0 h 103"/>
                <a:gd name="T34" fmla="*/ 0 w 72"/>
                <a:gd name="T35" fmla="*/ 0 h 1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103">
                  <a:moveTo>
                    <a:pt x="72" y="30"/>
                  </a:moveTo>
                  <a:lnTo>
                    <a:pt x="60" y="56"/>
                  </a:lnTo>
                  <a:lnTo>
                    <a:pt x="58" y="70"/>
                  </a:lnTo>
                  <a:lnTo>
                    <a:pt x="54" y="77"/>
                  </a:lnTo>
                  <a:lnTo>
                    <a:pt x="51" y="89"/>
                  </a:lnTo>
                  <a:lnTo>
                    <a:pt x="43" y="98"/>
                  </a:lnTo>
                  <a:lnTo>
                    <a:pt x="41" y="103"/>
                  </a:lnTo>
                  <a:lnTo>
                    <a:pt x="24" y="102"/>
                  </a:lnTo>
                  <a:lnTo>
                    <a:pt x="26" y="82"/>
                  </a:lnTo>
                  <a:lnTo>
                    <a:pt x="8" y="62"/>
                  </a:lnTo>
                  <a:lnTo>
                    <a:pt x="8" y="52"/>
                  </a:lnTo>
                  <a:lnTo>
                    <a:pt x="2" y="37"/>
                  </a:lnTo>
                  <a:lnTo>
                    <a:pt x="0" y="14"/>
                  </a:lnTo>
                  <a:lnTo>
                    <a:pt x="10" y="0"/>
                  </a:lnTo>
                  <a:lnTo>
                    <a:pt x="31" y="1"/>
                  </a:lnTo>
                  <a:lnTo>
                    <a:pt x="62" y="12"/>
                  </a:lnTo>
                  <a:lnTo>
                    <a:pt x="71" y="17"/>
                  </a:lnTo>
                  <a:lnTo>
                    <a:pt x="72" y="30"/>
                  </a:lnTo>
                  <a:close/>
                </a:path>
              </a:pathLst>
            </a:custGeom>
            <a:solidFill>
              <a:srgbClr val="0C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36" name="Freeform 143"/>
            <p:cNvSpPr>
              <a:spLocks/>
            </p:cNvSpPr>
            <p:nvPr/>
          </p:nvSpPr>
          <p:spPr bwMode="auto">
            <a:xfrm>
              <a:off x="4487" y="2969"/>
              <a:ext cx="22" cy="32"/>
            </a:xfrm>
            <a:custGeom>
              <a:avLst/>
              <a:gdLst>
                <a:gd name="T0" fmla="*/ 0 w 67"/>
                <a:gd name="T1" fmla="*/ 0 h 96"/>
                <a:gd name="T2" fmla="*/ 0 w 67"/>
                <a:gd name="T3" fmla="*/ 0 h 96"/>
                <a:gd name="T4" fmla="*/ 0 w 67"/>
                <a:gd name="T5" fmla="*/ 0 h 96"/>
                <a:gd name="T6" fmla="*/ 0 w 67"/>
                <a:gd name="T7" fmla="*/ 0 h 96"/>
                <a:gd name="T8" fmla="*/ 0 w 67"/>
                <a:gd name="T9" fmla="*/ 0 h 96"/>
                <a:gd name="T10" fmla="*/ 0 w 67"/>
                <a:gd name="T11" fmla="*/ 0 h 96"/>
                <a:gd name="T12" fmla="*/ 0 w 67"/>
                <a:gd name="T13" fmla="*/ 0 h 96"/>
                <a:gd name="T14" fmla="*/ 0 w 67"/>
                <a:gd name="T15" fmla="*/ 0 h 96"/>
                <a:gd name="T16" fmla="*/ 0 w 67"/>
                <a:gd name="T17" fmla="*/ 0 h 96"/>
                <a:gd name="T18" fmla="*/ 0 w 67"/>
                <a:gd name="T19" fmla="*/ 0 h 96"/>
                <a:gd name="T20" fmla="*/ 0 w 67"/>
                <a:gd name="T21" fmla="*/ 0 h 96"/>
                <a:gd name="T22" fmla="*/ 0 w 67"/>
                <a:gd name="T23" fmla="*/ 0 h 96"/>
                <a:gd name="T24" fmla="*/ 0 w 67"/>
                <a:gd name="T25" fmla="*/ 0 h 96"/>
                <a:gd name="T26" fmla="*/ 0 w 67"/>
                <a:gd name="T27" fmla="*/ 0 h 96"/>
                <a:gd name="T28" fmla="*/ 0 w 67"/>
                <a:gd name="T29" fmla="*/ 0 h 96"/>
                <a:gd name="T30" fmla="*/ 0 w 67"/>
                <a:gd name="T31" fmla="*/ 0 h 96"/>
                <a:gd name="T32" fmla="*/ 0 w 67"/>
                <a:gd name="T33" fmla="*/ 0 h 96"/>
                <a:gd name="T34" fmla="*/ 0 w 67"/>
                <a:gd name="T35" fmla="*/ 0 h 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7" h="96">
                  <a:moveTo>
                    <a:pt x="67" y="30"/>
                  </a:moveTo>
                  <a:lnTo>
                    <a:pt x="55" y="52"/>
                  </a:lnTo>
                  <a:lnTo>
                    <a:pt x="54" y="65"/>
                  </a:lnTo>
                  <a:lnTo>
                    <a:pt x="49" y="73"/>
                  </a:lnTo>
                  <a:lnTo>
                    <a:pt x="47" y="82"/>
                  </a:lnTo>
                  <a:lnTo>
                    <a:pt x="40" y="91"/>
                  </a:lnTo>
                  <a:lnTo>
                    <a:pt x="37" y="96"/>
                  </a:lnTo>
                  <a:lnTo>
                    <a:pt x="22" y="94"/>
                  </a:lnTo>
                  <a:lnTo>
                    <a:pt x="25" y="76"/>
                  </a:lnTo>
                  <a:lnTo>
                    <a:pt x="7" y="58"/>
                  </a:lnTo>
                  <a:lnTo>
                    <a:pt x="7" y="48"/>
                  </a:lnTo>
                  <a:lnTo>
                    <a:pt x="1" y="35"/>
                  </a:lnTo>
                  <a:lnTo>
                    <a:pt x="0" y="15"/>
                  </a:lnTo>
                  <a:lnTo>
                    <a:pt x="9" y="0"/>
                  </a:lnTo>
                  <a:lnTo>
                    <a:pt x="29" y="1"/>
                  </a:lnTo>
                  <a:lnTo>
                    <a:pt x="58" y="12"/>
                  </a:lnTo>
                  <a:lnTo>
                    <a:pt x="65" y="18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0A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37" name="Freeform 144"/>
            <p:cNvSpPr>
              <a:spLocks/>
            </p:cNvSpPr>
            <p:nvPr/>
          </p:nvSpPr>
          <p:spPr bwMode="auto">
            <a:xfrm>
              <a:off x="4488" y="2970"/>
              <a:ext cx="21" cy="29"/>
            </a:xfrm>
            <a:custGeom>
              <a:avLst/>
              <a:gdLst>
                <a:gd name="T0" fmla="*/ 0 w 62"/>
                <a:gd name="T1" fmla="*/ 0 h 85"/>
                <a:gd name="T2" fmla="*/ 0 w 62"/>
                <a:gd name="T3" fmla="*/ 0 h 85"/>
                <a:gd name="T4" fmla="*/ 0 w 62"/>
                <a:gd name="T5" fmla="*/ 0 h 85"/>
                <a:gd name="T6" fmla="*/ 0 w 62"/>
                <a:gd name="T7" fmla="*/ 0 h 85"/>
                <a:gd name="T8" fmla="*/ 0 w 62"/>
                <a:gd name="T9" fmla="*/ 0 h 85"/>
                <a:gd name="T10" fmla="*/ 0 w 62"/>
                <a:gd name="T11" fmla="*/ 0 h 85"/>
                <a:gd name="T12" fmla="*/ 0 w 62"/>
                <a:gd name="T13" fmla="*/ 0 h 85"/>
                <a:gd name="T14" fmla="*/ 0 w 62"/>
                <a:gd name="T15" fmla="*/ 0 h 85"/>
                <a:gd name="T16" fmla="*/ 0 w 62"/>
                <a:gd name="T17" fmla="*/ 0 h 85"/>
                <a:gd name="T18" fmla="*/ 0 w 62"/>
                <a:gd name="T19" fmla="*/ 0 h 85"/>
                <a:gd name="T20" fmla="*/ 0 w 62"/>
                <a:gd name="T21" fmla="*/ 0 h 85"/>
                <a:gd name="T22" fmla="*/ 0 w 62"/>
                <a:gd name="T23" fmla="*/ 0 h 85"/>
                <a:gd name="T24" fmla="*/ 0 w 62"/>
                <a:gd name="T25" fmla="*/ 0 h 85"/>
                <a:gd name="T26" fmla="*/ 0 w 62"/>
                <a:gd name="T27" fmla="*/ 0 h 85"/>
                <a:gd name="T28" fmla="*/ 0 w 62"/>
                <a:gd name="T29" fmla="*/ 0 h 85"/>
                <a:gd name="T30" fmla="*/ 0 w 62"/>
                <a:gd name="T31" fmla="*/ 0 h 85"/>
                <a:gd name="T32" fmla="*/ 0 w 62"/>
                <a:gd name="T33" fmla="*/ 0 h 85"/>
                <a:gd name="T34" fmla="*/ 0 w 62"/>
                <a:gd name="T35" fmla="*/ 0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2" h="85">
                  <a:moveTo>
                    <a:pt x="62" y="27"/>
                  </a:moveTo>
                  <a:lnTo>
                    <a:pt x="51" y="48"/>
                  </a:lnTo>
                  <a:lnTo>
                    <a:pt x="50" y="60"/>
                  </a:lnTo>
                  <a:lnTo>
                    <a:pt x="46" y="66"/>
                  </a:lnTo>
                  <a:lnTo>
                    <a:pt x="44" y="76"/>
                  </a:lnTo>
                  <a:lnTo>
                    <a:pt x="37" y="82"/>
                  </a:lnTo>
                  <a:lnTo>
                    <a:pt x="35" y="85"/>
                  </a:lnTo>
                  <a:lnTo>
                    <a:pt x="22" y="84"/>
                  </a:lnTo>
                  <a:lnTo>
                    <a:pt x="23" y="70"/>
                  </a:lnTo>
                  <a:lnTo>
                    <a:pt x="7" y="52"/>
                  </a:lnTo>
                  <a:lnTo>
                    <a:pt x="7" y="43"/>
                  </a:lnTo>
                  <a:lnTo>
                    <a:pt x="2" y="32"/>
                  </a:lnTo>
                  <a:lnTo>
                    <a:pt x="0" y="13"/>
                  </a:lnTo>
                  <a:lnTo>
                    <a:pt x="8" y="0"/>
                  </a:lnTo>
                  <a:lnTo>
                    <a:pt x="27" y="1"/>
                  </a:lnTo>
                  <a:lnTo>
                    <a:pt x="54" y="12"/>
                  </a:lnTo>
                  <a:lnTo>
                    <a:pt x="61" y="16"/>
                  </a:lnTo>
                  <a:lnTo>
                    <a:pt x="62" y="27"/>
                  </a:lnTo>
                  <a:close/>
                </a:path>
              </a:pathLst>
            </a:custGeom>
            <a:solidFill>
              <a:srgbClr val="0A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38" name="Freeform 145"/>
            <p:cNvSpPr>
              <a:spLocks/>
            </p:cNvSpPr>
            <p:nvPr/>
          </p:nvSpPr>
          <p:spPr bwMode="auto">
            <a:xfrm>
              <a:off x="4489" y="2971"/>
              <a:ext cx="19" cy="25"/>
            </a:xfrm>
            <a:custGeom>
              <a:avLst/>
              <a:gdLst>
                <a:gd name="T0" fmla="*/ 0 w 57"/>
                <a:gd name="T1" fmla="*/ 0 h 77"/>
                <a:gd name="T2" fmla="*/ 0 w 57"/>
                <a:gd name="T3" fmla="*/ 0 h 77"/>
                <a:gd name="T4" fmla="*/ 0 w 57"/>
                <a:gd name="T5" fmla="*/ 0 h 77"/>
                <a:gd name="T6" fmla="*/ 0 w 57"/>
                <a:gd name="T7" fmla="*/ 0 h 77"/>
                <a:gd name="T8" fmla="*/ 0 w 57"/>
                <a:gd name="T9" fmla="*/ 0 h 77"/>
                <a:gd name="T10" fmla="*/ 0 w 57"/>
                <a:gd name="T11" fmla="*/ 0 h 77"/>
                <a:gd name="T12" fmla="*/ 0 w 57"/>
                <a:gd name="T13" fmla="*/ 0 h 77"/>
                <a:gd name="T14" fmla="*/ 0 w 57"/>
                <a:gd name="T15" fmla="*/ 0 h 77"/>
                <a:gd name="T16" fmla="*/ 0 w 57"/>
                <a:gd name="T17" fmla="*/ 0 h 77"/>
                <a:gd name="T18" fmla="*/ 0 w 57"/>
                <a:gd name="T19" fmla="*/ 0 h 77"/>
                <a:gd name="T20" fmla="*/ 0 w 57"/>
                <a:gd name="T21" fmla="*/ 0 h 77"/>
                <a:gd name="T22" fmla="*/ 0 w 57"/>
                <a:gd name="T23" fmla="*/ 0 h 77"/>
                <a:gd name="T24" fmla="*/ 0 w 57"/>
                <a:gd name="T25" fmla="*/ 0 h 77"/>
                <a:gd name="T26" fmla="*/ 0 w 57"/>
                <a:gd name="T27" fmla="*/ 0 h 77"/>
                <a:gd name="T28" fmla="*/ 0 w 57"/>
                <a:gd name="T29" fmla="*/ 0 h 77"/>
                <a:gd name="T30" fmla="*/ 0 w 57"/>
                <a:gd name="T31" fmla="*/ 0 h 77"/>
                <a:gd name="T32" fmla="*/ 0 w 57"/>
                <a:gd name="T33" fmla="*/ 0 h 77"/>
                <a:gd name="T34" fmla="*/ 0 w 57"/>
                <a:gd name="T35" fmla="*/ 0 h 7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7" h="77">
                  <a:moveTo>
                    <a:pt x="57" y="26"/>
                  </a:moveTo>
                  <a:lnTo>
                    <a:pt x="47" y="44"/>
                  </a:lnTo>
                  <a:lnTo>
                    <a:pt x="46" y="54"/>
                  </a:lnTo>
                  <a:lnTo>
                    <a:pt x="42" y="60"/>
                  </a:lnTo>
                  <a:lnTo>
                    <a:pt x="40" y="67"/>
                  </a:lnTo>
                  <a:lnTo>
                    <a:pt x="34" y="75"/>
                  </a:lnTo>
                  <a:lnTo>
                    <a:pt x="32" y="77"/>
                  </a:lnTo>
                  <a:lnTo>
                    <a:pt x="20" y="76"/>
                  </a:lnTo>
                  <a:lnTo>
                    <a:pt x="21" y="63"/>
                  </a:lnTo>
                  <a:lnTo>
                    <a:pt x="6" y="47"/>
                  </a:lnTo>
                  <a:lnTo>
                    <a:pt x="6" y="40"/>
                  </a:lnTo>
                  <a:lnTo>
                    <a:pt x="1" y="29"/>
                  </a:lnTo>
                  <a:lnTo>
                    <a:pt x="0" y="12"/>
                  </a:lnTo>
                  <a:lnTo>
                    <a:pt x="7" y="0"/>
                  </a:lnTo>
                  <a:lnTo>
                    <a:pt x="24" y="1"/>
                  </a:lnTo>
                  <a:lnTo>
                    <a:pt x="49" y="11"/>
                  </a:lnTo>
                  <a:lnTo>
                    <a:pt x="56" y="15"/>
                  </a:lnTo>
                  <a:lnTo>
                    <a:pt x="57" y="26"/>
                  </a:lnTo>
                  <a:close/>
                </a:path>
              </a:pathLst>
            </a:custGeom>
            <a:solidFill>
              <a:srgbClr val="071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39" name="Freeform 146"/>
            <p:cNvSpPr>
              <a:spLocks/>
            </p:cNvSpPr>
            <p:nvPr/>
          </p:nvSpPr>
          <p:spPr bwMode="auto">
            <a:xfrm>
              <a:off x="4490" y="2971"/>
              <a:ext cx="17" cy="23"/>
            </a:xfrm>
            <a:custGeom>
              <a:avLst/>
              <a:gdLst>
                <a:gd name="T0" fmla="*/ 0 w 52"/>
                <a:gd name="T1" fmla="*/ 0 h 70"/>
                <a:gd name="T2" fmla="*/ 0 w 52"/>
                <a:gd name="T3" fmla="*/ 0 h 70"/>
                <a:gd name="T4" fmla="*/ 0 w 52"/>
                <a:gd name="T5" fmla="*/ 0 h 70"/>
                <a:gd name="T6" fmla="*/ 0 w 52"/>
                <a:gd name="T7" fmla="*/ 0 h 70"/>
                <a:gd name="T8" fmla="*/ 0 w 52"/>
                <a:gd name="T9" fmla="*/ 0 h 70"/>
                <a:gd name="T10" fmla="*/ 0 w 52"/>
                <a:gd name="T11" fmla="*/ 0 h 70"/>
                <a:gd name="T12" fmla="*/ 0 w 52"/>
                <a:gd name="T13" fmla="*/ 0 h 70"/>
                <a:gd name="T14" fmla="*/ 0 w 52"/>
                <a:gd name="T15" fmla="*/ 0 h 70"/>
                <a:gd name="T16" fmla="*/ 0 w 52"/>
                <a:gd name="T17" fmla="*/ 0 h 70"/>
                <a:gd name="T18" fmla="*/ 0 w 52"/>
                <a:gd name="T19" fmla="*/ 0 h 70"/>
                <a:gd name="T20" fmla="*/ 0 w 52"/>
                <a:gd name="T21" fmla="*/ 0 h 70"/>
                <a:gd name="T22" fmla="*/ 0 w 52"/>
                <a:gd name="T23" fmla="*/ 0 h 70"/>
                <a:gd name="T24" fmla="*/ 0 w 52"/>
                <a:gd name="T25" fmla="*/ 0 h 70"/>
                <a:gd name="T26" fmla="*/ 0 w 52"/>
                <a:gd name="T27" fmla="*/ 0 h 70"/>
                <a:gd name="T28" fmla="*/ 0 w 52"/>
                <a:gd name="T29" fmla="*/ 0 h 70"/>
                <a:gd name="T30" fmla="*/ 0 w 52"/>
                <a:gd name="T31" fmla="*/ 0 h 70"/>
                <a:gd name="T32" fmla="*/ 0 w 52"/>
                <a:gd name="T33" fmla="*/ 0 h 70"/>
                <a:gd name="T34" fmla="*/ 0 w 52"/>
                <a:gd name="T35" fmla="*/ 0 h 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0">
                  <a:moveTo>
                    <a:pt x="52" y="25"/>
                  </a:moveTo>
                  <a:lnTo>
                    <a:pt x="43" y="41"/>
                  </a:lnTo>
                  <a:lnTo>
                    <a:pt x="42" y="51"/>
                  </a:lnTo>
                  <a:lnTo>
                    <a:pt x="39" y="56"/>
                  </a:lnTo>
                  <a:lnTo>
                    <a:pt x="36" y="62"/>
                  </a:lnTo>
                  <a:lnTo>
                    <a:pt x="31" y="68"/>
                  </a:lnTo>
                  <a:lnTo>
                    <a:pt x="29" y="70"/>
                  </a:lnTo>
                  <a:lnTo>
                    <a:pt x="19" y="69"/>
                  </a:lnTo>
                  <a:lnTo>
                    <a:pt x="20" y="57"/>
                  </a:lnTo>
                  <a:lnTo>
                    <a:pt x="7" y="42"/>
                  </a:lnTo>
                  <a:lnTo>
                    <a:pt x="7" y="36"/>
                  </a:lnTo>
                  <a:lnTo>
                    <a:pt x="1" y="27"/>
                  </a:lnTo>
                  <a:lnTo>
                    <a:pt x="0" y="11"/>
                  </a:lnTo>
                  <a:lnTo>
                    <a:pt x="7" y="0"/>
                  </a:lnTo>
                  <a:lnTo>
                    <a:pt x="22" y="2"/>
                  </a:lnTo>
                  <a:lnTo>
                    <a:pt x="46" y="11"/>
                  </a:lnTo>
                  <a:lnTo>
                    <a:pt x="52" y="16"/>
                  </a:lnTo>
                  <a:lnTo>
                    <a:pt x="52" y="25"/>
                  </a:lnTo>
                  <a:close/>
                </a:path>
              </a:pathLst>
            </a:custGeom>
            <a:solidFill>
              <a:srgbClr val="071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40" name="Freeform 147"/>
            <p:cNvSpPr>
              <a:spLocks/>
            </p:cNvSpPr>
            <p:nvPr/>
          </p:nvSpPr>
          <p:spPr bwMode="auto">
            <a:xfrm>
              <a:off x="4490" y="2972"/>
              <a:ext cx="16" cy="20"/>
            </a:xfrm>
            <a:custGeom>
              <a:avLst/>
              <a:gdLst>
                <a:gd name="T0" fmla="*/ 0 w 48"/>
                <a:gd name="T1" fmla="*/ 0 h 62"/>
                <a:gd name="T2" fmla="*/ 0 w 48"/>
                <a:gd name="T3" fmla="*/ 0 h 62"/>
                <a:gd name="T4" fmla="*/ 0 w 48"/>
                <a:gd name="T5" fmla="*/ 0 h 62"/>
                <a:gd name="T6" fmla="*/ 0 w 48"/>
                <a:gd name="T7" fmla="*/ 0 h 62"/>
                <a:gd name="T8" fmla="*/ 0 w 48"/>
                <a:gd name="T9" fmla="*/ 0 h 62"/>
                <a:gd name="T10" fmla="*/ 0 w 48"/>
                <a:gd name="T11" fmla="*/ 0 h 62"/>
                <a:gd name="T12" fmla="*/ 0 w 48"/>
                <a:gd name="T13" fmla="*/ 0 h 62"/>
                <a:gd name="T14" fmla="*/ 0 w 48"/>
                <a:gd name="T15" fmla="*/ 0 h 62"/>
                <a:gd name="T16" fmla="*/ 0 w 48"/>
                <a:gd name="T17" fmla="*/ 0 h 62"/>
                <a:gd name="T18" fmla="*/ 0 w 48"/>
                <a:gd name="T19" fmla="*/ 0 h 62"/>
                <a:gd name="T20" fmla="*/ 0 w 48"/>
                <a:gd name="T21" fmla="*/ 0 h 62"/>
                <a:gd name="T22" fmla="*/ 0 w 48"/>
                <a:gd name="T23" fmla="*/ 0 h 62"/>
                <a:gd name="T24" fmla="*/ 0 w 48"/>
                <a:gd name="T25" fmla="*/ 0 h 62"/>
                <a:gd name="T26" fmla="*/ 0 w 48"/>
                <a:gd name="T27" fmla="*/ 0 h 62"/>
                <a:gd name="T28" fmla="*/ 0 w 48"/>
                <a:gd name="T29" fmla="*/ 0 h 62"/>
                <a:gd name="T30" fmla="*/ 0 w 48"/>
                <a:gd name="T31" fmla="*/ 0 h 62"/>
                <a:gd name="T32" fmla="*/ 0 w 48"/>
                <a:gd name="T33" fmla="*/ 0 h 62"/>
                <a:gd name="T34" fmla="*/ 0 w 48"/>
                <a:gd name="T35" fmla="*/ 0 h 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8" h="62">
                  <a:moveTo>
                    <a:pt x="48" y="25"/>
                  </a:moveTo>
                  <a:lnTo>
                    <a:pt x="40" y="38"/>
                  </a:lnTo>
                  <a:lnTo>
                    <a:pt x="39" y="45"/>
                  </a:lnTo>
                  <a:lnTo>
                    <a:pt x="36" y="50"/>
                  </a:lnTo>
                  <a:lnTo>
                    <a:pt x="33" y="55"/>
                  </a:lnTo>
                  <a:lnTo>
                    <a:pt x="29" y="60"/>
                  </a:lnTo>
                  <a:lnTo>
                    <a:pt x="27" y="62"/>
                  </a:lnTo>
                  <a:lnTo>
                    <a:pt x="18" y="61"/>
                  </a:lnTo>
                  <a:lnTo>
                    <a:pt x="18" y="50"/>
                  </a:lnTo>
                  <a:lnTo>
                    <a:pt x="7" y="38"/>
                  </a:lnTo>
                  <a:lnTo>
                    <a:pt x="6" y="32"/>
                  </a:lnTo>
                  <a:lnTo>
                    <a:pt x="1" y="23"/>
                  </a:lnTo>
                  <a:lnTo>
                    <a:pt x="0" y="10"/>
                  </a:lnTo>
                  <a:lnTo>
                    <a:pt x="7" y="0"/>
                  </a:lnTo>
                  <a:lnTo>
                    <a:pt x="20" y="2"/>
                  </a:lnTo>
                  <a:lnTo>
                    <a:pt x="42" y="11"/>
                  </a:lnTo>
                  <a:lnTo>
                    <a:pt x="48" y="16"/>
                  </a:lnTo>
                  <a:lnTo>
                    <a:pt x="48" y="25"/>
                  </a:lnTo>
                  <a:close/>
                </a:path>
              </a:pathLst>
            </a:custGeom>
            <a:solidFill>
              <a:srgbClr val="05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41" name="Freeform 148"/>
            <p:cNvSpPr>
              <a:spLocks/>
            </p:cNvSpPr>
            <p:nvPr/>
          </p:nvSpPr>
          <p:spPr bwMode="auto">
            <a:xfrm>
              <a:off x="4491" y="2973"/>
              <a:ext cx="14" cy="17"/>
            </a:xfrm>
            <a:custGeom>
              <a:avLst/>
              <a:gdLst>
                <a:gd name="T0" fmla="*/ 0 w 43"/>
                <a:gd name="T1" fmla="*/ 0 h 52"/>
                <a:gd name="T2" fmla="*/ 0 w 43"/>
                <a:gd name="T3" fmla="*/ 0 h 52"/>
                <a:gd name="T4" fmla="*/ 0 w 43"/>
                <a:gd name="T5" fmla="*/ 0 h 52"/>
                <a:gd name="T6" fmla="*/ 0 w 43"/>
                <a:gd name="T7" fmla="*/ 0 h 52"/>
                <a:gd name="T8" fmla="*/ 0 w 43"/>
                <a:gd name="T9" fmla="*/ 0 h 52"/>
                <a:gd name="T10" fmla="*/ 0 w 43"/>
                <a:gd name="T11" fmla="*/ 0 h 52"/>
                <a:gd name="T12" fmla="*/ 0 w 43"/>
                <a:gd name="T13" fmla="*/ 0 h 52"/>
                <a:gd name="T14" fmla="*/ 0 w 43"/>
                <a:gd name="T15" fmla="*/ 0 h 52"/>
                <a:gd name="T16" fmla="*/ 0 w 43"/>
                <a:gd name="T17" fmla="*/ 0 h 52"/>
                <a:gd name="T18" fmla="*/ 0 w 43"/>
                <a:gd name="T19" fmla="*/ 0 h 52"/>
                <a:gd name="T20" fmla="*/ 0 w 43"/>
                <a:gd name="T21" fmla="*/ 0 h 52"/>
                <a:gd name="T22" fmla="*/ 0 w 43"/>
                <a:gd name="T23" fmla="*/ 0 h 52"/>
                <a:gd name="T24" fmla="*/ 0 w 43"/>
                <a:gd name="T25" fmla="*/ 0 h 52"/>
                <a:gd name="T26" fmla="*/ 0 w 43"/>
                <a:gd name="T27" fmla="*/ 0 h 52"/>
                <a:gd name="T28" fmla="*/ 0 w 43"/>
                <a:gd name="T29" fmla="*/ 0 h 52"/>
                <a:gd name="T30" fmla="*/ 0 w 43"/>
                <a:gd name="T31" fmla="*/ 0 h 52"/>
                <a:gd name="T32" fmla="*/ 0 w 43"/>
                <a:gd name="T33" fmla="*/ 0 h 52"/>
                <a:gd name="T34" fmla="*/ 0 w 43"/>
                <a:gd name="T35" fmla="*/ 0 h 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" h="52">
                  <a:moveTo>
                    <a:pt x="42" y="23"/>
                  </a:moveTo>
                  <a:lnTo>
                    <a:pt x="36" y="34"/>
                  </a:lnTo>
                  <a:lnTo>
                    <a:pt x="35" y="40"/>
                  </a:lnTo>
                  <a:lnTo>
                    <a:pt x="31" y="42"/>
                  </a:lnTo>
                  <a:lnTo>
                    <a:pt x="29" y="47"/>
                  </a:lnTo>
                  <a:lnTo>
                    <a:pt x="26" y="51"/>
                  </a:lnTo>
                  <a:lnTo>
                    <a:pt x="24" y="52"/>
                  </a:lnTo>
                  <a:lnTo>
                    <a:pt x="17" y="51"/>
                  </a:lnTo>
                  <a:lnTo>
                    <a:pt x="16" y="42"/>
                  </a:lnTo>
                  <a:lnTo>
                    <a:pt x="6" y="31"/>
                  </a:lnTo>
                  <a:lnTo>
                    <a:pt x="6" y="26"/>
                  </a:lnTo>
                  <a:lnTo>
                    <a:pt x="1" y="19"/>
                  </a:lnTo>
                  <a:lnTo>
                    <a:pt x="0" y="7"/>
                  </a:lnTo>
                  <a:lnTo>
                    <a:pt x="6" y="0"/>
                  </a:lnTo>
                  <a:lnTo>
                    <a:pt x="18" y="1"/>
                  </a:lnTo>
                  <a:lnTo>
                    <a:pt x="38" y="9"/>
                  </a:lnTo>
                  <a:lnTo>
                    <a:pt x="43" y="14"/>
                  </a:lnTo>
                  <a:lnTo>
                    <a:pt x="42" y="23"/>
                  </a:lnTo>
                  <a:close/>
                </a:path>
              </a:pathLst>
            </a:custGeom>
            <a:solidFill>
              <a:srgbClr val="05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42" name="Freeform 149"/>
            <p:cNvSpPr>
              <a:spLocks/>
            </p:cNvSpPr>
            <p:nvPr/>
          </p:nvSpPr>
          <p:spPr bwMode="auto">
            <a:xfrm>
              <a:off x="4492" y="2973"/>
              <a:ext cx="13" cy="15"/>
            </a:xfrm>
            <a:custGeom>
              <a:avLst/>
              <a:gdLst>
                <a:gd name="T0" fmla="*/ 0 w 38"/>
                <a:gd name="T1" fmla="*/ 0 h 45"/>
                <a:gd name="T2" fmla="*/ 0 w 38"/>
                <a:gd name="T3" fmla="*/ 0 h 45"/>
                <a:gd name="T4" fmla="*/ 0 w 38"/>
                <a:gd name="T5" fmla="*/ 0 h 45"/>
                <a:gd name="T6" fmla="*/ 0 w 38"/>
                <a:gd name="T7" fmla="*/ 0 h 45"/>
                <a:gd name="T8" fmla="*/ 0 w 38"/>
                <a:gd name="T9" fmla="*/ 0 h 45"/>
                <a:gd name="T10" fmla="*/ 0 w 38"/>
                <a:gd name="T11" fmla="*/ 0 h 45"/>
                <a:gd name="T12" fmla="*/ 0 w 38"/>
                <a:gd name="T13" fmla="*/ 0 h 45"/>
                <a:gd name="T14" fmla="*/ 0 w 38"/>
                <a:gd name="T15" fmla="*/ 0 h 45"/>
                <a:gd name="T16" fmla="*/ 0 w 38"/>
                <a:gd name="T17" fmla="*/ 0 h 45"/>
                <a:gd name="T18" fmla="*/ 0 w 38"/>
                <a:gd name="T19" fmla="*/ 0 h 45"/>
                <a:gd name="T20" fmla="*/ 0 w 38"/>
                <a:gd name="T21" fmla="*/ 0 h 45"/>
                <a:gd name="T22" fmla="*/ 0 w 38"/>
                <a:gd name="T23" fmla="*/ 0 h 45"/>
                <a:gd name="T24" fmla="*/ 0 w 38"/>
                <a:gd name="T25" fmla="*/ 0 h 45"/>
                <a:gd name="T26" fmla="*/ 0 w 38"/>
                <a:gd name="T27" fmla="*/ 0 h 45"/>
                <a:gd name="T28" fmla="*/ 0 w 38"/>
                <a:gd name="T29" fmla="*/ 0 h 45"/>
                <a:gd name="T30" fmla="*/ 0 w 38"/>
                <a:gd name="T31" fmla="*/ 0 h 45"/>
                <a:gd name="T32" fmla="*/ 0 w 38"/>
                <a:gd name="T33" fmla="*/ 0 h 45"/>
                <a:gd name="T34" fmla="*/ 0 w 38"/>
                <a:gd name="T35" fmla="*/ 0 h 4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8" h="45">
                  <a:moveTo>
                    <a:pt x="37" y="23"/>
                  </a:moveTo>
                  <a:lnTo>
                    <a:pt x="31" y="30"/>
                  </a:lnTo>
                  <a:lnTo>
                    <a:pt x="30" y="35"/>
                  </a:lnTo>
                  <a:lnTo>
                    <a:pt x="27" y="37"/>
                  </a:lnTo>
                  <a:lnTo>
                    <a:pt x="25" y="41"/>
                  </a:lnTo>
                  <a:lnTo>
                    <a:pt x="22" y="44"/>
                  </a:lnTo>
                  <a:lnTo>
                    <a:pt x="21" y="45"/>
                  </a:lnTo>
                  <a:lnTo>
                    <a:pt x="15" y="44"/>
                  </a:lnTo>
                  <a:lnTo>
                    <a:pt x="14" y="36"/>
                  </a:lnTo>
                  <a:lnTo>
                    <a:pt x="5" y="28"/>
                  </a:lnTo>
                  <a:lnTo>
                    <a:pt x="5" y="23"/>
                  </a:lnTo>
                  <a:lnTo>
                    <a:pt x="1" y="17"/>
                  </a:lnTo>
                  <a:lnTo>
                    <a:pt x="0" y="7"/>
                  </a:lnTo>
                  <a:lnTo>
                    <a:pt x="4" y="0"/>
                  </a:lnTo>
                  <a:lnTo>
                    <a:pt x="15" y="2"/>
                  </a:lnTo>
                  <a:lnTo>
                    <a:pt x="34" y="11"/>
                  </a:lnTo>
                  <a:lnTo>
                    <a:pt x="38" y="16"/>
                  </a:lnTo>
                  <a:lnTo>
                    <a:pt x="37" y="23"/>
                  </a:lnTo>
                  <a:close/>
                </a:path>
              </a:pathLst>
            </a:custGeom>
            <a:solidFill>
              <a:srgbClr val="020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43" name="Freeform 150"/>
            <p:cNvSpPr>
              <a:spLocks/>
            </p:cNvSpPr>
            <p:nvPr/>
          </p:nvSpPr>
          <p:spPr bwMode="auto">
            <a:xfrm>
              <a:off x="4493" y="2973"/>
              <a:ext cx="11" cy="12"/>
            </a:xfrm>
            <a:custGeom>
              <a:avLst/>
              <a:gdLst>
                <a:gd name="T0" fmla="*/ 0 w 34"/>
                <a:gd name="T1" fmla="*/ 0 h 36"/>
                <a:gd name="T2" fmla="*/ 0 w 34"/>
                <a:gd name="T3" fmla="*/ 0 h 36"/>
                <a:gd name="T4" fmla="*/ 0 w 34"/>
                <a:gd name="T5" fmla="*/ 0 h 36"/>
                <a:gd name="T6" fmla="*/ 0 w 34"/>
                <a:gd name="T7" fmla="*/ 0 h 36"/>
                <a:gd name="T8" fmla="*/ 0 w 34"/>
                <a:gd name="T9" fmla="*/ 0 h 36"/>
                <a:gd name="T10" fmla="*/ 0 w 34"/>
                <a:gd name="T11" fmla="*/ 0 h 36"/>
                <a:gd name="T12" fmla="*/ 0 w 34"/>
                <a:gd name="T13" fmla="*/ 0 h 36"/>
                <a:gd name="T14" fmla="*/ 0 w 34"/>
                <a:gd name="T15" fmla="*/ 0 h 36"/>
                <a:gd name="T16" fmla="*/ 0 w 34"/>
                <a:gd name="T17" fmla="*/ 0 h 36"/>
                <a:gd name="T18" fmla="*/ 0 w 34"/>
                <a:gd name="T19" fmla="*/ 0 h 36"/>
                <a:gd name="T20" fmla="*/ 0 w 34"/>
                <a:gd name="T21" fmla="*/ 0 h 36"/>
                <a:gd name="T22" fmla="*/ 0 w 34"/>
                <a:gd name="T23" fmla="*/ 0 h 36"/>
                <a:gd name="T24" fmla="*/ 0 w 34"/>
                <a:gd name="T25" fmla="*/ 0 h 36"/>
                <a:gd name="T26" fmla="*/ 0 w 34"/>
                <a:gd name="T27" fmla="*/ 0 h 36"/>
                <a:gd name="T28" fmla="*/ 0 w 34"/>
                <a:gd name="T29" fmla="*/ 0 h 36"/>
                <a:gd name="T30" fmla="*/ 0 w 34"/>
                <a:gd name="T31" fmla="*/ 0 h 36"/>
                <a:gd name="T32" fmla="*/ 0 w 34"/>
                <a:gd name="T33" fmla="*/ 0 h 36"/>
                <a:gd name="T34" fmla="*/ 0 w 34"/>
                <a:gd name="T35" fmla="*/ 0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4" h="36">
                  <a:moveTo>
                    <a:pt x="32" y="21"/>
                  </a:moveTo>
                  <a:lnTo>
                    <a:pt x="28" y="27"/>
                  </a:lnTo>
                  <a:lnTo>
                    <a:pt x="25" y="30"/>
                  </a:lnTo>
                  <a:lnTo>
                    <a:pt x="24" y="32"/>
                  </a:lnTo>
                  <a:lnTo>
                    <a:pt x="22" y="34"/>
                  </a:lnTo>
                  <a:lnTo>
                    <a:pt x="20" y="35"/>
                  </a:lnTo>
                  <a:lnTo>
                    <a:pt x="19" y="36"/>
                  </a:lnTo>
                  <a:lnTo>
                    <a:pt x="14" y="35"/>
                  </a:lnTo>
                  <a:lnTo>
                    <a:pt x="13" y="29"/>
                  </a:lnTo>
                  <a:lnTo>
                    <a:pt x="5" y="22"/>
                  </a:lnTo>
                  <a:lnTo>
                    <a:pt x="4" y="18"/>
                  </a:lnTo>
                  <a:lnTo>
                    <a:pt x="2" y="15"/>
                  </a:lnTo>
                  <a:lnTo>
                    <a:pt x="0" y="6"/>
                  </a:lnTo>
                  <a:lnTo>
                    <a:pt x="3" y="0"/>
                  </a:lnTo>
                  <a:lnTo>
                    <a:pt x="13" y="3"/>
                  </a:lnTo>
                  <a:lnTo>
                    <a:pt x="31" y="10"/>
                  </a:lnTo>
                  <a:lnTo>
                    <a:pt x="34" y="15"/>
                  </a:lnTo>
                  <a:lnTo>
                    <a:pt x="32" y="21"/>
                  </a:lnTo>
                  <a:close/>
                </a:path>
              </a:pathLst>
            </a:custGeom>
            <a:solidFill>
              <a:srgbClr val="020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44" name="Freeform 151"/>
            <p:cNvSpPr>
              <a:spLocks/>
            </p:cNvSpPr>
            <p:nvPr/>
          </p:nvSpPr>
          <p:spPr bwMode="auto">
            <a:xfrm>
              <a:off x="4494" y="2975"/>
              <a:ext cx="10" cy="8"/>
            </a:xfrm>
            <a:custGeom>
              <a:avLst/>
              <a:gdLst>
                <a:gd name="T0" fmla="*/ 0 w 30"/>
                <a:gd name="T1" fmla="*/ 0 h 26"/>
                <a:gd name="T2" fmla="*/ 0 w 30"/>
                <a:gd name="T3" fmla="*/ 0 h 26"/>
                <a:gd name="T4" fmla="*/ 0 w 30"/>
                <a:gd name="T5" fmla="*/ 0 h 26"/>
                <a:gd name="T6" fmla="*/ 0 w 30"/>
                <a:gd name="T7" fmla="*/ 0 h 26"/>
                <a:gd name="T8" fmla="*/ 0 w 30"/>
                <a:gd name="T9" fmla="*/ 0 h 26"/>
                <a:gd name="T10" fmla="*/ 0 w 30"/>
                <a:gd name="T11" fmla="*/ 0 h 26"/>
                <a:gd name="T12" fmla="*/ 0 w 30"/>
                <a:gd name="T13" fmla="*/ 0 h 26"/>
                <a:gd name="T14" fmla="*/ 0 w 30"/>
                <a:gd name="T15" fmla="*/ 0 h 26"/>
                <a:gd name="T16" fmla="*/ 0 w 30"/>
                <a:gd name="T17" fmla="*/ 0 h 26"/>
                <a:gd name="T18" fmla="*/ 0 w 30"/>
                <a:gd name="T19" fmla="*/ 0 h 26"/>
                <a:gd name="T20" fmla="*/ 0 w 30"/>
                <a:gd name="T21" fmla="*/ 0 h 26"/>
                <a:gd name="T22" fmla="*/ 0 w 30"/>
                <a:gd name="T23" fmla="*/ 0 h 26"/>
                <a:gd name="T24" fmla="*/ 0 w 30"/>
                <a:gd name="T25" fmla="*/ 0 h 26"/>
                <a:gd name="T26" fmla="*/ 0 w 30"/>
                <a:gd name="T27" fmla="*/ 0 h 26"/>
                <a:gd name="T28" fmla="*/ 0 w 30"/>
                <a:gd name="T29" fmla="*/ 0 h 26"/>
                <a:gd name="T30" fmla="*/ 0 w 30"/>
                <a:gd name="T31" fmla="*/ 0 h 26"/>
                <a:gd name="T32" fmla="*/ 0 w 30"/>
                <a:gd name="T33" fmla="*/ 0 h 26"/>
                <a:gd name="T34" fmla="*/ 0 w 30"/>
                <a:gd name="T35" fmla="*/ 0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" h="26">
                  <a:moveTo>
                    <a:pt x="28" y="19"/>
                  </a:moveTo>
                  <a:lnTo>
                    <a:pt x="23" y="23"/>
                  </a:lnTo>
                  <a:lnTo>
                    <a:pt x="22" y="24"/>
                  </a:lnTo>
                  <a:lnTo>
                    <a:pt x="20" y="25"/>
                  </a:lnTo>
                  <a:lnTo>
                    <a:pt x="19" y="26"/>
                  </a:lnTo>
                  <a:lnTo>
                    <a:pt x="17" y="26"/>
                  </a:lnTo>
                  <a:lnTo>
                    <a:pt x="12" y="26"/>
                  </a:lnTo>
                  <a:lnTo>
                    <a:pt x="11" y="23"/>
                  </a:lnTo>
                  <a:lnTo>
                    <a:pt x="6" y="17"/>
                  </a:lnTo>
                  <a:lnTo>
                    <a:pt x="5" y="14"/>
                  </a:lnTo>
                  <a:lnTo>
                    <a:pt x="1" y="11"/>
                  </a:lnTo>
                  <a:lnTo>
                    <a:pt x="0" y="3"/>
                  </a:lnTo>
                  <a:lnTo>
                    <a:pt x="3" y="0"/>
                  </a:lnTo>
                  <a:lnTo>
                    <a:pt x="11" y="1"/>
                  </a:lnTo>
                  <a:lnTo>
                    <a:pt x="27" y="8"/>
                  </a:lnTo>
                  <a:lnTo>
                    <a:pt x="30" y="13"/>
                  </a:lnTo>
                  <a:lnTo>
                    <a:pt x="28" y="19"/>
                  </a:lnTo>
                  <a:close/>
                </a:path>
              </a:pathLst>
            </a:custGeom>
            <a:solidFill>
              <a:srgbClr val="000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45" name="Freeform 152"/>
            <p:cNvSpPr>
              <a:spLocks/>
            </p:cNvSpPr>
            <p:nvPr/>
          </p:nvSpPr>
          <p:spPr bwMode="auto">
            <a:xfrm>
              <a:off x="4495" y="2975"/>
              <a:ext cx="8" cy="6"/>
            </a:xfrm>
            <a:custGeom>
              <a:avLst/>
              <a:gdLst>
                <a:gd name="T0" fmla="*/ 0 w 23"/>
                <a:gd name="T1" fmla="*/ 0 h 17"/>
                <a:gd name="T2" fmla="*/ 0 w 23"/>
                <a:gd name="T3" fmla="*/ 0 h 17"/>
                <a:gd name="T4" fmla="*/ 0 w 23"/>
                <a:gd name="T5" fmla="*/ 0 h 17"/>
                <a:gd name="T6" fmla="*/ 0 w 23"/>
                <a:gd name="T7" fmla="*/ 0 h 17"/>
                <a:gd name="T8" fmla="*/ 0 w 23"/>
                <a:gd name="T9" fmla="*/ 0 h 17"/>
                <a:gd name="T10" fmla="*/ 0 w 23"/>
                <a:gd name="T11" fmla="*/ 0 h 17"/>
                <a:gd name="T12" fmla="*/ 0 w 23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17">
                  <a:moveTo>
                    <a:pt x="19" y="17"/>
                  </a:moveTo>
                  <a:lnTo>
                    <a:pt x="6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5" y="6"/>
                  </a:lnTo>
                  <a:lnTo>
                    <a:pt x="23" y="11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000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46" name="Freeform 153"/>
            <p:cNvSpPr>
              <a:spLocks/>
            </p:cNvSpPr>
            <p:nvPr/>
          </p:nvSpPr>
          <p:spPr bwMode="auto">
            <a:xfrm>
              <a:off x="4489" y="2987"/>
              <a:ext cx="13" cy="5"/>
            </a:xfrm>
            <a:custGeom>
              <a:avLst/>
              <a:gdLst>
                <a:gd name="T0" fmla="*/ 0 w 37"/>
                <a:gd name="T1" fmla="*/ 0 h 17"/>
                <a:gd name="T2" fmla="*/ 0 w 37"/>
                <a:gd name="T3" fmla="*/ 0 h 17"/>
                <a:gd name="T4" fmla="*/ 0 w 37"/>
                <a:gd name="T5" fmla="*/ 0 h 17"/>
                <a:gd name="T6" fmla="*/ 0 w 37"/>
                <a:gd name="T7" fmla="*/ 0 h 17"/>
                <a:gd name="T8" fmla="*/ 0 w 37"/>
                <a:gd name="T9" fmla="*/ 0 h 17"/>
                <a:gd name="T10" fmla="*/ 0 w 37"/>
                <a:gd name="T11" fmla="*/ 0 h 17"/>
                <a:gd name="T12" fmla="*/ 0 w 37"/>
                <a:gd name="T13" fmla="*/ 0 h 17"/>
                <a:gd name="T14" fmla="*/ 0 w 37"/>
                <a:gd name="T15" fmla="*/ 0 h 17"/>
                <a:gd name="T16" fmla="*/ 0 w 37"/>
                <a:gd name="T17" fmla="*/ 0 h 17"/>
                <a:gd name="T18" fmla="*/ 0 w 37"/>
                <a:gd name="T19" fmla="*/ 0 h 17"/>
                <a:gd name="T20" fmla="*/ 0 w 37"/>
                <a:gd name="T21" fmla="*/ 0 h 17"/>
                <a:gd name="T22" fmla="*/ 0 w 37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" h="17">
                  <a:moveTo>
                    <a:pt x="11" y="4"/>
                  </a:moveTo>
                  <a:lnTo>
                    <a:pt x="1" y="6"/>
                  </a:lnTo>
                  <a:lnTo>
                    <a:pt x="0" y="13"/>
                  </a:lnTo>
                  <a:lnTo>
                    <a:pt x="4" y="17"/>
                  </a:lnTo>
                  <a:lnTo>
                    <a:pt x="22" y="13"/>
                  </a:lnTo>
                  <a:lnTo>
                    <a:pt x="32" y="13"/>
                  </a:lnTo>
                  <a:lnTo>
                    <a:pt x="29" y="9"/>
                  </a:lnTo>
                  <a:lnTo>
                    <a:pt x="24" y="5"/>
                  </a:lnTo>
                  <a:lnTo>
                    <a:pt x="33" y="6"/>
                  </a:lnTo>
                  <a:lnTo>
                    <a:pt x="37" y="3"/>
                  </a:lnTo>
                  <a:lnTo>
                    <a:pt x="29" y="0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47" name="Freeform 154"/>
            <p:cNvSpPr>
              <a:spLocks/>
            </p:cNvSpPr>
            <p:nvPr/>
          </p:nvSpPr>
          <p:spPr bwMode="auto">
            <a:xfrm>
              <a:off x="4487" y="2979"/>
              <a:ext cx="8" cy="5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0 w 22"/>
                <a:gd name="T5" fmla="*/ 0 h 16"/>
                <a:gd name="T6" fmla="*/ 0 w 22"/>
                <a:gd name="T7" fmla="*/ 0 h 16"/>
                <a:gd name="T8" fmla="*/ 0 w 22"/>
                <a:gd name="T9" fmla="*/ 0 h 16"/>
                <a:gd name="T10" fmla="*/ 0 w 22"/>
                <a:gd name="T11" fmla="*/ 0 h 16"/>
                <a:gd name="T12" fmla="*/ 0 w 22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16">
                  <a:moveTo>
                    <a:pt x="17" y="0"/>
                  </a:moveTo>
                  <a:lnTo>
                    <a:pt x="7" y="1"/>
                  </a:lnTo>
                  <a:lnTo>
                    <a:pt x="0" y="10"/>
                  </a:lnTo>
                  <a:lnTo>
                    <a:pt x="10" y="16"/>
                  </a:lnTo>
                  <a:lnTo>
                    <a:pt x="20" y="12"/>
                  </a:lnTo>
                  <a:lnTo>
                    <a:pt x="22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48" name="Freeform 155"/>
            <p:cNvSpPr>
              <a:spLocks/>
            </p:cNvSpPr>
            <p:nvPr/>
          </p:nvSpPr>
          <p:spPr bwMode="auto">
            <a:xfrm>
              <a:off x="4462" y="2709"/>
              <a:ext cx="328" cy="276"/>
            </a:xfrm>
            <a:custGeom>
              <a:avLst/>
              <a:gdLst>
                <a:gd name="T0" fmla="*/ 0 w 984"/>
                <a:gd name="T1" fmla="*/ 0 h 828"/>
                <a:gd name="T2" fmla="*/ 0 w 984"/>
                <a:gd name="T3" fmla="*/ 0 h 828"/>
                <a:gd name="T4" fmla="*/ 0 w 984"/>
                <a:gd name="T5" fmla="*/ 0 h 828"/>
                <a:gd name="T6" fmla="*/ 0 w 984"/>
                <a:gd name="T7" fmla="*/ 0 h 828"/>
                <a:gd name="T8" fmla="*/ 0 w 984"/>
                <a:gd name="T9" fmla="*/ 0 h 828"/>
                <a:gd name="T10" fmla="*/ 0 w 984"/>
                <a:gd name="T11" fmla="*/ 0 h 828"/>
                <a:gd name="T12" fmla="*/ 0 w 984"/>
                <a:gd name="T13" fmla="*/ 0 h 828"/>
                <a:gd name="T14" fmla="*/ 0 w 984"/>
                <a:gd name="T15" fmla="*/ 0 h 828"/>
                <a:gd name="T16" fmla="*/ 0 w 984"/>
                <a:gd name="T17" fmla="*/ 0 h 828"/>
                <a:gd name="T18" fmla="*/ 0 w 984"/>
                <a:gd name="T19" fmla="*/ 0 h 828"/>
                <a:gd name="T20" fmla="*/ 0 w 984"/>
                <a:gd name="T21" fmla="*/ 0 h 828"/>
                <a:gd name="T22" fmla="*/ 0 w 984"/>
                <a:gd name="T23" fmla="*/ 0 h 828"/>
                <a:gd name="T24" fmla="*/ 0 w 984"/>
                <a:gd name="T25" fmla="*/ 0 h 828"/>
                <a:gd name="T26" fmla="*/ 0 w 984"/>
                <a:gd name="T27" fmla="*/ 0 h 828"/>
                <a:gd name="T28" fmla="*/ 0 w 984"/>
                <a:gd name="T29" fmla="*/ 0 h 828"/>
                <a:gd name="T30" fmla="*/ 0 w 984"/>
                <a:gd name="T31" fmla="*/ 0 h 828"/>
                <a:gd name="T32" fmla="*/ 0 w 984"/>
                <a:gd name="T33" fmla="*/ 0 h 828"/>
                <a:gd name="T34" fmla="*/ 0 w 984"/>
                <a:gd name="T35" fmla="*/ 0 h 828"/>
                <a:gd name="T36" fmla="*/ 0 w 984"/>
                <a:gd name="T37" fmla="*/ 0 h 828"/>
                <a:gd name="T38" fmla="*/ 0 w 984"/>
                <a:gd name="T39" fmla="*/ 0 h 828"/>
                <a:gd name="T40" fmla="*/ 0 w 984"/>
                <a:gd name="T41" fmla="*/ 0 h 828"/>
                <a:gd name="T42" fmla="*/ 0 w 984"/>
                <a:gd name="T43" fmla="*/ 0 h 828"/>
                <a:gd name="T44" fmla="*/ 0 w 984"/>
                <a:gd name="T45" fmla="*/ 0 h 828"/>
                <a:gd name="T46" fmla="*/ 0 w 984"/>
                <a:gd name="T47" fmla="*/ 0 h 828"/>
                <a:gd name="T48" fmla="*/ 0 w 984"/>
                <a:gd name="T49" fmla="*/ 0 h 828"/>
                <a:gd name="T50" fmla="*/ 0 w 984"/>
                <a:gd name="T51" fmla="*/ 0 h 828"/>
                <a:gd name="T52" fmla="*/ 0 w 984"/>
                <a:gd name="T53" fmla="*/ 0 h 828"/>
                <a:gd name="T54" fmla="*/ 0 w 984"/>
                <a:gd name="T55" fmla="*/ 0 h 828"/>
                <a:gd name="T56" fmla="*/ 0 w 984"/>
                <a:gd name="T57" fmla="*/ 0 h 828"/>
                <a:gd name="T58" fmla="*/ 0 w 984"/>
                <a:gd name="T59" fmla="*/ 0 h 828"/>
                <a:gd name="T60" fmla="*/ 0 w 984"/>
                <a:gd name="T61" fmla="*/ 0 h 828"/>
                <a:gd name="T62" fmla="*/ 0 w 984"/>
                <a:gd name="T63" fmla="*/ 0 h 828"/>
                <a:gd name="T64" fmla="*/ 0 w 984"/>
                <a:gd name="T65" fmla="*/ 0 h 828"/>
                <a:gd name="T66" fmla="*/ 0 w 984"/>
                <a:gd name="T67" fmla="*/ 0 h 828"/>
                <a:gd name="T68" fmla="*/ 0 w 984"/>
                <a:gd name="T69" fmla="*/ 0 h 828"/>
                <a:gd name="T70" fmla="*/ 0 w 984"/>
                <a:gd name="T71" fmla="*/ 0 h 828"/>
                <a:gd name="T72" fmla="*/ 0 w 984"/>
                <a:gd name="T73" fmla="*/ 0 h 828"/>
                <a:gd name="T74" fmla="*/ 0 w 984"/>
                <a:gd name="T75" fmla="*/ 0 h 828"/>
                <a:gd name="T76" fmla="*/ 0 w 984"/>
                <a:gd name="T77" fmla="*/ 0 h 828"/>
                <a:gd name="T78" fmla="*/ 0 w 984"/>
                <a:gd name="T79" fmla="*/ 0 h 828"/>
                <a:gd name="T80" fmla="*/ 0 w 984"/>
                <a:gd name="T81" fmla="*/ 0 h 828"/>
                <a:gd name="T82" fmla="*/ 0 w 984"/>
                <a:gd name="T83" fmla="*/ 0 h 828"/>
                <a:gd name="T84" fmla="*/ 0 w 984"/>
                <a:gd name="T85" fmla="*/ 0 h 828"/>
                <a:gd name="T86" fmla="*/ 0 w 984"/>
                <a:gd name="T87" fmla="*/ 0 h 828"/>
                <a:gd name="T88" fmla="*/ 0 w 984"/>
                <a:gd name="T89" fmla="*/ 0 h 828"/>
                <a:gd name="T90" fmla="*/ 0 w 984"/>
                <a:gd name="T91" fmla="*/ 0 h 828"/>
                <a:gd name="T92" fmla="*/ 0 w 984"/>
                <a:gd name="T93" fmla="*/ 0 h 828"/>
                <a:gd name="T94" fmla="*/ 0 w 984"/>
                <a:gd name="T95" fmla="*/ 0 h 828"/>
                <a:gd name="T96" fmla="*/ 0 w 984"/>
                <a:gd name="T97" fmla="*/ 0 h 828"/>
                <a:gd name="T98" fmla="*/ 0 w 984"/>
                <a:gd name="T99" fmla="*/ 0 h 828"/>
                <a:gd name="T100" fmla="*/ 0 w 984"/>
                <a:gd name="T101" fmla="*/ 0 h 828"/>
                <a:gd name="T102" fmla="*/ 0 w 984"/>
                <a:gd name="T103" fmla="*/ 0 h 828"/>
                <a:gd name="T104" fmla="*/ 0 w 984"/>
                <a:gd name="T105" fmla="*/ 0 h 828"/>
                <a:gd name="T106" fmla="*/ 0 w 984"/>
                <a:gd name="T107" fmla="*/ 0 h 828"/>
                <a:gd name="T108" fmla="*/ 0 w 984"/>
                <a:gd name="T109" fmla="*/ 0 h 828"/>
                <a:gd name="T110" fmla="*/ 0 w 984"/>
                <a:gd name="T111" fmla="*/ 0 h 828"/>
                <a:gd name="T112" fmla="*/ 0 w 984"/>
                <a:gd name="T113" fmla="*/ 0 h 828"/>
                <a:gd name="T114" fmla="*/ 0 w 984"/>
                <a:gd name="T115" fmla="*/ 0 h 828"/>
                <a:gd name="T116" fmla="*/ 0 w 984"/>
                <a:gd name="T117" fmla="*/ 0 h 82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84" h="828">
                  <a:moveTo>
                    <a:pt x="0" y="717"/>
                  </a:moveTo>
                  <a:lnTo>
                    <a:pt x="8" y="724"/>
                  </a:lnTo>
                  <a:lnTo>
                    <a:pt x="22" y="728"/>
                  </a:lnTo>
                  <a:lnTo>
                    <a:pt x="36" y="729"/>
                  </a:lnTo>
                  <a:lnTo>
                    <a:pt x="27" y="739"/>
                  </a:lnTo>
                  <a:lnTo>
                    <a:pt x="31" y="749"/>
                  </a:lnTo>
                  <a:lnTo>
                    <a:pt x="50" y="750"/>
                  </a:lnTo>
                  <a:lnTo>
                    <a:pt x="53" y="750"/>
                  </a:lnTo>
                  <a:lnTo>
                    <a:pt x="54" y="752"/>
                  </a:lnTo>
                  <a:lnTo>
                    <a:pt x="57" y="773"/>
                  </a:lnTo>
                  <a:lnTo>
                    <a:pt x="73" y="781"/>
                  </a:lnTo>
                  <a:lnTo>
                    <a:pt x="73" y="793"/>
                  </a:lnTo>
                  <a:lnTo>
                    <a:pt x="85" y="796"/>
                  </a:lnTo>
                  <a:lnTo>
                    <a:pt x="99" y="787"/>
                  </a:lnTo>
                  <a:lnTo>
                    <a:pt x="113" y="787"/>
                  </a:lnTo>
                  <a:lnTo>
                    <a:pt x="120" y="801"/>
                  </a:lnTo>
                  <a:lnTo>
                    <a:pt x="131" y="793"/>
                  </a:lnTo>
                  <a:lnTo>
                    <a:pt x="140" y="793"/>
                  </a:lnTo>
                  <a:lnTo>
                    <a:pt x="144" y="814"/>
                  </a:lnTo>
                  <a:lnTo>
                    <a:pt x="156" y="828"/>
                  </a:lnTo>
                  <a:lnTo>
                    <a:pt x="165" y="827"/>
                  </a:lnTo>
                  <a:lnTo>
                    <a:pt x="170" y="812"/>
                  </a:lnTo>
                  <a:lnTo>
                    <a:pt x="187" y="793"/>
                  </a:lnTo>
                  <a:lnTo>
                    <a:pt x="198" y="774"/>
                  </a:lnTo>
                  <a:lnTo>
                    <a:pt x="211" y="779"/>
                  </a:lnTo>
                  <a:lnTo>
                    <a:pt x="221" y="796"/>
                  </a:lnTo>
                  <a:lnTo>
                    <a:pt x="232" y="796"/>
                  </a:lnTo>
                  <a:lnTo>
                    <a:pt x="231" y="778"/>
                  </a:lnTo>
                  <a:lnTo>
                    <a:pt x="236" y="774"/>
                  </a:lnTo>
                  <a:lnTo>
                    <a:pt x="241" y="769"/>
                  </a:lnTo>
                  <a:lnTo>
                    <a:pt x="240" y="747"/>
                  </a:lnTo>
                  <a:lnTo>
                    <a:pt x="242" y="739"/>
                  </a:lnTo>
                  <a:lnTo>
                    <a:pt x="232" y="721"/>
                  </a:lnTo>
                  <a:lnTo>
                    <a:pt x="231" y="715"/>
                  </a:lnTo>
                  <a:lnTo>
                    <a:pt x="202" y="709"/>
                  </a:lnTo>
                  <a:lnTo>
                    <a:pt x="202" y="706"/>
                  </a:lnTo>
                  <a:lnTo>
                    <a:pt x="215" y="700"/>
                  </a:lnTo>
                  <a:lnTo>
                    <a:pt x="218" y="693"/>
                  </a:lnTo>
                  <a:lnTo>
                    <a:pt x="210" y="670"/>
                  </a:lnTo>
                  <a:lnTo>
                    <a:pt x="236" y="636"/>
                  </a:lnTo>
                  <a:lnTo>
                    <a:pt x="255" y="629"/>
                  </a:lnTo>
                  <a:lnTo>
                    <a:pt x="254" y="648"/>
                  </a:lnTo>
                  <a:lnTo>
                    <a:pt x="259" y="648"/>
                  </a:lnTo>
                  <a:lnTo>
                    <a:pt x="265" y="635"/>
                  </a:lnTo>
                  <a:lnTo>
                    <a:pt x="275" y="629"/>
                  </a:lnTo>
                  <a:lnTo>
                    <a:pt x="278" y="633"/>
                  </a:lnTo>
                  <a:lnTo>
                    <a:pt x="313" y="635"/>
                  </a:lnTo>
                  <a:lnTo>
                    <a:pt x="315" y="637"/>
                  </a:lnTo>
                  <a:lnTo>
                    <a:pt x="316" y="639"/>
                  </a:lnTo>
                  <a:lnTo>
                    <a:pt x="360" y="646"/>
                  </a:lnTo>
                  <a:lnTo>
                    <a:pt x="364" y="658"/>
                  </a:lnTo>
                  <a:lnTo>
                    <a:pt x="372" y="674"/>
                  </a:lnTo>
                  <a:lnTo>
                    <a:pt x="375" y="689"/>
                  </a:lnTo>
                  <a:lnTo>
                    <a:pt x="392" y="694"/>
                  </a:lnTo>
                  <a:lnTo>
                    <a:pt x="404" y="694"/>
                  </a:lnTo>
                  <a:lnTo>
                    <a:pt x="408" y="672"/>
                  </a:lnTo>
                  <a:lnTo>
                    <a:pt x="418" y="653"/>
                  </a:lnTo>
                  <a:lnTo>
                    <a:pt x="433" y="651"/>
                  </a:lnTo>
                  <a:lnTo>
                    <a:pt x="446" y="648"/>
                  </a:lnTo>
                  <a:lnTo>
                    <a:pt x="460" y="648"/>
                  </a:lnTo>
                  <a:lnTo>
                    <a:pt x="476" y="631"/>
                  </a:lnTo>
                  <a:lnTo>
                    <a:pt x="493" y="616"/>
                  </a:lnTo>
                  <a:lnTo>
                    <a:pt x="505" y="594"/>
                  </a:lnTo>
                  <a:lnTo>
                    <a:pt x="516" y="587"/>
                  </a:lnTo>
                  <a:lnTo>
                    <a:pt x="526" y="587"/>
                  </a:lnTo>
                  <a:lnTo>
                    <a:pt x="539" y="584"/>
                  </a:lnTo>
                  <a:lnTo>
                    <a:pt x="538" y="596"/>
                  </a:lnTo>
                  <a:lnTo>
                    <a:pt x="562" y="581"/>
                  </a:lnTo>
                  <a:lnTo>
                    <a:pt x="557" y="572"/>
                  </a:lnTo>
                  <a:lnTo>
                    <a:pt x="570" y="556"/>
                  </a:lnTo>
                  <a:lnTo>
                    <a:pt x="588" y="543"/>
                  </a:lnTo>
                  <a:lnTo>
                    <a:pt x="626" y="502"/>
                  </a:lnTo>
                  <a:lnTo>
                    <a:pt x="641" y="498"/>
                  </a:lnTo>
                  <a:lnTo>
                    <a:pt x="652" y="485"/>
                  </a:lnTo>
                  <a:lnTo>
                    <a:pt x="676" y="466"/>
                  </a:lnTo>
                  <a:lnTo>
                    <a:pt x="699" y="447"/>
                  </a:lnTo>
                  <a:lnTo>
                    <a:pt x="725" y="438"/>
                  </a:lnTo>
                  <a:lnTo>
                    <a:pt x="765" y="409"/>
                  </a:lnTo>
                  <a:lnTo>
                    <a:pt x="796" y="369"/>
                  </a:lnTo>
                  <a:lnTo>
                    <a:pt x="798" y="352"/>
                  </a:lnTo>
                  <a:lnTo>
                    <a:pt x="801" y="334"/>
                  </a:lnTo>
                  <a:lnTo>
                    <a:pt x="833" y="282"/>
                  </a:lnTo>
                  <a:lnTo>
                    <a:pt x="863" y="230"/>
                  </a:lnTo>
                  <a:lnTo>
                    <a:pt x="873" y="209"/>
                  </a:lnTo>
                  <a:lnTo>
                    <a:pt x="911" y="155"/>
                  </a:lnTo>
                  <a:lnTo>
                    <a:pt x="925" y="140"/>
                  </a:lnTo>
                  <a:lnTo>
                    <a:pt x="940" y="127"/>
                  </a:lnTo>
                  <a:lnTo>
                    <a:pt x="956" y="106"/>
                  </a:lnTo>
                  <a:lnTo>
                    <a:pt x="966" y="94"/>
                  </a:lnTo>
                  <a:lnTo>
                    <a:pt x="977" y="82"/>
                  </a:lnTo>
                  <a:lnTo>
                    <a:pt x="977" y="58"/>
                  </a:lnTo>
                  <a:lnTo>
                    <a:pt x="984" y="47"/>
                  </a:lnTo>
                  <a:lnTo>
                    <a:pt x="977" y="36"/>
                  </a:lnTo>
                  <a:lnTo>
                    <a:pt x="963" y="53"/>
                  </a:lnTo>
                  <a:lnTo>
                    <a:pt x="944" y="68"/>
                  </a:lnTo>
                  <a:lnTo>
                    <a:pt x="942" y="64"/>
                  </a:lnTo>
                  <a:lnTo>
                    <a:pt x="975" y="23"/>
                  </a:lnTo>
                  <a:lnTo>
                    <a:pt x="976" y="0"/>
                  </a:lnTo>
                  <a:lnTo>
                    <a:pt x="945" y="14"/>
                  </a:lnTo>
                  <a:lnTo>
                    <a:pt x="835" y="79"/>
                  </a:lnTo>
                  <a:lnTo>
                    <a:pt x="805" y="96"/>
                  </a:lnTo>
                  <a:lnTo>
                    <a:pt x="757" y="126"/>
                  </a:lnTo>
                  <a:lnTo>
                    <a:pt x="695" y="167"/>
                  </a:lnTo>
                  <a:lnTo>
                    <a:pt x="654" y="184"/>
                  </a:lnTo>
                  <a:lnTo>
                    <a:pt x="585" y="207"/>
                  </a:lnTo>
                  <a:lnTo>
                    <a:pt x="450" y="259"/>
                  </a:lnTo>
                  <a:lnTo>
                    <a:pt x="356" y="298"/>
                  </a:lnTo>
                  <a:lnTo>
                    <a:pt x="292" y="329"/>
                  </a:lnTo>
                  <a:lnTo>
                    <a:pt x="244" y="358"/>
                  </a:lnTo>
                  <a:lnTo>
                    <a:pt x="202" y="389"/>
                  </a:lnTo>
                  <a:lnTo>
                    <a:pt x="161" y="426"/>
                  </a:lnTo>
                  <a:lnTo>
                    <a:pt x="114" y="480"/>
                  </a:lnTo>
                  <a:lnTo>
                    <a:pt x="74" y="529"/>
                  </a:lnTo>
                  <a:lnTo>
                    <a:pt x="44" y="573"/>
                  </a:lnTo>
                  <a:lnTo>
                    <a:pt x="25" y="613"/>
                  </a:lnTo>
                  <a:lnTo>
                    <a:pt x="15" y="639"/>
                  </a:lnTo>
                  <a:lnTo>
                    <a:pt x="8" y="671"/>
                  </a:lnTo>
                  <a:lnTo>
                    <a:pt x="0" y="717"/>
                  </a:lnTo>
                  <a:close/>
                </a:path>
              </a:pathLst>
            </a:custGeom>
            <a:solidFill>
              <a:srgbClr val="0C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49" name="Freeform 156"/>
            <p:cNvSpPr>
              <a:spLocks/>
            </p:cNvSpPr>
            <p:nvPr/>
          </p:nvSpPr>
          <p:spPr bwMode="auto">
            <a:xfrm>
              <a:off x="4464" y="2840"/>
              <a:ext cx="115" cy="135"/>
            </a:xfrm>
            <a:custGeom>
              <a:avLst/>
              <a:gdLst>
                <a:gd name="T0" fmla="*/ 0 w 343"/>
                <a:gd name="T1" fmla="*/ 0 h 405"/>
                <a:gd name="T2" fmla="*/ 0 w 343"/>
                <a:gd name="T3" fmla="*/ 0 h 405"/>
                <a:gd name="T4" fmla="*/ 0 w 343"/>
                <a:gd name="T5" fmla="*/ 0 h 405"/>
                <a:gd name="T6" fmla="*/ 0 w 343"/>
                <a:gd name="T7" fmla="*/ 0 h 405"/>
                <a:gd name="T8" fmla="*/ 0 w 343"/>
                <a:gd name="T9" fmla="*/ 0 h 405"/>
                <a:gd name="T10" fmla="*/ 0 w 343"/>
                <a:gd name="T11" fmla="*/ 0 h 405"/>
                <a:gd name="T12" fmla="*/ 0 w 343"/>
                <a:gd name="T13" fmla="*/ 0 h 405"/>
                <a:gd name="T14" fmla="*/ 0 w 343"/>
                <a:gd name="T15" fmla="*/ 0 h 405"/>
                <a:gd name="T16" fmla="*/ 0 w 343"/>
                <a:gd name="T17" fmla="*/ 0 h 405"/>
                <a:gd name="T18" fmla="*/ 0 w 343"/>
                <a:gd name="T19" fmla="*/ 0 h 405"/>
                <a:gd name="T20" fmla="*/ 0 w 343"/>
                <a:gd name="T21" fmla="*/ 0 h 405"/>
                <a:gd name="T22" fmla="*/ 0 w 343"/>
                <a:gd name="T23" fmla="*/ 0 h 405"/>
                <a:gd name="T24" fmla="*/ 0 w 343"/>
                <a:gd name="T25" fmla="*/ 0 h 405"/>
                <a:gd name="T26" fmla="*/ 0 w 343"/>
                <a:gd name="T27" fmla="*/ 0 h 405"/>
                <a:gd name="T28" fmla="*/ 0 w 343"/>
                <a:gd name="T29" fmla="*/ 0 h 405"/>
                <a:gd name="T30" fmla="*/ 0 w 343"/>
                <a:gd name="T31" fmla="*/ 0 h 405"/>
                <a:gd name="T32" fmla="*/ 0 w 343"/>
                <a:gd name="T33" fmla="*/ 0 h 405"/>
                <a:gd name="T34" fmla="*/ 0 w 343"/>
                <a:gd name="T35" fmla="*/ 0 h 405"/>
                <a:gd name="T36" fmla="*/ 0 w 343"/>
                <a:gd name="T37" fmla="*/ 0 h 405"/>
                <a:gd name="T38" fmla="*/ 0 w 343"/>
                <a:gd name="T39" fmla="*/ 0 h 405"/>
                <a:gd name="T40" fmla="*/ 0 w 343"/>
                <a:gd name="T41" fmla="*/ 0 h 405"/>
                <a:gd name="T42" fmla="*/ 0 w 343"/>
                <a:gd name="T43" fmla="*/ 0 h 405"/>
                <a:gd name="T44" fmla="*/ 0 w 343"/>
                <a:gd name="T45" fmla="*/ 0 h 405"/>
                <a:gd name="T46" fmla="*/ 0 w 343"/>
                <a:gd name="T47" fmla="*/ 0 h 405"/>
                <a:gd name="T48" fmla="*/ 0 w 343"/>
                <a:gd name="T49" fmla="*/ 0 h 405"/>
                <a:gd name="T50" fmla="*/ 0 w 343"/>
                <a:gd name="T51" fmla="*/ 0 h 405"/>
                <a:gd name="T52" fmla="*/ 0 w 343"/>
                <a:gd name="T53" fmla="*/ 0 h 405"/>
                <a:gd name="T54" fmla="*/ 0 w 343"/>
                <a:gd name="T55" fmla="*/ 0 h 405"/>
                <a:gd name="T56" fmla="*/ 0 w 343"/>
                <a:gd name="T57" fmla="*/ 0 h 405"/>
                <a:gd name="T58" fmla="*/ 0 w 343"/>
                <a:gd name="T59" fmla="*/ 0 h 405"/>
                <a:gd name="T60" fmla="*/ 0 w 343"/>
                <a:gd name="T61" fmla="*/ 0 h 405"/>
                <a:gd name="T62" fmla="*/ 0 w 343"/>
                <a:gd name="T63" fmla="*/ 0 h 405"/>
                <a:gd name="T64" fmla="*/ 0 w 343"/>
                <a:gd name="T65" fmla="*/ 0 h 405"/>
                <a:gd name="T66" fmla="*/ 0 w 343"/>
                <a:gd name="T67" fmla="*/ 0 h 405"/>
                <a:gd name="T68" fmla="*/ 0 w 343"/>
                <a:gd name="T69" fmla="*/ 0 h 405"/>
                <a:gd name="T70" fmla="*/ 0 w 343"/>
                <a:gd name="T71" fmla="*/ 0 h 405"/>
                <a:gd name="T72" fmla="*/ 0 w 343"/>
                <a:gd name="T73" fmla="*/ 0 h 405"/>
                <a:gd name="T74" fmla="*/ 0 w 343"/>
                <a:gd name="T75" fmla="*/ 0 h 405"/>
                <a:gd name="T76" fmla="*/ 0 w 343"/>
                <a:gd name="T77" fmla="*/ 0 h 405"/>
                <a:gd name="T78" fmla="*/ 0 w 343"/>
                <a:gd name="T79" fmla="*/ 0 h 405"/>
                <a:gd name="T80" fmla="*/ 0 w 343"/>
                <a:gd name="T81" fmla="*/ 0 h 405"/>
                <a:gd name="T82" fmla="*/ 0 w 343"/>
                <a:gd name="T83" fmla="*/ 0 h 405"/>
                <a:gd name="T84" fmla="*/ 0 w 343"/>
                <a:gd name="T85" fmla="*/ 0 h 405"/>
                <a:gd name="T86" fmla="*/ 0 w 343"/>
                <a:gd name="T87" fmla="*/ 0 h 405"/>
                <a:gd name="T88" fmla="*/ 0 w 343"/>
                <a:gd name="T89" fmla="*/ 0 h 405"/>
                <a:gd name="T90" fmla="*/ 0 w 343"/>
                <a:gd name="T91" fmla="*/ 0 h 405"/>
                <a:gd name="T92" fmla="*/ 0 w 343"/>
                <a:gd name="T93" fmla="*/ 0 h 405"/>
                <a:gd name="T94" fmla="*/ 0 w 343"/>
                <a:gd name="T95" fmla="*/ 0 h 40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43" h="405">
                  <a:moveTo>
                    <a:pt x="226" y="37"/>
                  </a:moveTo>
                  <a:lnTo>
                    <a:pt x="251" y="22"/>
                  </a:lnTo>
                  <a:lnTo>
                    <a:pt x="253" y="3"/>
                  </a:lnTo>
                  <a:lnTo>
                    <a:pt x="226" y="0"/>
                  </a:lnTo>
                  <a:lnTo>
                    <a:pt x="200" y="17"/>
                  </a:lnTo>
                  <a:lnTo>
                    <a:pt x="173" y="51"/>
                  </a:lnTo>
                  <a:lnTo>
                    <a:pt x="150" y="88"/>
                  </a:lnTo>
                  <a:lnTo>
                    <a:pt x="138" y="106"/>
                  </a:lnTo>
                  <a:lnTo>
                    <a:pt x="119" y="117"/>
                  </a:lnTo>
                  <a:lnTo>
                    <a:pt x="101" y="114"/>
                  </a:lnTo>
                  <a:lnTo>
                    <a:pt x="96" y="126"/>
                  </a:lnTo>
                  <a:lnTo>
                    <a:pt x="71" y="147"/>
                  </a:lnTo>
                  <a:lnTo>
                    <a:pt x="64" y="184"/>
                  </a:lnTo>
                  <a:lnTo>
                    <a:pt x="60" y="190"/>
                  </a:lnTo>
                  <a:lnTo>
                    <a:pt x="39" y="201"/>
                  </a:lnTo>
                  <a:lnTo>
                    <a:pt x="34" y="212"/>
                  </a:lnTo>
                  <a:lnTo>
                    <a:pt x="21" y="230"/>
                  </a:lnTo>
                  <a:lnTo>
                    <a:pt x="17" y="250"/>
                  </a:lnTo>
                  <a:lnTo>
                    <a:pt x="21" y="257"/>
                  </a:lnTo>
                  <a:lnTo>
                    <a:pt x="5" y="274"/>
                  </a:lnTo>
                  <a:lnTo>
                    <a:pt x="0" y="306"/>
                  </a:lnTo>
                  <a:lnTo>
                    <a:pt x="12" y="334"/>
                  </a:lnTo>
                  <a:lnTo>
                    <a:pt x="14" y="339"/>
                  </a:lnTo>
                  <a:lnTo>
                    <a:pt x="39" y="335"/>
                  </a:lnTo>
                  <a:lnTo>
                    <a:pt x="29" y="353"/>
                  </a:lnTo>
                  <a:lnTo>
                    <a:pt x="42" y="357"/>
                  </a:lnTo>
                  <a:lnTo>
                    <a:pt x="50" y="365"/>
                  </a:lnTo>
                  <a:lnTo>
                    <a:pt x="55" y="388"/>
                  </a:lnTo>
                  <a:lnTo>
                    <a:pt x="63" y="388"/>
                  </a:lnTo>
                  <a:lnTo>
                    <a:pt x="62" y="400"/>
                  </a:lnTo>
                  <a:lnTo>
                    <a:pt x="79" y="403"/>
                  </a:lnTo>
                  <a:lnTo>
                    <a:pt x="98" y="395"/>
                  </a:lnTo>
                  <a:lnTo>
                    <a:pt x="112" y="404"/>
                  </a:lnTo>
                  <a:lnTo>
                    <a:pt x="122" y="405"/>
                  </a:lnTo>
                  <a:lnTo>
                    <a:pt x="145" y="400"/>
                  </a:lnTo>
                  <a:lnTo>
                    <a:pt x="146" y="383"/>
                  </a:lnTo>
                  <a:lnTo>
                    <a:pt x="148" y="365"/>
                  </a:lnTo>
                  <a:lnTo>
                    <a:pt x="147" y="347"/>
                  </a:lnTo>
                  <a:lnTo>
                    <a:pt x="152" y="337"/>
                  </a:lnTo>
                  <a:lnTo>
                    <a:pt x="178" y="306"/>
                  </a:lnTo>
                  <a:lnTo>
                    <a:pt x="192" y="293"/>
                  </a:lnTo>
                  <a:lnTo>
                    <a:pt x="200" y="272"/>
                  </a:lnTo>
                  <a:lnTo>
                    <a:pt x="212" y="245"/>
                  </a:lnTo>
                  <a:lnTo>
                    <a:pt x="228" y="224"/>
                  </a:lnTo>
                  <a:lnTo>
                    <a:pt x="251" y="236"/>
                  </a:lnTo>
                  <a:lnTo>
                    <a:pt x="264" y="233"/>
                  </a:lnTo>
                  <a:lnTo>
                    <a:pt x="295" y="235"/>
                  </a:lnTo>
                  <a:lnTo>
                    <a:pt x="312" y="219"/>
                  </a:lnTo>
                  <a:lnTo>
                    <a:pt x="295" y="199"/>
                  </a:lnTo>
                  <a:lnTo>
                    <a:pt x="292" y="176"/>
                  </a:lnTo>
                  <a:lnTo>
                    <a:pt x="303" y="161"/>
                  </a:lnTo>
                  <a:lnTo>
                    <a:pt x="314" y="161"/>
                  </a:lnTo>
                  <a:lnTo>
                    <a:pt x="321" y="146"/>
                  </a:lnTo>
                  <a:lnTo>
                    <a:pt x="316" y="133"/>
                  </a:lnTo>
                  <a:lnTo>
                    <a:pt x="337" y="127"/>
                  </a:lnTo>
                  <a:lnTo>
                    <a:pt x="343" y="109"/>
                  </a:lnTo>
                  <a:lnTo>
                    <a:pt x="333" y="100"/>
                  </a:lnTo>
                  <a:lnTo>
                    <a:pt x="323" y="111"/>
                  </a:lnTo>
                  <a:lnTo>
                    <a:pt x="312" y="117"/>
                  </a:lnTo>
                  <a:lnTo>
                    <a:pt x="286" y="109"/>
                  </a:lnTo>
                  <a:lnTo>
                    <a:pt x="281" y="122"/>
                  </a:lnTo>
                  <a:lnTo>
                    <a:pt x="261" y="124"/>
                  </a:lnTo>
                  <a:lnTo>
                    <a:pt x="241" y="129"/>
                  </a:lnTo>
                  <a:lnTo>
                    <a:pt x="252" y="139"/>
                  </a:lnTo>
                  <a:lnTo>
                    <a:pt x="252" y="143"/>
                  </a:lnTo>
                  <a:lnTo>
                    <a:pt x="239" y="149"/>
                  </a:lnTo>
                  <a:lnTo>
                    <a:pt x="236" y="162"/>
                  </a:lnTo>
                  <a:lnTo>
                    <a:pt x="236" y="176"/>
                  </a:lnTo>
                  <a:lnTo>
                    <a:pt x="231" y="180"/>
                  </a:lnTo>
                  <a:lnTo>
                    <a:pt x="221" y="198"/>
                  </a:lnTo>
                  <a:lnTo>
                    <a:pt x="194" y="212"/>
                  </a:lnTo>
                  <a:lnTo>
                    <a:pt x="173" y="235"/>
                  </a:lnTo>
                  <a:lnTo>
                    <a:pt x="169" y="228"/>
                  </a:lnTo>
                  <a:lnTo>
                    <a:pt x="159" y="249"/>
                  </a:lnTo>
                  <a:lnTo>
                    <a:pt x="157" y="251"/>
                  </a:lnTo>
                  <a:lnTo>
                    <a:pt x="153" y="244"/>
                  </a:lnTo>
                  <a:lnTo>
                    <a:pt x="153" y="216"/>
                  </a:lnTo>
                  <a:lnTo>
                    <a:pt x="136" y="219"/>
                  </a:lnTo>
                  <a:lnTo>
                    <a:pt x="127" y="212"/>
                  </a:lnTo>
                  <a:lnTo>
                    <a:pt x="131" y="198"/>
                  </a:lnTo>
                  <a:lnTo>
                    <a:pt x="146" y="199"/>
                  </a:lnTo>
                  <a:lnTo>
                    <a:pt x="161" y="198"/>
                  </a:lnTo>
                  <a:lnTo>
                    <a:pt x="159" y="180"/>
                  </a:lnTo>
                  <a:lnTo>
                    <a:pt x="169" y="173"/>
                  </a:lnTo>
                  <a:lnTo>
                    <a:pt x="170" y="163"/>
                  </a:lnTo>
                  <a:lnTo>
                    <a:pt x="149" y="162"/>
                  </a:lnTo>
                  <a:lnTo>
                    <a:pt x="145" y="155"/>
                  </a:lnTo>
                  <a:lnTo>
                    <a:pt x="157" y="146"/>
                  </a:lnTo>
                  <a:lnTo>
                    <a:pt x="145" y="134"/>
                  </a:lnTo>
                  <a:lnTo>
                    <a:pt x="156" y="120"/>
                  </a:lnTo>
                  <a:lnTo>
                    <a:pt x="159" y="127"/>
                  </a:lnTo>
                  <a:lnTo>
                    <a:pt x="172" y="123"/>
                  </a:lnTo>
                  <a:lnTo>
                    <a:pt x="176" y="105"/>
                  </a:lnTo>
                  <a:lnTo>
                    <a:pt x="192" y="88"/>
                  </a:lnTo>
                  <a:lnTo>
                    <a:pt x="209" y="63"/>
                  </a:lnTo>
                  <a:lnTo>
                    <a:pt x="226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50" name="Freeform 157"/>
            <p:cNvSpPr>
              <a:spLocks/>
            </p:cNvSpPr>
            <p:nvPr/>
          </p:nvSpPr>
          <p:spPr bwMode="auto">
            <a:xfrm>
              <a:off x="4426" y="2955"/>
              <a:ext cx="10" cy="16"/>
            </a:xfrm>
            <a:custGeom>
              <a:avLst/>
              <a:gdLst>
                <a:gd name="T0" fmla="*/ 0 w 30"/>
                <a:gd name="T1" fmla="*/ 0 h 48"/>
                <a:gd name="T2" fmla="*/ 0 w 30"/>
                <a:gd name="T3" fmla="*/ 0 h 48"/>
                <a:gd name="T4" fmla="*/ 0 w 30"/>
                <a:gd name="T5" fmla="*/ 0 h 48"/>
                <a:gd name="T6" fmla="*/ 0 w 30"/>
                <a:gd name="T7" fmla="*/ 0 h 48"/>
                <a:gd name="T8" fmla="*/ 0 w 30"/>
                <a:gd name="T9" fmla="*/ 0 h 48"/>
                <a:gd name="T10" fmla="*/ 0 w 30"/>
                <a:gd name="T11" fmla="*/ 0 h 48"/>
                <a:gd name="T12" fmla="*/ 0 w 30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48">
                  <a:moveTo>
                    <a:pt x="30" y="44"/>
                  </a:moveTo>
                  <a:lnTo>
                    <a:pt x="24" y="48"/>
                  </a:lnTo>
                  <a:lnTo>
                    <a:pt x="10" y="25"/>
                  </a:lnTo>
                  <a:lnTo>
                    <a:pt x="0" y="3"/>
                  </a:lnTo>
                  <a:lnTo>
                    <a:pt x="8" y="0"/>
                  </a:lnTo>
                  <a:lnTo>
                    <a:pt x="20" y="21"/>
                  </a:lnTo>
                  <a:lnTo>
                    <a:pt x="30" y="44"/>
                  </a:lnTo>
                  <a:close/>
                </a:path>
              </a:pathLst>
            </a:custGeom>
            <a:solidFill>
              <a:srgbClr val="6B7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51" name="Freeform 158"/>
            <p:cNvSpPr>
              <a:spLocks/>
            </p:cNvSpPr>
            <p:nvPr/>
          </p:nvSpPr>
          <p:spPr bwMode="auto">
            <a:xfrm>
              <a:off x="4424" y="2955"/>
              <a:ext cx="11" cy="16"/>
            </a:xfrm>
            <a:custGeom>
              <a:avLst/>
              <a:gdLst>
                <a:gd name="T0" fmla="*/ 0 w 31"/>
                <a:gd name="T1" fmla="*/ 0 h 48"/>
                <a:gd name="T2" fmla="*/ 0 w 31"/>
                <a:gd name="T3" fmla="*/ 0 h 48"/>
                <a:gd name="T4" fmla="*/ 0 w 31"/>
                <a:gd name="T5" fmla="*/ 0 h 48"/>
                <a:gd name="T6" fmla="*/ 0 w 31"/>
                <a:gd name="T7" fmla="*/ 0 h 48"/>
                <a:gd name="T8" fmla="*/ 0 w 31"/>
                <a:gd name="T9" fmla="*/ 0 h 48"/>
                <a:gd name="T10" fmla="*/ 0 w 31"/>
                <a:gd name="T11" fmla="*/ 0 h 48"/>
                <a:gd name="T12" fmla="*/ 0 w 31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48">
                  <a:moveTo>
                    <a:pt x="31" y="45"/>
                  </a:moveTo>
                  <a:lnTo>
                    <a:pt x="24" y="48"/>
                  </a:lnTo>
                  <a:lnTo>
                    <a:pt x="11" y="26"/>
                  </a:lnTo>
                  <a:lnTo>
                    <a:pt x="0" y="3"/>
                  </a:lnTo>
                  <a:lnTo>
                    <a:pt x="9" y="0"/>
                  </a:lnTo>
                  <a:lnTo>
                    <a:pt x="20" y="22"/>
                  </a:lnTo>
                  <a:lnTo>
                    <a:pt x="31" y="45"/>
                  </a:lnTo>
                  <a:close/>
                </a:path>
              </a:pathLst>
            </a:custGeom>
            <a:solidFill>
              <a:srgbClr val="606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52" name="Freeform 159"/>
            <p:cNvSpPr>
              <a:spLocks/>
            </p:cNvSpPr>
            <p:nvPr/>
          </p:nvSpPr>
          <p:spPr bwMode="auto">
            <a:xfrm>
              <a:off x="4423" y="2955"/>
              <a:ext cx="11" cy="17"/>
            </a:xfrm>
            <a:custGeom>
              <a:avLst/>
              <a:gdLst>
                <a:gd name="T0" fmla="*/ 0 w 32"/>
                <a:gd name="T1" fmla="*/ 0 h 49"/>
                <a:gd name="T2" fmla="*/ 0 w 32"/>
                <a:gd name="T3" fmla="*/ 0 h 49"/>
                <a:gd name="T4" fmla="*/ 0 w 32"/>
                <a:gd name="T5" fmla="*/ 0 h 49"/>
                <a:gd name="T6" fmla="*/ 0 w 32"/>
                <a:gd name="T7" fmla="*/ 0 h 49"/>
                <a:gd name="T8" fmla="*/ 0 w 32"/>
                <a:gd name="T9" fmla="*/ 0 h 49"/>
                <a:gd name="T10" fmla="*/ 0 w 32"/>
                <a:gd name="T11" fmla="*/ 0 h 49"/>
                <a:gd name="T12" fmla="*/ 0 w 32"/>
                <a:gd name="T13" fmla="*/ 0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49">
                  <a:moveTo>
                    <a:pt x="32" y="47"/>
                  </a:moveTo>
                  <a:lnTo>
                    <a:pt x="25" y="49"/>
                  </a:lnTo>
                  <a:lnTo>
                    <a:pt x="11" y="28"/>
                  </a:lnTo>
                  <a:lnTo>
                    <a:pt x="0" y="5"/>
                  </a:lnTo>
                  <a:lnTo>
                    <a:pt x="9" y="0"/>
                  </a:lnTo>
                  <a:lnTo>
                    <a:pt x="21" y="23"/>
                  </a:lnTo>
                  <a:lnTo>
                    <a:pt x="32" y="47"/>
                  </a:lnTo>
                  <a:close/>
                </a:path>
              </a:pathLst>
            </a:custGeom>
            <a:solidFill>
              <a:srgbClr val="545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53" name="Freeform 160"/>
            <p:cNvSpPr>
              <a:spLocks/>
            </p:cNvSpPr>
            <p:nvPr/>
          </p:nvSpPr>
          <p:spPr bwMode="auto">
            <a:xfrm>
              <a:off x="4422" y="2956"/>
              <a:ext cx="11" cy="17"/>
            </a:xfrm>
            <a:custGeom>
              <a:avLst/>
              <a:gdLst>
                <a:gd name="T0" fmla="*/ 0 w 32"/>
                <a:gd name="T1" fmla="*/ 0 h 50"/>
                <a:gd name="T2" fmla="*/ 0 w 32"/>
                <a:gd name="T3" fmla="*/ 0 h 50"/>
                <a:gd name="T4" fmla="*/ 0 w 32"/>
                <a:gd name="T5" fmla="*/ 0 h 50"/>
                <a:gd name="T6" fmla="*/ 0 w 32"/>
                <a:gd name="T7" fmla="*/ 0 h 50"/>
                <a:gd name="T8" fmla="*/ 0 w 32"/>
                <a:gd name="T9" fmla="*/ 0 h 50"/>
                <a:gd name="T10" fmla="*/ 0 w 32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50">
                  <a:moveTo>
                    <a:pt x="32" y="46"/>
                  </a:moveTo>
                  <a:lnTo>
                    <a:pt x="22" y="50"/>
                  </a:lnTo>
                  <a:lnTo>
                    <a:pt x="0" y="5"/>
                  </a:lnTo>
                  <a:lnTo>
                    <a:pt x="8" y="0"/>
                  </a:lnTo>
                  <a:lnTo>
                    <a:pt x="20" y="23"/>
                  </a:lnTo>
                  <a:lnTo>
                    <a:pt x="32" y="46"/>
                  </a:lnTo>
                  <a:close/>
                </a:path>
              </a:pathLst>
            </a:custGeom>
            <a:solidFill>
              <a:srgbClr val="474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54" name="Freeform 161"/>
            <p:cNvSpPr>
              <a:spLocks/>
            </p:cNvSpPr>
            <p:nvPr/>
          </p:nvSpPr>
          <p:spPr bwMode="auto">
            <a:xfrm>
              <a:off x="4421" y="2956"/>
              <a:ext cx="11" cy="17"/>
            </a:xfrm>
            <a:custGeom>
              <a:avLst/>
              <a:gdLst>
                <a:gd name="T0" fmla="*/ 0 w 31"/>
                <a:gd name="T1" fmla="*/ 0 h 49"/>
                <a:gd name="T2" fmla="*/ 0 w 31"/>
                <a:gd name="T3" fmla="*/ 0 h 49"/>
                <a:gd name="T4" fmla="*/ 0 w 31"/>
                <a:gd name="T5" fmla="*/ 0 h 49"/>
                <a:gd name="T6" fmla="*/ 0 w 31"/>
                <a:gd name="T7" fmla="*/ 0 h 49"/>
                <a:gd name="T8" fmla="*/ 0 w 31"/>
                <a:gd name="T9" fmla="*/ 0 h 49"/>
                <a:gd name="T10" fmla="*/ 0 w 31"/>
                <a:gd name="T11" fmla="*/ 0 h 49"/>
                <a:gd name="T12" fmla="*/ 0 w 31"/>
                <a:gd name="T13" fmla="*/ 0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49">
                  <a:moveTo>
                    <a:pt x="31" y="46"/>
                  </a:moveTo>
                  <a:lnTo>
                    <a:pt x="21" y="49"/>
                  </a:lnTo>
                  <a:lnTo>
                    <a:pt x="9" y="27"/>
                  </a:lnTo>
                  <a:lnTo>
                    <a:pt x="0" y="5"/>
                  </a:lnTo>
                  <a:lnTo>
                    <a:pt x="8" y="0"/>
                  </a:lnTo>
                  <a:lnTo>
                    <a:pt x="20" y="22"/>
                  </a:lnTo>
                  <a:lnTo>
                    <a:pt x="31" y="46"/>
                  </a:lnTo>
                  <a:close/>
                </a:path>
              </a:pathLst>
            </a:custGeom>
            <a:solidFill>
              <a:srgbClr val="3A4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55" name="Freeform 162"/>
            <p:cNvSpPr>
              <a:spLocks/>
            </p:cNvSpPr>
            <p:nvPr/>
          </p:nvSpPr>
          <p:spPr bwMode="auto">
            <a:xfrm>
              <a:off x="4420" y="2957"/>
              <a:ext cx="9" cy="17"/>
            </a:xfrm>
            <a:custGeom>
              <a:avLst/>
              <a:gdLst>
                <a:gd name="T0" fmla="*/ 0 w 26"/>
                <a:gd name="T1" fmla="*/ 0 h 49"/>
                <a:gd name="T2" fmla="*/ 0 w 26"/>
                <a:gd name="T3" fmla="*/ 0 h 49"/>
                <a:gd name="T4" fmla="*/ 0 w 26"/>
                <a:gd name="T5" fmla="*/ 0 h 49"/>
                <a:gd name="T6" fmla="*/ 0 w 26"/>
                <a:gd name="T7" fmla="*/ 0 h 49"/>
                <a:gd name="T8" fmla="*/ 0 w 26"/>
                <a:gd name="T9" fmla="*/ 0 h 49"/>
                <a:gd name="T10" fmla="*/ 0 w 26"/>
                <a:gd name="T11" fmla="*/ 0 h 49"/>
                <a:gd name="T12" fmla="*/ 0 w 26"/>
                <a:gd name="T13" fmla="*/ 0 h 49"/>
                <a:gd name="T14" fmla="*/ 0 w 26"/>
                <a:gd name="T15" fmla="*/ 0 h 49"/>
                <a:gd name="T16" fmla="*/ 0 w 26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49">
                  <a:moveTo>
                    <a:pt x="26" y="45"/>
                  </a:moveTo>
                  <a:lnTo>
                    <a:pt x="25" y="48"/>
                  </a:lnTo>
                  <a:lnTo>
                    <a:pt x="24" y="49"/>
                  </a:lnTo>
                  <a:lnTo>
                    <a:pt x="11" y="28"/>
                  </a:lnTo>
                  <a:lnTo>
                    <a:pt x="0" y="3"/>
                  </a:lnTo>
                  <a:lnTo>
                    <a:pt x="7" y="0"/>
                  </a:lnTo>
                  <a:lnTo>
                    <a:pt x="19" y="20"/>
                  </a:lnTo>
                  <a:lnTo>
                    <a:pt x="26" y="45"/>
                  </a:lnTo>
                  <a:close/>
                </a:path>
              </a:pathLst>
            </a:custGeom>
            <a:solidFill>
              <a:srgbClr val="303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56" name="Freeform 163"/>
            <p:cNvSpPr>
              <a:spLocks/>
            </p:cNvSpPr>
            <p:nvPr/>
          </p:nvSpPr>
          <p:spPr bwMode="auto">
            <a:xfrm>
              <a:off x="4419" y="2958"/>
              <a:ext cx="9" cy="17"/>
            </a:xfrm>
            <a:custGeom>
              <a:avLst/>
              <a:gdLst>
                <a:gd name="T0" fmla="*/ 0 w 28"/>
                <a:gd name="T1" fmla="*/ 0 h 51"/>
                <a:gd name="T2" fmla="*/ 0 w 28"/>
                <a:gd name="T3" fmla="*/ 0 h 51"/>
                <a:gd name="T4" fmla="*/ 0 w 28"/>
                <a:gd name="T5" fmla="*/ 0 h 51"/>
                <a:gd name="T6" fmla="*/ 0 w 28"/>
                <a:gd name="T7" fmla="*/ 0 h 51"/>
                <a:gd name="T8" fmla="*/ 0 w 28"/>
                <a:gd name="T9" fmla="*/ 0 h 51"/>
                <a:gd name="T10" fmla="*/ 0 w 28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51">
                  <a:moveTo>
                    <a:pt x="28" y="45"/>
                  </a:moveTo>
                  <a:lnTo>
                    <a:pt x="25" y="51"/>
                  </a:lnTo>
                  <a:lnTo>
                    <a:pt x="12" y="29"/>
                  </a:lnTo>
                  <a:lnTo>
                    <a:pt x="0" y="6"/>
                  </a:lnTo>
                  <a:lnTo>
                    <a:pt x="8" y="0"/>
                  </a:lnTo>
                  <a:lnTo>
                    <a:pt x="28" y="45"/>
                  </a:lnTo>
                  <a:close/>
                </a:path>
              </a:pathLst>
            </a:custGeom>
            <a:solidFill>
              <a:srgbClr val="232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57" name="Freeform 164"/>
            <p:cNvSpPr>
              <a:spLocks/>
            </p:cNvSpPr>
            <p:nvPr/>
          </p:nvSpPr>
          <p:spPr bwMode="auto">
            <a:xfrm>
              <a:off x="4418" y="2958"/>
              <a:ext cx="10" cy="17"/>
            </a:xfrm>
            <a:custGeom>
              <a:avLst/>
              <a:gdLst>
                <a:gd name="T0" fmla="*/ 0 w 30"/>
                <a:gd name="T1" fmla="*/ 0 h 51"/>
                <a:gd name="T2" fmla="*/ 0 w 30"/>
                <a:gd name="T3" fmla="*/ 0 h 51"/>
                <a:gd name="T4" fmla="*/ 0 w 30"/>
                <a:gd name="T5" fmla="*/ 0 h 51"/>
                <a:gd name="T6" fmla="*/ 0 w 30"/>
                <a:gd name="T7" fmla="*/ 0 h 51"/>
                <a:gd name="T8" fmla="*/ 0 w 30"/>
                <a:gd name="T9" fmla="*/ 0 h 51"/>
                <a:gd name="T10" fmla="*/ 0 w 30"/>
                <a:gd name="T11" fmla="*/ 0 h 51"/>
                <a:gd name="T12" fmla="*/ 0 w 30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51">
                  <a:moveTo>
                    <a:pt x="30" y="48"/>
                  </a:moveTo>
                  <a:lnTo>
                    <a:pt x="24" y="51"/>
                  </a:lnTo>
                  <a:lnTo>
                    <a:pt x="10" y="29"/>
                  </a:lnTo>
                  <a:lnTo>
                    <a:pt x="0" y="7"/>
                  </a:lnTo>
                  <a:lnTo>
                    <a:pt x="7" y="0"/>
                  </a:lnTo>
                  <a:lnTo>
                    <a:pt x="19" y="23"/>
                  </a:lnTo>
                  <a:lnTo>
                    <a:pt x="30" y="48"/>
                  </a:lnTo>
                  <a:close/>
                </a:path>
              </a:pathLst>
            </a:custGeom>
            <a:solidFill>
              <a:srgbClr val="1619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58" name="Freeform 165"/>
            <p:cNvSpPr>
              <a:spLocks/>
            </p:cNvSpPr>
            <p:nvPr/>
          </p:nvSpPr>
          <p:spPr bwMode="auto">
            <a:xfrm>
              <a:off x="4417" y="2959"/>
              <a:ext cx="11" cy="17"/>
            </a:xfrm>
            <a:custGeom>
              <a:avLst/>
              <a:gdLst>
                <a:gd name="T0" fmla="*/ 0 w 32"/>
                <a:gd name="T1" fmla="*/ 0 h 51"/>
                <a:gd name="T2" fmla="*/ 0 w 32"/>
                <a:gd name="T3" fmla="*/ 0 h 51"/>
                <a:gd name="T4" fmla="*/ 0 w 32"/>
                <a:gd name="T5" fmla="*/ 0 h 51"/>
                <a:gd name="T6" fmla="*/ 0 w 32"/>
                <a:gd name="T7" fmla="*/ 0 h 51"/>
                <a:gd name="T8" fmla="*/ 0 w 32"/>
                <a:gd name="T9" fmla="*/ 0 h 51"/>
                <a:gd name="T10" fmla="*/ 0 w 32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51">
                  <a:moveTo>
                    <a:pt x="32" y="47"/>
                  </a:moveTo>
                  <a:lnTo>
                    <a:pt x="24" y="51"/>
                  </a:lnTo>
                  <a:lnTo>
                    <a:pt x="11" y="29"/>
                  </a:lnTo>
                  <a:lnTo>
                    <a:pt x="0" y="6"/>
                  </a:lnTo>
                  <a:lnTo>
                    <a:pt x="8" y="0"/>
                  </a:lnTo>
                  <a:lnTo>
                    <a:pt x="32" y="47"/>
                  </a:lnTo>
                  <a:close/>
                </a:path>
              </a:pathLst>
            </a:custGeom>
            <a:solidFill>
              <a:srgbClr val="0C0C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59" name="Freeform 166"/>
            <p:cNvSpPr>
              <a:spLocks/>
            </p:cNvSpPr>
            <p:nvPr/>
          </p:nvSpPr>
          <p:spPr bwMode="auto">
            <a:xfrm>
              <a:off x="4416" y="2960"/>
              <a:ext cx="11" cy="17"/>
            </a:xfrm>
            <a:custGeom>
              <a:avLst/>
              <a:gdLst>
                <a:gd name="T0" fmla="*/ 0 w 32"/>
                <a:gd name="T1" fmla="*/ 0 h 52"/>
                <a:gd name="T2" fmla="*/ 0 w 32"/>
                <a:gd name="T3" fmla="*/ 0 h 52"/>
                <a:gd name="T4" fmla="*/ 0 w 32"/>
                <a:gd name="T5" fmla="*/ 0 h 52"/>
                <a:gd name="T6" fmla="*/ 0 w 32"/>
                <a:gd name="T7" fmla="*/ 0 h 52"/>
                <a:gd name="T8" fmla="*/ 0 w 32"/>
                <a:gd name="T9" fmla="*/ 0 h 52"/>
                <a:gd name="T10" fmla="*/ 0 w 32"/>
                <a:gd name="T11" fmla="*/ 0 h 52"/>
                <a:gd name="T12" fmla="*/ 0 w 32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52">
                  <a:moveTo>
                    <a:pt x="32" y="46"/>
                  </a:moveTo>
                  <a:lnTo>
                    <a:pt x="32" y="52"/>
                  </a:lnTo>
                  <a:lnTo>
                    <a:pt x="24" y="51"/>
                  </a:lnTo>
                  <a:lnTo>
                    <a:pt x="11" y="29"/>
                  </a:lnTo>
                  <a:lnTo>
                    <a:pt x="0" y="8"/>
                  </a:lnTo>
                  <a:lnTo>
                    <a:pt x="7" y="0"/>
                  </a:lnTo>
                  <a:lnTo>
                    <a:pt x="32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60" name="Freeform 167"/>
            <p:cNvSpPr>
              <a:spLocks/>
            </p:cNvSpPr>
            <p:nvPr/>
          </p:nvSpPr>
          <p:spPr bwMode="auto">
            <a:xfrm>
              <a:off x="4677" y="2805"/>
              <a:ext cx="27" cy="24"/>
            </a:xfrm>
            <a:custGeom>
              <a:avLst/>
              <a:gdLst>
                <a:gd name="T0" fmla="*/ 0 w 81"/>
                <a:gd name="T1" fmla="*/ 0 h 73"/>
                <a:gd name="T2" fmla="*/ 0 w 81"/>
                <a:gd name="T3" fmla="*/ 0 h 73"/>
                <a:gd name="T4" fmla="*/ 0 w 81"/>
                <a:gd name="T5" fmla="*/ 0 h 73"/>
                <a:gd name="T6" fmla="*/ 0 w 81"/>
                <a:gd name="T7" fmla="*/ 0 h 73"/>
                <a:gd name="T8" fmla="*/ 0 w 81"/>
                <a:gd name="T9" fmla="*/ 0 h 73"/>
                <a:gd name="T10" fmla="*/ 0 w 81"/>
                <a:gd name="T11" fmla="*/ 0 h 73"/>
                <a:gd name="T12" fmla="*/ 0 w 81"/>
                <a:gd name="T13" fmla="*/ 0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" h="73">
                  <a:moveTo>
                    <a:pt x="0" y="73"/>
                  </a:moveTo>
                  <a:lnTo>
                    <a:pt x="36" y="55"/>
                  </a:lnTo>
                  <a:lnTo>
                    <a:pt x="62" y="38"/>
                  </a:lnTo>
                  <a:lnTo>
                    <a:pt x="81" y="20"/>
                  </a:lnTo>
                  <a:lnTo>
                    <a:pt x="80" y="6"/>
                  </a:lnTo>
                  <a:lnTo>
                    <a:pt x="61" y="0"/>
                  </a:lnTo>
                  <a:lnTo>
                    <a:pt x="13" y="4"/>
                  </a:lnTo>
                </a:path>
              </a:pathLst>
            </a:cu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61" name="Freeform 168"/>
            <p:cNvSpPr>
              <a:spLocks/>
            </p:cNvSpPr>
            <p:nvPr/>
          </p:nvSpPr>
          <p:spPr bwMode="auto">
            <a:xfrm>
              <a:off x="4615" y="2802"/>
              <a:ext cx="27" cy="24"/>
            </a:xfrm>
            <a:custGeom>
              <a:avLst/>
              <a:gdLst>
                <a:gd name="T0" fmla="*/ 0 w 81"/>
                <a:gd name="T1" fmla="*/ 0 h 72"/>
                <a:gd name="T2" fmla="*/ 0 w 81"/>
                <a:gd name="T3" fmla="*/ 0 h 72"/>
                <a:gd name="T4" fmla="*/ 0 w 81"/>
                <a:gd name="T5" fmla="*/ 0 h 72"/>
                <a:gd name="T6" fmla="*/ 0 w 81"/>
                <a:gd name="T7" fmla="*/ 0 h 72"/>
                <a:gd name="T8" fmla="*/ 0 w 81"/>
                <a:gd name="T9" fmla="*/ 0 h 72"/>
                <a:gd name="T10" fmla="*/ 0 w 81"/>
                <a:gd name="T11" fmla="*/ 0 h 72"/>
                <a:gd name="T12" fmla="*/ 0 w 81"/>
                <a:gd name="T13" fmla="*/ 0 h 72"/>
                <a:gd name="T14" fmla="*/ 0 w 81"/>
                <a:gd name="T15" fmla="*/ 0 h 72"/>
                <a:gd name="T16" fmla="*/ 0 w 81"/>
                <a:gd name="T17" fmla="*/ 0 h 72"/>
                <a:gd name="T18" fmla="*/ 0 w 81"/>
                <a:gd name="T19" fmla="*/ 0 h 72"/>
                <a:gd name="T20" fmla="*/ 0 w 81"/>
                <a:gd name="T21" fmla="*/ 0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72">
                  <a:moveTo>
                    <a:pt x="24" y="21"/>
                  </a:moveTo>
                  <a:lnTo>
                    <a:pt x="10" y="45"/>
                  </a:lnTo>
                  <a:lnTo>
                    <a:pt x="0" y="72"/>
                  </a:lnTo>
                  <a:lnTo>
                    <a:pt x="16" y="63"/>
                  </a:lnTo>
                  <a:lnTo>
                    <a:pt x="29" y="53"/>
                  </a:lnTo>
                  <a:lnTo>
                    <a:pt x="62" y="36"/>
                  </a:lnTo>
                  <a:lnTo>
                    <a:pt x="81" y="13"/>
                  </a:lnTo>
                  <a:lnTo>
                    <a:pt x="76" y="0"/>
                  </a:lnTo>
                  <a:lnTo>
                    <a:pt x="60" y="9"/>
                  </a:lnTo>
                  <a:lnTo>
                    <a:pt x="41" y="10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62" name="Freeform 169"/>
            <p:cNvSpPr>
              <a:spLocks/>
            </p:cNvSpPr>
            <p:nvPr/>
          </p:nvSpPr>
          <p:spPr bwMode="auto">
            <a:xfrm>
              <a:off x="4628" y="2787"/>
              <a:ext cx="19" cy="16"/>
            </a:xfrm>
            <a:custGeom>
              <a:avLst/>
              <a:gdLst>
                <a:gd name="T0" fmla="*/ 0 w 58"/>
                <a:gd name="T1" fmla="*/ 0 h 49"/>
                <a:gd name="T2" fmla="*/ 0 w 58"/>
                <a:gd name="T3" fmla="*/ 0 h 49"/>
                <a:gd name="T4" fmla="*/ 0 w 58"/>
                <a:gd name="T5" fmla="*/ 0 h 49"/>
                <a:gd name="T6" fmla="*/ 0 w 58"/>
                <a:gd name="T7" fmla="*/ 0 h 49"/>
                <a:gd name="T8" fmla="*/ 0 w 58"/>
                <a:gd name="T9" fmla="*/ 0 h 49"/>
                <a:gd name="T10" fmla="*/ 0 w 58"/>
                <a:gd name="T11" fmla="*/ 0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" h="49">
                  <a:moveTo>
                    <a:pt x="58" y="0"/>
                  </a:moveTo>
                  <a:lnTo>
                    <a:pt x="41" y="21"/>
                  </a:lnTo>
                  <a:lnTo>
                    <a:pt x="25" y="43"/>
                  </a:lnTo>
                  <a:lnTo>
                    <a:pt x="0" y="49"/>
                  </a:lnTo>
                  <a:lnTo>
                    <a:pt x="44" y="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63" name="Freeform 170"/>
            <p:cNvSpPr>
              <a:spLocks/>
            </p:cNvSpPr>
            <p:nvPr/>
          </p:nvSpPr>
          <p:spPr bwMode="auto">
            <a:xfrm>
              <a:off x="4608" y="2798"/>
              <a:ext cx="23" cy="11"/>
            </a:xfrm>
            <a:custGeom>
              <a:avLst/>
              <a:gdLst>
                <a:gd name="T0" fmla="*/ 0 w 69"/>
                <a:gd name="T1" fmla="*/ 0 h 35"/>
                <a:gd name="T2" fmla="*/ 0 w 69"/>
                <a:gd name="T3" fmla="*/ 0 h 35"/>
                <a:gd name="T4" fmla="*/ 0 w 69"/>
                <a:gd name="T5" fmla="*/ 0 h 35"/>
                <a:gd name="T6" fmla="*/ 0 w 69"/>
                <a:gd name="T7" fmla="*/ 0 h 35"/>
                <a:gd name="T8" fmla="*/ 0 w 69"/>
                <a:gd name="T9" fmla="*/ 0 h 35"/>
                <a:gd name="T10" fmla="*/ 0 w 69"/>
                <a:gd name="T11" fmla="*/ 0 h 35"/>
                <a:gd name="T12" fmla="*/ 0 w 69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35">
                  <a:moveTo>
                    <a:pt x="69" y="0"/>
                  </a:moveTo>
                  <a:lnTo>
                    <a:pt x="47" y="1"/>
                  </a:lnTo>
                  <a:lnTo>
                    <a:pt x="0" y="33"/>
                  </a:lnTo>
                  <a:lnTo>
                    <a:pt x="12" y="35"/>
                  </a:lnTo>
                  <a:lnTo>
                    <a:pt x="28" y="28"/>
                  </a:lnTo>
                  <a:lnTo>
                    <a:pt x="50" y="14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64" name="Freeform 171"/>
            <p:cNvSpPr>
              <a:spLocks/>
            </p:cNvSpPr>
            <p:nvPr/>
          </p:nvSpPr>
          <p:spPr bwMode="auto">
            <a:xfrm>
              <a:off x="4600" y="2819"/>
              <a:ext cx="10" cy="14"/>
            </a:xfrm>
            <a:custGeom>
              <a:avLst/>
              <a:gdLst>
                <a:gd name="T0" fmla="*/ 0 w 30"/>
                <a:gd name="T1" fmla="*/ 0 h 42"/>
                <a:gd name="T2" fmla="*/ 0 w 30"/>
                <a:gd name="T3" fmla="*/ 0 h 42"/>
                <a:gd name="T4" fmla="*/ 0 w 30"/>
                <a:gd name="T5" fmla="*/ 0 h 42"/>
                <a:gd name="T6" fmla="*/ 0 w 30"/>
                <a:gd name="T7" fmla="*/ 0 h 42"/>
                <a:gd name="T8" fmla="*/ 0 w 30"/>
                <a:gd name="T9" fmla="*/ 0 h 42"/>
                <a:gd name="T10" fmla="*/ 0 w 30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42">
                  <a:moveTo>
                    <a:pt x="30" y="0"/>
                  </a:moveTo>
                  <a:lnTo>
                    <a:pt x="0" y="36"/>
                  </a:lnTo>
                  <a:lnTo>
                    <a:pt x="3" y="40"/>
                  </a:lnTo>
                  <a:lnTo>
                    <a:pt x="15" y="42"/>
                  </a:lnTo>
                  <a:lnTo>
                    <a:pt x="23" y="3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65" name="Freeform 172"/>
            <p:cNvSpPr>
              <a:spLocks/>
            </p:cNvSpPr>
            <p:nvPr/>
          </p:nvSpPr>
          <p:spPr bwMode="auto">
            <a:xfrm>
              <a:off x="4593" y="2815"/>
              <a:ext cx="15" cy="15"/>
            </a:xfrm>
            <a:custGeom>
              <a:avLst/>
              <a:gdLst>
                <a:gd name="T0" fmla="*/ 0 w 47"/>
                <a:gd name="T1" fmla="*/ 0 h 46"/>
                <a:gd name="T2" fmla="*/ 0 w 47"/>
                <a:gd name="T3" fmla="*/ 0 h 46"/>
                <a:gd name="T4" fmla="*/ 0 w 47"/>
                <a:gd name="T5" fmla="*/ 0 h 46"/>
                <a:gd name="T6" fmla="*/ 0 w 47"/>
                <a:gd name="T7" fmla="*/ 0 h 46"/>
                <a:gd name="T8" fmla="*/ 0 w 47"/>
                <a:gd name="T9" fmla="*/ 0 h 46"/>
                <a:gd name="T10" fmla="*/ 0 w 47"/>
                <a:gd name="T11" fmla="*/ 0 h 46"/>
                <a:gd name="T12" fmla="*/ 0 w 47"/>
                <a:gd name="T13" fmla="*/ 0 h 46"/>
                <a:gd name="T14" fmla="*/ 0 w 47"/>
                <a:gd name="T15" fmla="*/ 0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" h="46">
                  <a:moveTo>
                    <a:pt x="33" y="24"/>
                  </a:moveTo>
                  <a:lnTo>
                    <a:pt x="20" y="37"/>
                  </a:lnTo>
                  <a:lnTo>
                    <a:pt x="4" y="46"/>
                  </a:lnTo>
                  <a:lnTo>
                    <a:pt x="5" y="37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47" y="0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66" name="Freeform 173"/>
            <p:cNvSpPr>
              <a:spLocks/>
            </p:cNvSpPr>
            <p:nvPr/>
          </p:nvSpPr>
          <p:spPr bwMode="auto">
            <a:xfrm>
              <a:off x="4596" y="2796"/>
              <a:ext cx="26" cy="12"/>
            </a:xfrm>
            <a:custGeom>
              <a:avLst/>
              <a:gdLst>
                <a:gd name="T0" fmla="*/ 0 w 78"/>
                <a:gd name="T1" fmla="*/ 0 h 37"/>
                <a:gd name="T2" fmla="*/ 0 w 78"/>
                <a:gd name="T3" fmla="*/ 0 h 37"/>
                <a:gd name="T4" fmla="*/ 0 w 78"/>
                <a:gd name="T5" fmla="*/ 0 h 37"/>
                <a:gd name="T6" fmla="*/ 0 w 78"/>
                <a:gd name="T7" fmla="*/ 0 h 37"/>
                <a:gd name="T8" fmla="*/ 0 w 78"/>
                <a:gd name="T9" fmla="*/ 0 h 37"/>
                <a:gd name="T10" fmla="*/ 0 w 78"/>
                <a:gd name="T11" fmla="*/ 0 h 37"/>
                <a:gd name="T12" fmla="*/ 0 w 78"/>
                <a:gd name="T13" fmla="*/ 0 h 37"/>
                <a:gd name="T14" fmla="*/ 0 w 78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8" h="37">
                  <a:moveTo>
                    <a:pt x="78" y="0"/>
                  </a:moveTo>
                  <a:lnTo>
                    <a:pt x="44" y="30"/>
                  </a:lnTo>
                  <a:lnTo>
                    <a:pt x="23" y="37"/>
                  </a:lnTo>
                  <a:lnTo>
                    <a:pt x="1" y="37"/>
                  </a:lnTo>
                  <a:lnTo>
                    <a:pt x="0" y="32"/>
                  </a:lnTo>
                  <a:lnTo>
                    <a:pt x="40" y="9"/>
                  </a:lnTo>
                  <a:lnTo>
                    <a:pt x="57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67" name="Freeform 174"/>
            <p:cNvSpPr>
              <a:spLocks/>
            </p:cNvSpPr>
            <p:nvPr/>
          </p:nvSpPr>
          <p:spPr bwMode="auto">
            <a:xfrm>
              <a:off x="4569" y="2807"/>
              <a:ext cx="26" cy="14"/>
            </a:xfrm>
            <a:custGeom>
              <a:avLst/>
              <a:gdLst>
                <a:gd name="T0" fmla="*/ 0 w 77"/>
                <a:gd name="T1" fmla="*/ 0 h 40"/>
                <a:gd name="T2" fmla="*/ 0 w 77"/>
                <a:gd name="T3" fmla="*/ 0 h 40"/>
                <a:gd name="T4" fmla="*/ 0 w 77"/>
                <a:gd name="T5" fmla="*/ 0 h 40"/>
                <a:gd name="T6" fmla="*/ 0 w 77"/>
                <a:gd name="T7" fmla="*/ 0 h 40"/>
                <a:gd name="T8" fmla="*/ 0 w 77"/>
                <a:gd name="T9" fmla="*/ 0 h 40"/>
                <a:gd name="T10" fmla="*/ 0 w 77"/>
                <a:gd name="T11" fmla="*/ 0 h 40"/>
                <a:gd name="T12" fmla="*/ 0 w 77"/>
                <a:gd name="T13" fmla="*/ 0 h 40"/>
                <a:gd name="T14" fmla="*/ 0 w 77"/>
                <a:gd name="T15" fmla="*/ 0 h 40"/>
                <a:gd name="T16" fmla="*/ 0 w 77"/>
                <a:gd name="T17" fmla="*/ 0 h 40"/>
                <a:gd name="T18" fmla="*/ 0 w 77"/>
                <a:gd name="T19" fmla="*/ 0 h 40"/>
                <a:gd name="T20" fmla="*/ 0 w 77"/>
                <a:gd name="T21" fmla="*/ 0 h 40"/>
                <a:gd name="T22" fmla="*/ 0 w 77"/>
                <a:gd name="T23" fmla="*/ 0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7" h="40">
                  <a:moveTo>
                    <a:pt x="74" y="4"/>
                  </a:moveTo>
                  <a:lnTo>
                    <a:pt x="72" y="11"/>
                  </a:lnTo>
                  <a:lnTo>
                    <a:pt x="52" y="33"/>
                  </a:lnTo>
                  <a:lnTo>
                    <a:pt x="28" y="40"/>
                  </a:lnTo>
                  <a:lnTo>
                    <a:pt x="34" y="23"/>
                  </a:lnTo>
                  <a:lnTo>
                    <a:pt x="4" y="34"/>
                  </a:lnTo>
                  <a:lnTo>
                    <a:pt x="1" y="34"/>
                  </a:lnTo>
                  <a:lnTo>
                    <a:pt x="0" y="33"/>
                  </a:lnTo>
                  <a:lnTo>
                    <a:pt x="32" y="12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7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68" name="Freeform 175"/>
            <p:cNvSpPr>
              <a:spLocks/>
            </p:cNvSpPr>
            <p:nvPr/>
          </p:nvSpPr>
          <p:spPr bwMode="auto">
            <a:xfrm>
              <a:off x="4571" y="2821"/>
              <a:ext cx="20" cy="16"/>
            </a:xfrm>
            <a:custGeom>
              <a:avLst/>
              <a:gdLst>
                <a:gd name="T0" fmla="*/ 0 w 60"/>
                <a:gd name="T1" fmla="*/ 0 h 47"/>
                <a:gd name="T2" fmla="*/ 0 w 60"/>
                <a:gd name="T3" fmla="*/ 0 h 47"/>
                <a:gd name="T4" fmla="*/ 0 w 60"/>
                <a:gd name="T5" fmla="*/ 0 h 47"/>
                <a:gd name="T6" fmla="*/ 0 w 60"/>
                <a:gd name="T7" fmla="*/ 0 h 47"/>
                <a:gd name="T8" fmla="*/ 0 w 60"/>
                <a:gd name="T9" fmla="*/ 0 h 47"/>
                <a:gd name="T10" fmla="*/ 0 w 60"/>
                <a:gd name="T11" fmla="*/ 0 h 47"/>
                <a:gd name="T12" fmla="*/ 0 w 60"/>
                <a:gd name="T13" fmla="*/ 0 h 47"/>
                <a:gd name="T14" fmla="*/ 0 w 60"/>
                <a:gd name="T15" fmla="*/ 0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0" h="47">
                  <a:moveTo>
                    <a:pt x="53" y="0"/>
                  </a:moveTo>
                  <a:lnTo>
                    <a:pt x="19" y="21"/>
                  </a:lnTo>
                  <a:lnTo>
                    <a:pt x="15" y="28"/>
                  </a:lnTo>
                  <a:lnTo>
                    <a:pt x="0" y="47"/>
                  </a:lnTo>
                  <a:lnTo>
                    <a:pt x="28" y="45"/>
                  </a:lnTo>
                  <a:lnTo>
                    <a:pt x="47" y="31"/>
                  </a:lnTo>
                  <a:lnTo>
                    <a:pt x="60" y="1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69" name="Freeform 176"/>
            <p:cNvSpPr>
              <a:spLocks/>
            </p:cNvSpPr>
            <p:nvPr/>
          </p:nvSpPr>
          <p:spPr bwMode="auto">
            <a:xfrm>
              <a:off x="4546" y="2834"/>
              <a:ext cx="58" cy="32"/>
            </a:xfrm>
            <a:custGeom>
              <a:avLst/>
              <a:gdLst>
                <a:gd name="T0" fmla="*/ 0 w 175"/>
                <a:gd name="T1" fmla="*/ 0 h 96"/>
                <a:gd name="T2" fmla="*/ 0 w 175"/>
                <a:gd name="T3" fmla="*/ 0 h 96"/>
                <a:gd name="T4" fmla="*/ 0 w 175"/>
                <a:gd name="T5" fmla="*/ 0 h 96"/>
                <a:gd name="T6" fmla="*/ 0 w 175"/>
                <a:gd name="T7" fmla="*/ 0 h 96"/>
                <a:gd name="T8" fmla="*/ 0 w 175"/>
                <a:gd name="T9" fmla="*/ 0 h 96"/>
                <a:gd name="T10" fmla="*/ 0 w 175"/>
                <a:gd name="T11" fmla="*/ 0 h 96"/>
                <a:gd name="T12" fmla="*/ 0 w 175"/>
                <a:gd name="T13" fmla="*/ 0 h 96"/>
                <a:gd name="T14" fmla="*/ 0 w 175"/>
                <a:gd name="T15" fmla="*/ 0 h 96"/>
                <a:gd name="T16" fmla="*/ 0 w 175"/>
                <a:gd name="T17" fmla="*/ 0 h 96"/>
                <a:gd name="T18" fmla="*/ 0 w 175"/>
                <a:gd name="T19" fmla="*/ 0 h 96"/>
                <a:gd name="T20" fmla="*/ 0 w 175"/>
                <a:gd name="T21" fmla="*/ 0 h 96"/>
                <a:gd name="T22" fmla="*/ 0 w 175"/>
                <a:gd name="T23" fmla="*/ 0 h 96"/>
                <a:gd name="T24" fmla="*/ 0 w 175"/>
                <a:gd name="T25" fmla="*/ 0 h 96"/>
                <a:gd name="T26" fmla="*/ 0 w 175"/>
                <a:gd name="T27" fmla="*/ 0 h 96"/>
                <a:gd name="T28" fmla="*/ 0 w 175"/>
                <a:gd name="T29" fmla="*/ 0 h 96"/>
                <a:gd name="T30" fmla="*/ 0 w 175"/>
                <a:gd name="T31" fmla="*/ 0 h 96"/>
                <a:gd name="T32" fmla="*/ 0 w 175"/>
                <a:gd name="T33" fmla="*/ 0 h 96"/>
                <a:gd name="T34" fmla="*/ 0 w 175"/>
                <a:gd name="T35" fmla="*/ 0 h 96"/>
                <a:gd name="T36" fmla="*/ 0 w 175"/>
                <a:gd name="T37" fmla="*/ 0 h 96"/>
                <a:gd name="T38" fmla="*/ 0 w 175"/>
                <a:gd name="T39" fmla="*/ 0 h 96"/>
                <a:gd name="T40" fmla="*/ 0 w 175"/>
                <a:gd name="T41" fmla="*/ 0 h 96"/>
                <a:gd name="T42" fmla="*/ 0 w 175"/>
                <a:gd name="T43" fmla="*/ 0 h 96"/>
                <a:gd name="T44" fmla="*/ 0 w 175"/>
                <a:gd name="T45" fmla="*/ 0 h 96"/>
                <a:gd name="T46" fmla="*/ 0 w 175"/>
                <a:gd name="T47" fmla="*/ 0 h 96"/>
                <a:gd name="T48" fmla="*/ 0 w 175"/>
                <a:gd name="T49" fmla="*/ 0 h 96"/>
                <a:gd name="T50" fmla="*/ 0 w 175"/>
                <a:gd name="T51" fmla="*/ 0 h 96"/>
                <a:gd name="T52" fmla="*/ 0 w 175"/>
                <a:gd name="T53" fmla="*/ 0 h 96"/>
                <a:gd name="T54" fmla="*/ 0 w 175"/>
                <a:gd name="T55" fmla="*/ 0 h 96"/>
                <a:gd name="T56" fmla="*/ 0 w 175"/>
                <a:gd name="T57" fmla="*/ 0 h 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75" h="96">
                  <a:moveTo>
                    <a:pt x="135" y="7"/>
                  </a:moveTo>
                  <a:lnTo>
                    <a:pt x="152" y="0"/>
                  </a:lnTo>
                  <a:lnTo>
                    <a:pt x="170" y="5"/>
                  </a:lnTo>
                  <a:lnTo>
                    <a:pt x="175" y="20"/>
                  </a:lnTo>
                  <a:lnTo>
                    <a:pt x="162" y="34"/>
                  </a:lnTo>
                  <a:lnTo>
                    <a:pt x="152" y="31"/>
                  </a:lnTo>
                  <a:lnTo>
                    <a:pt x="147" y="38"/>
                  </a:lnTo>
                  <a:lnTo>
                    <a:pt x="129" y="41"/>
                  </a:lnTo>
                  <a:lnTo>
                    <a:pt x="112" y="54"/>
                  </a:lnTo>
                  <a:lnTo>
                    <a:pt x="102" y="57"/>
                  </a:lnTo>
                  <a:lnTo>
                    <a:pt x="98" y="48"/>
                  </a:lnTo>
                  <a:lnTo>
                    <a:pt x="100" y="35"/>
                  </a:lnTo>
                  <a:lnTo>
                    <a:pt x="93" y="37"/>
                  </a:lnTo>
                  <a:lnTo>
                    <a:pt x="91" y="47"/>
                  </a:lnTo>
                  <a:lnTo>
                    <a:pt x="77" y="60"/>
                  </a:lnTo>
                  <a:lnTo>
                    <a:pt x="74" y="72"/>
                  </a:lnTo>
                  <a:lnTo>
                    <a:pt x="52" y="96"/>
                  </a:lnTo>
                  <a:lnTo>
                    <a:pt x="33" y="94"/>
                  </a:lnTo>
                  <a:lnTo>
                    <a:pt x="27" y="86"/>
                  </a:lnTo>
                  <a:lnTo>
                    <a:pt x="18" y="83"/>
                  </a:lnTo>
                  <a:lnTo>
                    <a:pt x="10" y="88"/>
                  </a:lnTo>
                  <a:lnTo>
                    <a:pt x="3" y="86"/>
                  </a:lnTo>
                  <a:lnTo>
                    <a:pt x="0" y="67"/>
                  </a:lnTo>
                  <a:lnTo>
                    <a:pt x="15" y="52"/>
                  </a:lnTo>
                  <a:lnTo>
                    <a:pt x="22" y="31"/>
                  </a:lnTo>
                  <a:lnTo>
                    <a:pt x="73" y="19"/>
                  </a:lnTo>
                  <a:lnTo>
                    <a:pt x="77" y="30"/>
                  </a:lnTo>
                  <a:lnTo>
                    <a:pt x="99" y="23"/>
                  </a:lnTo>
                  <a:lnTo>
                    <a:pt x="13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70" name="Freeform 177"/>
            <p:cNvSpPr>
              <a:spLocks/>
            </p:cNvSpPr>
            <p:nvPr/>
          </p:nvSpPr>
          <p:spPr bwMode="auto">
            <a:xfrm>
              <a:off x="4538" y="2821"/>
              <a:ext cx="26" cy="19"/>
            </a:xfrm>
            <a:custGeom>
              <a:avLst/>
              <a:gdLst>
                <a:gd name="T0" fmla="*/ 0 w 78"/>
                <a:gd name="T1" fmla="*/ 0 h 58"/>
                <a:gd name="T2" fmla="*/ 0 w 78"/>
                <a:gd name="T3" fmla="*/ 0 h 58"/>
                <a:gd name="T4" fmla="*/ 0 w 78"/>
                <a:gd name="T5" fmla="*/ 0 h 58"/>
                <a:gd name="T6" fmla="*/ 0 w 78"/>
                <a:gd name="T7" fmla="*/ 0 h 58"/>
                <a:gd name="T8" fmla="*/ 0 w 78"/>
                <a:gd name="T9" fmla="*/ 0 h 58"/>
                <a:gd name="T10" fmla="*/ 0 w 78"/>
                <a:gd name="T11" fmla="*/ 0 h 58"/>
                <a:gd name="T12" fmla="*/ 0 w 78"/>
                <a:gd name="T13" fmla="*/ 0 h 58"/>
                <a:gd name="T14" fmla="*/ 0 w 78"/>
                <a:gd name="T15" fmla="*/ 0 h 58"/>
                <a:gd name="T16" fmla="*/ 0 w 78"/>
                <a:gd name="T17" fmla="*/ 0 h 58"/>
                <a:gd name="T18" fmla="*/ 0 w 78"/>
                <a:gd name="T19" fmla="*/ 0 h 58"/>
                <a:gd name="T20" fmla="*/ 0 w 78"/>
                <a:gd name="T21" fmla="*/ 0 h 58"/>
                <a:gd name="T22" fmla="*/ 0 w 78"/>
                <a:gd name="T23" fmla="*/ 0 h 58"/>
                <a:gd name="T24" fmla="*/ 0 w 78"/>
                <a:gd name="T25" fmla="*/ 0 h 58"/>
                <a:gd name="T26" fmla="*/ 0 w 78"/>
                <a:gd name="T27" fmla="*/ 0 h 58"/>
                <a:gd name="T28" fmla="*/ 0 w 78"/>
                <a:gd name="T29" fmla="*/ 0 h 58"/>
                <a:gd name="T30" fmla="*/ 0 w 78"/>
                <a:gd name="T31" fmla="*/ 0 h 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8" h="58">
                  <a:moveTo>
                    <a:pt x="76" y="3"/>
                  </a:moveTo>
                  <a:lnTo>
                    <a:pt x="65" y="12"/>
                  </a:lnTo>
                  <a:lnTo>
                    <a:pt x="62" y="28"/>
                  </a:lnTo>
                  <a:lnTo>
                    <a:pt x="67" y="42"/>
                  </a:lnTo>
                  <a:lnTo>
                    <a:pt x="53" y="58"/>
                  </a:lnTo>
                  <a:lnTo>
                    <a:pt x="41" y="53"/>
                  </a:lnTo>
                  <a:lnTo>
                    <a:pt x="35" y="40"/>
                  </a:lnTo>
                  <a:lnTo>
                    <a:pt x="30" y="39"/>
                  </a:lnTo>
                  <a:lnTo>
                    <a:pt x="1" y="49"/>
                  </a:lnTo>
                  <a:lnTo>
                    <a:pt x="0" y="46"/>
                  </a:lnTo>
                  <a:lnTo>
                    <a:pt x="35" y="18"/>
                  </a:lnTo>
                  <a:lnTo>
                    <a:pt x="75" y="0"/>
                  </a:lnTo>
                  <a:lnTo>
                    <a:pt x="77" y="2"/>
                  </a:lnTo>
                  <a:lnTo>
                    <a:pt x="78" y="2"/>
                  </a:lnTo>
                  <a:lnTo>
                    <a:pt x="78" y="3"/>
                  </a:lnTo>
                  <a:lnTo>
                    <a:pt x="7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71" name="Freeform 178"/>
            <p:cNvSpPr>
              <a:spLocks/>
            </p:cNvSpPr>
            <p:nvPr/>
          </p:nvSpPr>
          <p:spPr bwMode="auto">
            <a:xfrm>
              <a:off x="4565" y="2824"/>
              <a:ext cx="10" cy="11"/>
            </a:xfrm>
            <a:custGeom>
              <a:avLst/>
              <a:gdLst>
                <a:gd name="T0" fmla="*/ 0 w 31"/>
                <a:gd name="T1" fmla="*/ 0 h 34"/>
                <a:gd name="T2" fmla="*/ 0 w 31"/>
                <a:gd name="T3" fmla="*/ 0 h 34"/>
                <a:gd name="T4" fmla="*/ 0 w 31"/>
                <a:gd name="T5" fmla="*/ 0 h 34"/>
                <a:gd name="T6" fmla="*/ 0 w 31"/>
                <a:gd name="T7" fmla="*/ 0 h 34"/>
                <a:gd name="T8" fmla="*/ 0 w 31"/>
                <a:gd name="T9" fmla="*/ 0 h 34"/>
                <a:gd name="T10" fmla="*/ 0 w 3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" h="34">
                  <a:moveTo>
                    <a:pt x="26" y="0"/>
                  </a:moveTo>
                  <a:lnTo>
                    <a:pt x="7" y="11"/>
                  </a:lnTo>
                  <a:lnTo>
                    <a:pt x="0" y="34"/>
                  </a:lnTo>
                  <a:lnTo>
                    <a:pt x="18" y="27"/>
                  </a:lnTo>
                  <a:lnTo>
                    <a:pt x="31" y="1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72" name="Freeform 179"/>
            <p:cNvSpPr>
              <a:spLocks/>
            </p:cNvSpPr>
            <p:nvPr/>
          </p:nvSpPr>
          <p:spPr bwMode="auto">
            <a:xfrm>
              <a:off x="4636" y="2875"/>
              <a:ext cx="19" cy="19"/>
            </a:xfrm>
            <a:custGeom>
              <a:avLst/>
              <a:gdLst>
                <a:gd name="T0" fmla="*/ 0 w 59"/>
                <a:gd name="T1" fmla="*/ 0 h 56"/>
                <a:gd name="T2" fmla="*/ 0 w 59"/>
                <a:gd name="T3" fmla="*/ 0 h 56"/>
                <a:gd name="T4" fmla="*/ 0 w 59"/>
                <a:gd name="T5" fmla="*/ 0 h 56"/>
                <a:gd name="T6" fmla="*/ 0 w 59"/>
                <a:gd name="T7" fmla="*/ 0 h 56"/>
                <a:gd name="T8" fmla="*/ 0 w 59"/>
                <a:gd name="T9" fmla="*/ 0 h 56"/>
                <a:gd name="T10" fmla="*/ 0 w 59"/>
                <a:gd name="T11" fmla="*/ 0 h 56"/>
                <a:gd name="T12" fmla="*/ 0 w 59"/>
                <a:gd name="T13" fmla="*/ 0 h 56"/>
                <a:gd name="T14" fmla="*/ 0 w 59"/>
                <a:gd name="T15" fmla="*/ 0 h 56"/>
                <a:gd name="T16" fmla="*/ 0 w 59"/>
                <a:gd name="T17" fmla="*/ 0 h 56"/>
                <a:gd name="T18" fmla="*/ 0 w 59"/>
                <a:gd name="T19" fmla="*/ 0 h 56"/>
                <a:gd name="T20" fmla="*/ 0 w 59"/>
                <a:gd name="T21" fmla="*/ 0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" h="56">
                  <a:moveTo>
                    <a:pt x="12" y="0"/>
                  </a:moveTo>
                  <a:lnTo>
                    <a:pt x="27" y="18"/>
                  </a:lnTo>
                  <a:lnTo>
                    <a:pt x="41" y="28"/>
                  </a:lnTo>
                  <a:lnTo>
                    <a:pt x="56" y="35"/>
                  </a:lnTo>
                  <a:lnTo>
                    <a:pt x="59" y="45"/>
                  </a:lnTo>
                  <a:lnTo>
                    <a:pt x="41" y="56"/>
                  </a:lnTo>
                  <a:lnTo>
                    <a:pt x="38" y="51"/>
                  </a:lnTo>
                  <a:lnTo>
                    <a:pt x="23" y="47"/>
                  </a:lnTo>
                  <a:lnTo>
                    <a:pt x="0" y="31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73" name="Freeform 180"/>
            <p:cNvSpPr>
              <a:spLocks/>
            </p:cNvSpPr>
            <p:nvPr/>
          </p:nvSpPr>
          <p:spPr bwMode="auto">
            <a:xfrm>
              <a:off x="4609" y="2909"/>
              <a:ext cx="18" cy="10"/>
            </a:xfrm>
            <a:custGeom>
              <a:avLst/>
              <a:gdLst>
                <a:gd name="T0" fmla="*/ 0 w 52"/>
                <a:gd name="T1" fmla="*/ 0 h 29"/>
                <a:gd name="T2" fmla="*/ 0 w 52"/>
                <a:gd name="T3" fmla="*/ 0 h 29"/>
                <a:gd name="T4" fmla="*/ 0 w 52"/>
                <a:gd name="T5" fmla="*/ 0 h 29"/>
                <a:gd name="T6" fmla="*/ 0 w 52"/>
                <a:gd name="T7" fmla="*/ 0 h 29"/>
                <a:gd name="T8" fmla="*/ 0 w 52"/>
                <a:gd name="T9" fmla="*/ 0 h 29"/>
                <a:gd name="T10" fmla="*/ 0 w 52"/>
                <a:gd name="T11" fmla="*/ 0 h 29"/>
                <a:gd name="T12" fmla="*/ 0 w 52"/>
                <a:gd name="T13" fmla="*/ 0 h 29"/>
                <a:gd name="T14" fmla="*/ 0 w 52"/>
                <a:gd name="T15" fmla="*/ 0 h 29"/>
                <a:gd name="T16" fmla="*/ 0 w 52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" h="29">
                  <a:moveTo>
                    <a:pt x="28" y="8"/>
                  </a:moveTo>
                  <a:lnTo>
                    <a:pt x="10" y="7"/>
                  </a:lnTo>
                  <a:lnTo>
                    <a:pt x="0" y="18"/>
                  </a:lnTo>
                  <a:lnTo>
                    <a:pt x="12" y="29"/>
                  </a:lnTo>
                  <a:lnTo>
                    <a:pt x="29" y="25"/>
                  </a:lnTo>
                  <a:lnTo>
                    <a:pt x="49" y="7"/>
                  </a:lnTo>
                  <a:lnTo>
                    <a:pt x="52" y="1"/>
                  </a:lnTo>
                  <a:lnTo>
                    <a:pt x="39" y="0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74" name="Freeform 181"/>
            <p:cNvSpPr>
              <a:spLocks/>
            </p:cNvSpPr>
            <p:nvPr/>
          </p:nvSpPr>
          <p:spPr bwMode="auto">
            <a:xfrm>
              <a:off x="4576" y="2913"/>
              <a:ext cx="32" cy="17"/>
            </a:xfrm>
            <a:custGeom>
              <a:avLst/>
              <a:gdLst>
                <a:gd name="T0" fmla="*/ 0 w 98"/>
                <a:gd name="T1" fmla="*/ 0 h 53"/>
                <a:gd name="T2" fmla="*/ 0 w 98"/>
                <a:gd name="T3" fmla="*/ 0 h 53"/>
                <a:gd name="T4" fmla="*/ 0 w 98"/>
                <a:gd name="T5" fmla="*/ 0 h 53"/>
                <a:gd name="T6" fmla="*/ 0 w 98"/>
                <a:gd name="T7" fmla="*/ 0 h 53"/>
                <a:gd name="T8" fmla="*/ 0 w 98"/>
                <a:gd name="T9" fmla="*/ 0 h 53"/>
                <a:gd name="T10" fmla="*/ 0 w 98"/>
                <a:gd name="T11" fmla="*/ 0 h 53"/>
                <a:gd name="T12" fmla="*/ 0 w 98"/>
                <a:gd name="T13" fmla="*/ 0 h 53"/>
                <a:gd name="T14" fmla="*/ 0 w 98"/>
                <a:gd name="T15" fmla="*/ 0 h 53"/>
                <a:gd name="T16" fmla="*/ 0 w 98"/>
                <a:gd name="T17" fmla="*/ 0 h 53"/>
                <a:gd name="T18" fmla="*/ 0 w 98"/>
                <a:gd name="T19" fmla="*/ 0 h 53"/>
                <a:gd name="T20" fmla="*/ 0 w 98"/>
                <a:gd name="T21" fmla="*/ 0 h 53"/>
                <a:gd name="T22" fmla="*/ 0 w 98"/>
                <a:gd name="T23" fmla="*/ 0 h 53"/>
                <a:gd name="T24" fmla="*/ 0 w 98"/>
                <a:gd name="T25" fmla="*/ 0 h 53"/>
                <a:gd name="T26" fmla="*/ 0 w 98"/>
                <a:gd name="T27" fmla="*/ 0 h 53"/>
                <a:gd name="T28" fmla="*/ 0 w 98"/>
                <a:gd name="T29" fmla="*/ 0 h 53"/>
                <a:gd name="T30" fmla="*/ 0 w 98"/>
                <a:gd name="T31" fmla="*/ 0 h 53"/>
                <a:gd name="T32" fmla="*/ 0 w 98"/>
                <a:gd name="T33" fmla="*/ 0 h 53"/>
                <a:gd name="T34" fmla="*/ 0 w 98"/>
                <a:gd name="T35" fmla="*/ 0 h 53"/>
                <a:gd name="T36" fmla="*/ 0 w 98"/>
                <a:gd name="T37" fmla="*/ 0 h 53"/>
                <a:gd name="T38" fmla="*/ 0 w 98"/>
                <a:gd name="T39" fmla="*/ 0 h 53"/>
                <a:gd name="T40" fmla="*/ 0 w 98"/>
                <a:gd name="T41" fmla="*/ 0 h 53"/>
                <a:gd name="T42" fmla="*/ 0 w 98"/>
                <a:gd name="T43" fmla="*/ 0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8" h="53">
                  <a:moveTo>
                    <a:pt x="84" y="14"/>
                  </a:moveTo>
                  <a:lnTo>
                    <a:pt x="77" y="31"/>
                  </a:lnTo>
                  <a:lnTo>
                    <a:pt x="55" y="30"/>
                  </a:lnTo>
                  <a:lnTo>
                    <a:pt x="51" y="14"/>
                  </a:lnTo>
                  <a:lnTo>
                    <a:pt x="36" y="9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13" y="17"/>
                  </a:lnTo>
                  <a:lnTo>
                    <a:pt x="1" y="21"/>
                  </a:lnTo>
                  <a:lnTo>
                    <a:pt x="2" y="29"/>
                  </a:lnTo>
                  <a:lnTo>
                    <a:pt x="20" y="26"/>
                  </a:lnTo>
                  <a:lnTo>
                    <a:pt x="34" y="35"/>
                  </a:lnTo>
                  <a:lnTo>
                    <a:pt x="35" y="53"/>
                  </a:lnTo>
                  <a:lnTo>
                    <a:pt x="52" y="50"/>
                  </a:lnTo>
                  <a:lnTo>
                    <a:pt x="55" y="43"/>
                  </a:lnTo>
                  <a:lnTo>
                    <a:pt x="66" y="39"/>
                  </a:lnTo>
                  <a:lnTo>
                    <a:pt x="80" y="36"/>
                  </a:lnTo>
                  <a:lnTo>
                    <a:pt x="91" y="37"/>
                  </a:lnTo>
                  <a:lnTo>
                    <a:pt x="98" y="30"/>
                  </a:lnTo>
                  <a:lnTo>
                    <a:pt x="93" y="17"/>
                  </a:lnTo>
                  <a:lnTo>
                    <a:pt x="84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75" name="Freeform 182"/>
            <p:cNvSpPr>
              <a:spLocks/>
            </p:cNvSpPr>
            <p:nvPr/>
          </p:nvSpPr>
          <p:spPr bwMode="auto">
            <a:xfrm>
              <a:off x="4640" y="2837"/>
              <a:ext cx="46" cy="19"/>
            </a:xfrm>
            <a:custGeom>
              <a:avLst/>
              <a:gdLst>
                <a:gd name="T0" fmla="*/ 0 w 138"/>
                <a:gd name="T1" fmla="*/ 0 h 56"/>
                <a:gd name="T2" fmla="*/ 0 w 138"/>
                <a:gd name="T3" fmla="*/ 0 h 56"/>
                <a:gd name="T4" fmla="*/ 0 w 138"/>
                <a:gd name="T5" fmla="*/ 0 h 56"/>
                <a:gd name="T6" fmla="*/ 0 w 138"/>
                <a:gd name="T7" fmla="*/ 0 h 56"/>
                <a:gd name="T8" fmla="*/ 0 w 138"/>
                <a:gd name="T9" fmla="*/ 0 h 56"/>
                <a:gd name="T10" fmla="*/ 0 w 138"/>
                <a:gd name="T11" fmla="*/ 0 h 56"/>
                <a:gd name="T12" fmla="*/ 0 w 138"/>
                <a:gd name="T13" fmla="*/ 0 h 56"/>
                <a:gd name="T14" fmla="*/ 0 w 138"/>
                <a:gd name="T15" fmla="*/ 0 h 56"/>
                <a:gd name="T16" fmla="*/ 0 w 138"/>
                <a:gd name="T17" fmla="*/ 0 h 56"/>
                <a:gd name="T18" fmla="*/ 0 w 138"/>
                <a:gd name="T19" fmla="*/ 0 h 56"/>
                <a:gd name="T20" fmla="*/ 0 w 138"/>
                <a:gd name="T21" fmla="*/ 0 h 56"/>
                <a:gd name="T22" fmla="*/ 0 w 138"/>
                <a:gd name="T23" fmla="*/ 0 h 56"/>
                <a:gd name="T24" fmla="*/ 0 w 138"/>
                <a:gd name="T25" fmla="*/ 0 h 56"/>
                <a:gd name="T26" fmla="*/ 0 w 138"/>
                <a:gd name="T27" fmla="*/ 0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8" h="56">
                  <a:moveTo>
                    <a:pt x="86" y="54"/>
                  </a:moveTo>
                  <a:lnTo>
                    <a:pt x="108" y="56"/>
                  </a:lnTo>
                  <a:lnTo>
                    <a:pt x="128" y="48"/>
                  </a:lnTo>
                  <a:lnTo>
                    <a:pt x="138" y="40"/>
                  </a:lnTo>
                  <a:lnTo>
                    <a:pt x="130" y="27"/>
                  </a:lnTo>
                  <a:lnTo>
                    <a:pt x="105" y="17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19" y="17"/>
                  </a:lnTo>
                  <a:lnTo>
                    <a:pt x="0" y="23"/>
                  </a:lnTo>
                  <a:lnTo>
                    <a:pt x="43" y="38"/>
                  </a:lnTo>
                  <a:lnTo>
                    <a:pt x="86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76" name="Freeform 183"/>
            <p:cNvSpPr>
              <a:spLocks/>
            </p:cNvSpPr>
            <p:nvPr/>
          </p:nvSpPr>
          <p:spPr bwMode="auto">
            <a:xfrm>
              <a:off x="4658" y="2808"/>
              <a:ext cx="27" cy="19"/>
            </a:xfrm>
            <a:custGeom>
              <a:avLst/>
              <a:gdLst>
                <a:gd name="T0" fmla="*/ 0 w 83"/>
                <a:gd name="T1" fmla="*/ 0 h 56"/>
                <a:gd name="T2" fmla="*/ 0 w 83"/>
                <a:gd name="T3" fmla="*/ 0 h 56"/>
                <a:gd name="T4" fmla="*/ 0 w 83"/>
                <a:gd name="T5" fmla="*/ 0 h 56"/>
                <a:gd name="T6" fmla="*/ 0 w 83"/>
                <a:gd name="T7" fmla="*/ 0 h 56"/>
                <a:gd name="T8" fmla="*/ 0 w 83"/>
                <a:gd name="T9" fmla="*/ 0 h 56"/>
                <a:gd name="T10" fmla="*/ 0 w 83"/>
                <a:gd name="T11" fmla="*/ 0 h 56"/>
                <a:gd name="T12" fmla="*/ 0 w 83"/>
                <a:gd name="T13" fmla="*/ 0 h 56"/>
                <a:gd name="T14" fmla="*/ 0 w 83"/>
                <a:gd name="T15" fmla="*/ 0 h 56"/>
                <a:gd name="T16" fmla="*/ 0 w 83"/>
                <a:gd name="T17" fmla="*/ 0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" h="56">
                  <a:moveTo>
                    <a:pt x="18" y="10"/>
                  </a:moveTo>
                  <a:lnTo>
                    <a:pt x="63" y="0"/>
                  </a:lnTo>
                  <a:lnTo>
                    <a:pt x="83" y="9"/>
                  </a:lnTo>
                  <a:lnTo>
                    <a:pt x="73" y="32"/>
                  </a:lnTo>
                  <a:lnTo>
                    <a:pt x="50" y="56"/>
                  </a:lnTo>
                  <a:lnTo>
                    <a:pt x="29" y="43"/>
                  </a:lnTo>
                  <a:lnTo>
                    <a:pt x="0" y="45"/>
                  </a:lnTo>
                  <a:lnTo>
                    <a:pt x="17" y="33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77" name="Freeform 184"/>
            <p:cNvSpPr>
              <a:spLocks/>
            </p:cNvSpPr>
            <p:nvPr/>
          </p:nvSpPr>
          <p:spPr bwMode="auto">
            <a:xfrm>
              <a:off x="4674" y="2831"/>
              <a:ext cx="11" cy="7"/>
            </a:xfrm>
            <a:custGeom>
              <a:avLst/>
              <a:gdLst>
                <a:gd name="T0" fmla="*/ 0 w 34"/>
                <a:gd name="T1" fmla="*/ 0 h 20"/>
                <a:gd name="T2" fmla="*/ 0 w 34"/>
                <a:gd name="T3" fmla="*/ 0 h 20"/>
                <a:gd name="T4" fmla="*/ 0 w 34"/>
                <a:gd name="T5" fmla="*/ 0 h 20"/>
                <a:gd name="T6" fmla="*/ 0 w 34"/>
                <a:gd name="T7" fmla="*/ 0 h 20"/>
                <a:gd name="T8" fmla="*/ 0 w 34"/>
                <a:gd name="T9" fmla="*/ 0 h 20"/>
                <a:gd name="T10" fmla="*/ 0 w 34"/>
                <a:gd name="T11" fmla="*/ 0 h 20"/>
                <a:gd name="T12" fmla="*/ 0 w 34"/>
                <a:gd name="T13" fmla="*/ 0 h 20"/>
                <a:gd name="T14" fmla="*/ 0 w 34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" h="20">
                  <a:moveTo>
                    <a:pt x="13" y="3"/>
                  </a:moveTo>
                  <a:lnTo>
                    <a:pt x="5" y="9"/>
                  </a:lnTo>
                  <a:lnTo>
                    <a:pt x="0" y="20"/>
                  </a:lnTo>
                  <a:lnTo>
                    <a:pt x="22" y="17"/>
                  </a:lnTo>
                  <a:lnTo>
                    <a:pt x="31" y="14"/>
                  </a:lnTo>
                  <a:lnTo>
                    <a:pt x="34" y="5"/>
                  </a:lnTo>
                  <a:lnTo>
                    <a:pt x="25" y="0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78" name="Freeform 185"/>
            <p:cNvSpPr>
              <a:spLocks/>
            </p:cNvSpPr>
            <p:nvPr/>
          </p:nvSpPr>
          <p:spPr bwMode="auto">
            <a:xfrm>
              <a:off x="4696" y="2802"/>
              <a:ext cx="33" cy="27"/>
            </a:xfrm>
            <a:custGeom>
              <a:avLst/>
              <a:gdLst>
                <a:gd name="T0" fmla="*/ 0 w 97"/>
                <a:gd name="T1" fmla="*/ 0 h 83"/>
                <a:gd name="T2" fmla="*/ 0 w 97"/>
                <a:gd name="T3" fmla="*/ 0 h 83"/>
                <a:gd name="T4" fmla="*/ 0 w 97"/>
                <a:gd name="T5" fmla="*/ 0 h 83"/>
                <a:gd name="T6" fmla="*/ 0 w 97"/>
                <a:gd name="T7" fmla="*/ 0 h 83"/>
                <a:gd name="T8" fmla="*/ 0 w 97"/>
                <a:gd name="T9" fmla="*/ 0 h 83"/>
                <a:gd name="T10" fmla="*/ 0 w 97"/>
                <a:gd name="T11" fmla="*/ 0 h 83"/>
                <a:gd name="T12" fmla="*/ 0 w 97"/>
                <a:gd name="T13" fmla="*/ 0 h 83"/>
                <a:gd name="T14" fmla="*/ 0 w 97"/>
                <a:gd name="T15" fmla="*/ 0 h 83"/>
                <a:gd name="T16" fmla="*/ 0 w 97"/>
                <a:gd name="T17" fmla="*/ 0 h 83"/>
                <a:gd name="T18" fmla="*/ 0 w 97"/>
                <a:gd name="T19" fmla="*/ 0 h 83"/>
                <a:gd name="T20" fmla="*/ 0 w 97"/>
                <a:gd name="T21" fmla="*/ 0 h 83"/>
                <a:gd name="T22" fmla="*/ 0 w 97"/>
                <a:gd name="T23" fmla="*/ 0 h 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7" h="83">
                  <a:moveTo>
                    <a:pt x="27" y="14"/>
                  </a:moveTo>
                  <a:lnTo>
                    <a:pt x="21" y="41"/>
                  </a:lnTo>
                  <a:lnTo>
                    <a:pt x="0" y="64"/>
                  </a:lnTo>
                  <a:lnTo>
                    <a:pt x="0" y="76"/>
                  </a:lnTo>
                  <a:lnTo>
                    <a:pt x="13" y="83"/>
                  </a:lnTo>
                  <a:lnTo>
                    <a:pt x="23" y="82"/>
                  </a:lnTo>
                  <a:lnTo>
                    <a:pt x="50" y="63"/>
                  </a:lnTo>
                  <a:lnTo>
                    <a:pt x="75" y="45"/>
                  </a:lnTo>
                  <a:lnTo>
                    <a:pt x="97" y="23"/>
                  </a:lnTo>
                  <a:lnTo>
                    <a:pt x="94" y="10"/>
                  </a:lnTo>
                  <a:lnTo>
                    <a:pt x="60" y="0"/>
                  </a:lnTo>
                  <a:lnTo>
                    <a:pt x="2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79" name="Freeform 186"/>
            <p:cNvSpPr>
              <a:spLocks/>
            </p:cNvSpPr>
            <p:nvPr/>
          </p:nvSpPr>
          <p:spPr bwMode="auto">
            <a:xfrm>
              <a:off x="4672" y="2772"/>
              <a:ext cx="17" cy="22"/>
            </a:xfrm>
            <a:custGeom>
              <a:avLst/>
              <a:gdLst>
                <a:gd name="T0" fmla="*/ 0 w 51"/>
                <a:gd name="T1" fmla="*/ 0 h 68"/>
                <a:gd name="T2" fmla="*/ 0 w 51"/>
                <a:gd name="T3" fmla="*/ 0 h 68"/>
                <a:gd name="T4" fmla="*/ 0 w 51"/>
                <a:gd name="T5" fmla="*/ 0 h 68"/>
                <a:gd name="T6" fmla="*/ 0 w 51"/>
                <a:gd name="T7" fmla="*/ 0 h 68"/>
                <a:gd name="T8" fmla="*/ 0 w 51"/>
                <a:gd name="T9" fmla="*/ 0 h 68"/>
                <a:gd name="T10" fmla="*/ 0 w 51"/>
                <a:gd name="T11" fmla="*/ 0 h 68"/>
                <a:gd name="T12" fmla="*/ 0 w 51"/>
                <a:gd name="T13" fmla="*/ 0 h 68"/>
                <a:gd name="T14" fmla="*/ 0 w 51"/>
                <a:gd name="T15" fmla="*/ 0 h 68"/>
                <a:gd name="T16" fmla="*/ 0 w 51"/>
                <a:gd name="T17" fmla="*/ 0 h 68"/>
                <a:gd name="T18" fmla="*/ 0 w 51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" h="68">
                  <a:moveTo>
                    <a:pt x="43" y="0"/>
                  </a:moveTo>
                  <a:lnTo>
                    <a:pt x="23" y="15"/>
                  </a:lnTo>
                  <a:lnTo>
                    <a:pt x="3" y="29"/>
                  </a:lnTo>
                  <a:lnTo>
                    <a:pt x="0" y="51"/>
                  </a:lnTo>
                  <a:lnTo>
                    <a:pt x="14" y="68"/>
                  </a:lnTo>
                  <a:lnTo>
                    <a:pt x="33" y="59"/>
                  </a:lnTo>
                  <a:lnTo>
                    <a:pt x="43" y="34"/>
                  </a:lnTo>
                  <a:lnTo>
                    <a:pt x="49" y="19"/>
                  </a:lnTo>
                  <a:lnTo>
                    <a:pt x="51" y="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80" name="Freeform 187"/>
            <p:cNvSpPr>
              <a:spLocks/>
            </p:cNvSpPr>
            <p:nvPr/>
          </p:nvSpPr>
          <p:spPr bwMode="auto">
            <a:xfrm>
              <a:off x="4703" y="2824"/>
              <a:ext cx="23" cy="26"/>
            </a:xfrm>
            <a:custGeom>
              <a:avLst/>
              <a:gdLst>
                <a:gd name="T0" fmla="*/ 0 w 69"/>
                <a:gd name="T1" fmla="*/ 0 h 76"/>
                <a:gd name="T2" fmla="*/ 0 w 69"/>
                <a:gd name="T3" fmla="*/ 0 h 76"/>
                <a:gd name="T4" fmla="*/ 0 w 69"/>
                <a:gd name="T5" fmla="*/ 0 h 76"/>
                <a:gd name="T6" fmla="*/ 0 w 69"/>
                <a:gd name="T7" fmla="*/ 0 h 76"/>
                <a:gd name="T8" fmla="*/ 0 w 69"/>
                <a:gd name="T9" fmla="*/ 0 h 76"/>
                <a:gd name="T10" fmla="*/ 0 w 69"/>
                <a:gd name="T11" fmla="*/ 0 h 76"/>
                <a:gd name="T12" fmla="*/ 0 w 69"/>
                <a:gd name="T13" fmla="*/ 0 h 76"/>
                <a:gd name="T14" fmla="*/ 0 w 69"/>
                <a:gd name="T15" fmla="*/ 0 h 76"/>
                <a:gd name="T16" fmla="*/ 0 w 69"/>
                <a:gd name="T17" fmla="*/ 0 h 76"/>
                <a:gd name="T18" fmla="*/ 0 w 69"/>
                <a:gd name="T19" fmla="*/ 0 h 76"/>
                <a:gd name="T20" fmla="*/ 0 w 69"/>
                <a:gd name="T21" fmla="*/ 0 h 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" h="76">
                  <a:moveTo>
                    <a:pt x="17" y="34"/>
                  </a:moveTo>
                  <a:lnTo>
                    <a:pt x="21" y="49"/>
                  </a:lnTo>
                  <a:lnTo>
                    <a:pt x="11" y="63"/>
                  </a:lnTo>
                  <a:lnTo>
                    <a:pt x="0" y="76"/>
                  </a:lnTo>
                  <a:lnTo>
                    <a:pt x="17" y="73"/>
                  </a:lnTo>
                  <a:lnTo>
                    <a:pt x="34" y="59"/>
                  </a:lnTo>
                  <a:lnTo>
                    <a:pt x="57" y="35"/>
                  </a:lnTo>
                  <a:lnTo>
                    <a:pt x="69" y="6"/>
                  </a:lnTo>
                  <a:lnTo>
                    <a:pt x="54" y="0"/>
                  </a:lnTo>
                  <a:lnTo>
                    <a:pt x="32" y="12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81" name="Freeform 188"/>
            <p:cNvSpPr>
              <a:spLocks/>
            </p:cNvSpPr>
            <p:nvPr/>
          </p:nvSpPr>
          <p:spPr bwMode="auto">
            <a:xfrm>
              <a:off x="4702" y="2729"/>
              <a:ext cx="72" cy="72"/>
            </a:xfrm>
            <a:custGeom>
              <a:avLst/>
              <a:gdLst>
                <a:gd name="T0" fmla="*/ 0 w 217"/>
                <a:gd name="T1" fmla="*/ 0 h 218"/>
                <a:gd name="T2" fmla="*/ 0 w 217"/>
                <a:gd name="T3" fmla="*/ 0 h 218"/>
                <a:gd name="T4" fmla="*/ 0 w 217"/>
                <a:gd name="T5" fmla="*/ 0 h 218"/>
                <a:gd name="T6" fmla="*/ 0 w 217"/>
                <a:gd name="T7" fmla="*/ 0 h 218"/>
                <a:gd name="T8" fmla="*/ 0 w 217"/>
                <a:gd name="T9" fmla="*/ 0 h 218"/>
                <a:gd name="T10" fmla="*/ 0 w 217"/>
                <a:gd name="T11" fmla="*/ 0 h 218"/>
                <a:gd name="T12" fmla="*/ 0 w 217"/>
                <a:gd name="T13" fmla="*/ 0 h 218"/>
                <a:gd name="T14" fmla="*/ 0 w 217"/>
                <a:gd name="T15" fmla="*/ 0 h 218"/>
                <a:gd name="T16" fmla="*/ 0 w 217"/>
                <a:gd name="T17" fmla="*/ 0 h 218"/>
                <a:gd name="T18" fmla="*/ 0 w 217"/>
                <a:gd name="T19" fmla="*/ 0 h 218"/>
                <a:gd name="T20" fmla="*/ 0 w 217"/>
                <a:gd name="T21" fmla="*/ 0 h 218"/>
                <a:gd name="T22" fmla="*/ 0 w 217"/>
                <a:gd name="T23" fmla="*/ 0 h 218"/>
                <a:gd name="T24" fmla="*/ 0 w 217"/>
                <a:gd name="T25" fmla="*/ 0 h 218"/>
                <a:gd name="T26" fmla="*/ 0 w 217"/>
                <a:gd name="T27" fmla="*/ 0 h 218"/>
                <a:gd name="T28" fmla="*/ 0 w 217"/>
                <a:gd name="T29" fmla="*/ 0 h 218"/>
                <a:gd name="T30" fmla="*/ 0 w 217"/>
                <a:gd name="T31" fmla="*/ 0 h 218"/>
                <a:gd name="T32" fmla="*/ 0 w 217"/>
                <a:gd name="T33" fmla="*/ 0 h 2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7" h="218">
                  <a:moveTo>
                    <a:pt x="0" y="218"/>
                  </a:moveTo>
                  <a:lnTo>
                    <a:pt x="38" y="210"/>
                  </a:lnTo>
                  <a:lnTo>
                    <a:pt x="75" y="203"/>
                  </a:lnTo>
                  <a:lnTo>
                    <a:pt x="96" y="185"/>
                  </a:lnTo>
                  <a:lnTo>
                    <a:pt x="113" y="163"/>
                  </a:lnTo>
                  <a:lnTo>
                    <a:pt x="159" y="113"/>
                  </a:lnTo>
                  <a:lnTo>
                    <a:pt x="194" y="56"/>
                  </a:lnTo>
                  <a:lnTo>
                    <a:pt x="217" y="17"/>
                  </a:lnTo>
                  <a:lnTo>
                    <a:pt x="215" y="2"/>
                  </a:lnTo>
                  <a:lnTo>
                    <a:pt x="202" y="0"/>
                  </a:lnTo>
                  <a:lnTo>
                    <a:pt x="175" y="18"/>
                  </a:lnTo>
                  <a:lnTo>
                    <a:pt x="130" y="69"/>
                  </a:lnTo>
                  <a:lnTo>
                    <a:pt x="110" y="99"/>
                  </a:lnTo>
                  <a:lnTo>
                    <a:pt x="89" y="131"/>
                  </a:lnTo>
                  <a:lnTo>
                    <a:pt x="56" y="165"/>
                  </a:lnTo>
                  <a:lnTo>
                    <a:pt x="20" y="196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82" name="Freeform 189"/>
            <p:cNvSpPr>
              <a:spLocks/>
            </p:cNvSpPr>
            <p:nvPr/>
          </p:nvSpPr>
          <p:spPr bwMode="auto">
            <a:xfrm>
              <a:off x="4681" y="2733"/>
              <a:ext cx="70" cy="71"/>
            </a:xfrm>
            <a:custGeom>
              <a:avLst/>
              <a:gdLst>
                <a:gd name="T0" fmla="*/ 0 w 211"/>
                <a:gd name="T1" fmla="*/ 0 h 212"/>
                <a:gd name="T2" fmla="*/ 0 w 211"/>
                <a:gd name="T3" fmla="*/ 0 h 212"/>
                <a:gd name="T4" fmla="*/ 0 w 211"/>
                <a:gd name="T5" fmla="*/ 0 h 212"/>
                <a:gd name="T6" fmla="*/ 0 w 211"/>
                <a:gd name="T7" fmla="*/ 0 h 212"/>
                <a:gd name="T8" fmla="*/ 0 w 211"/>
                <a:gd name="T9" fmla="*/ 0 h 212"/>
                <a:gd name="T10" fmla="*/ 0 w 211"/>
                <a:gd name="T11" fmla="*/ 0 h 212"/>
                <a:gd name="T12" fmla="*/ 0 w 211"/>
                <a:gd name="T13" fmla="*/ 0 h 212"/>
                <a:gd name="T14" fmla="*/ 0 w 211"/>
                <a:gd name="T15" fmla="*/ 0 h 212"/>
                <a:gd name="T16" fmla="*/ 0 w 211"/>
                <a:gd name="T17" fmla="*/ 0 h 212"/>
                <a:gd name="T18" fmla="*/ 0 w 211"/>
                <a:gd name="T19" fmla="*/ 0 h 212"/>
                <a:gd name="T20" fmla="*/ 0 w 211"/>
                <a:gd name="T21" fmla="*/ 0 h 212"/>
                <a:gd name="T22" fmla="*/ 0 w 211"/>
                <a:gd name="T23" fmla="*/ 0 h 212"/>
                <a:gd name="T24" fmla="*/ 0 w 211"/>
                <a:gd name="T25" fmla="*/ 0 h 212"/>
                <a:gd name="T26" fmla="*/ 0 w 211"/>
                <a:gd name="T27" fmla="*/ 0 h 212"/>
                <a:gd name="T28" fmla="*/ 0 w 211"/>
                <a:gd name="T29" fmla="*/ 0 h 212"/>
                <a:gd name="T30" fmla="*/ 0 w 211"/>
                <a:gd name="T31" fmla="*/ 0 h 212"/>
                <a:gd name="T32" fmla="*/ 0 w 211"/>
                <a:gd name="T33" fmla="*/ 0 h 212"/>
                <a:gd name="T34" fmla="*/ 0 w 211"/>
                <a:gd name="T35" fmla="*/ 0 h 212"/>
                <a:gd name="T36" fmla="*/ 0 w 211"/>
                <a:gd name="T37" fmla="*/ 0 h 212"/>
                <a:gd name="T38" fmla="*/ 0 w 211"/>
                <a:gd name="T39" fmla="*/ 0 h 212"/>
                <a:gd name="T40" fmla="*/ 0 w 211"/>
                <a:gd name="T41" fmla="*/ 0 h 212"/>
                <a:gd name="T42" fmla="*/ 0 w 211"/>
                <a:gd name="T43" fmla="*/ 0 h 212"/>
                <a:gd name="T44" fmla="*/ 0 w 211"/>
                <a:gd name="T45" fmla="*/ 0 h 212"/>
                <a:gd name="T46" fmla="*/ 0 w 211"/>
                <a:gd name="T47" fmla="*/ 0 h 212"/>
                <a:gd name="T48" fmla="*/ 0 w 211"/>
                <a:gd name="T49" fmla="*/ 0 h 212"/>
                <a:gd name="T50" fmla="*/ 0 w 211"/>
                <a:gd name="T51" fmla="*/ 0 h 212"/>
                <a:gd name="T52" fmla="*/ 0 w 211"/>
                <a:gd name="T53" fmla="*/ 0 h 2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11" h="212">
                  <a:moveTo>
                    <a:pt x="197" y="4"/>
                  </a:moveTo>
                  <a:lnTo>
                    <a:pt x="211" y="0"/>
                  </a:lnTo>
                  <a:lnTo>
                    <a:pt x="211" y="16"/>
                  </a:lnTo>
                  <a:lnTo>
                    <a:pt x="187" y="40"/>
                  </a:lnTo>
                  <a:lnTo>
                    <a:pt x="165" y="66"/>
                  </a:lnTo>
                  <a:lnTo>
                    <a:pt x="139" y="106"/>
                  </a:lnTo>
                  <a:lnTo>
                    <a:pt x="93" y="158"/>
                  </a:lnTo>
                  <a:lnTo>
                    <a:pt x="45" y="206"/>
                  </a:lnTo>
                  <a:lnTo>
                    <a:pt x="24" y="212"/>
                  </a:lnTo>
                  <a:lnTo>
                    <a:pt x="1" y="210"/>
                  </a:lnTo>
                  <a:lnTo>
                    <a:pt x="0" y="205"/>
                  </a:lnTo>
                  <a:lnTo>
                    <a:pt x="27" y="178"/>
                  </a:lnTo>
                  <a:lnTo>
                    <a:pt x="52" y="150"/>
                  </a:lnTo>
                  <a:lnTo>
                    <a:pt x="91" y="102"/>
                  </a:lnTo>
                  <a:lnTo>
                    <a:pt x="96" y="83"/>
                  </a:lnTo>
                  <a:lnTo>
                    <a:pt x="88" y="89"/>
                  </a:lnTo>
                  <a:lnTo>
                    <a:pt x="75" y="106"/>
                  </a:lnTo>
                  <a:lnTo>
                    <a:pt x="46" y="132"/>
                  </a:lnTo>
                  <a:lnTo>
                    <a:pt x="20" y="162"/>
                  </a:lnTo>
                  <a:lnTo>
                    <a:pt x="32" y="137"/>
                  </a:lnTo>
                  <a:lnTo>
                    <a:pt x="36" y="109"/>
                  </a:lnTo>
                  <a:lnTo>
                    <a:pt x="31" y="104"/>
                  </a:lnTo>
                  <a:lnTo>
                    <a:pt x="42" y="96"/>
                  </a:lnTo>
                  <a:lnTo>
                    <a:pt x="101" y="56"/>
                  </a:lnTo>
                  <a:lnTo>
                    <a:pt x="137" y="33"/>
                  </a:lnTo>
                  <a:lnTo>
                    <a:pt x="172" y="12"/>
                  </a:lnTo>
                  <a:lnTo>
                    <a:pt x="19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83" name="Freeform 190"/>
            <p:cNvSpPr>
              <a:spLocks/>
            </p:cNvSpPr>
            <p:nvPr/>
          </p:nvSpPr>
          <p:spPr bwMode="auto">
            <a:xfrm>
              <a:off x="4772" y="2724"/>
              <a:ext cx="17" cy="26"/>
            </a:xfrm>
            <a:custGeom>
              <a:avLst/>
              <a:gdLst>
                <a:gd name="T0" fmla="*/ 0 w 50"/>
                <a:gd name="T1" fmla="*/ 0 h 77"/>
                <a:gd name="T2" fmla="*/ 0 w 50"/>
                <a:gd name="T3" fmla="*/ 0 h 77"/>
                <a:gd name="T4" fmla="*/ 0 w 50"/>
                <a:gd name="T5" fmla="*/ 0 h 77"/>
                <a:gd name="T6" fmla="*/ 0 w 50"/>
                <a:gd name="T7" fmla="*/ 0 h 77"/>
                <a:gd name="T8" fmla="*/ 0 w 50"/>
                <a:gd name="T9" fmla="*/ 0 h 77"/>
                <a:gd name="T10" fmla="*/ 0 w 50"/>
                <a:gd name="T11" fmla="*/ 0 h 77"/>
                <a:gd name="T12" fmla="*/ 0 w 50"/>
                <a:gd name="T13" fmla="*/ 0 h 77"/>
                <a:gd name="T14" fmla="*/ 0 w 50"/>
                <a:gd name="T15" fmla="*/ 0 h 77"/>
                <a:gd name="T16" fmla="*/ 0 w 50"/>
                <a:gd name="T17" fmla="*/ 0 h 77"/>
                <a:gd name="T18" fmla="*/ 0 w 50"/>
                <a:gd name="T19" fmla="*/ 0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0" h="77">
                  <a:moveTo>
                    <a:pt x="44" y="0"/>
                  </a:moveTo>
                  <a:lnTo>
                    <a:pt x="14" y="41"/>
                  </a:lnTo>
                  <a:lnTo>
                    <a:pt x="0" y="77"/>
                  </a:lnTo>
                  <a:lnTo>
                    <a:pt x="19" y="56"/>
                  </a:lnTo>
                  <a:lnTo>
                    <a:pt x="33" y="33"/>
                  </a:lnTo>
                  <a:lnTo>
                    <a:pt x="34" y="48"/>
                  </a:lnTo>
                  <a:lnTo>
                    <a:pt x="43" y="35"/>
                  </a:lnTo>
                  <a:lnTo>
                    <a:pt x="46" y="6"/>
                  </a:lnTo>
                  <a:lnTo>
                    <a:pt x="50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84" name="Freeform 191"/>
            <p:cNvSpPr>
              <a:spLocks/>
            </p:cNvSpPr>
            <p:nvPr/>
          </p:nvSpPr>
          <p:spPr bwMode="auto">
            <a:xfrm>
              <a:off x="4628" y="2819"/>
              <a:ext cx="30" cy="19"/>
            </a:xfrm>
            <a:custGeom>
              <a:avLst/>
              <a:gdLst>
                <a:gd name="T0" fmla="*/ 0 w 90"/>
                <a:gd name="T1" fmla="*/ 0 h 58"/>
                <a:gd name="T2" fmla="*/ 0 w 90"/>
                <a:gd name="T3" fmla="*/ 0 h 58"/>
                <a:gd name="T4" fmla="*/ 0 w 90"/>
                <a:gd name="T5" fmla="*/ 0 h 58"/>
                <a:gd name="T6" fmla="*/ 0 w 90"/>
                <a:gd name="T7" fmla="*/ 0 h 58"/>
                <a:gd name="T8" fmla="*/ 0 w 90"/>
                <a:gd name="T9" fmla="*/ 0 h 58"/>
                <a:gd name="T10" fmla="*/ 0 w 90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0" h="58">
                  <a:moveTo>
                    <a:pt x="83" y="58"/>
                  </a:moveTo>
                  <a:lnTo>
                    <a:pt x="90" y="36"/>
                  </a:lnTo>
                  <a:lnTo>
                    <a:pt x="88" y="19"/>
                  </a:lnTo>
                  <a:lnTo>
                    <a:pt x="75" y="8"/>
                  </a:lnTo>
                  <a:lnTo>
                    <a:pt x="32" y="0"/>
                  </a:lnTo>
                  <a:lnTo>
                    <a:pt x="0" y="2"/>
                  </a:lnTo>
                </a:path>
              </a:pathLst>
            </a:custGeom>
            <a:noFill/>
            <a:ln w="1588">
              <a:solidFill>
                <a:srgbClr val="E5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85" name="Freeform 192"/>
            <p:cNvSpPr>
              <a:spLocks/>
            </p:cNvSpPr>
            <p:nvPr/>
          </p:nvSpPr>
          <p:spPr bwMode="auto">
            <a:xfrm>
              <a:off x="4633" y="2800"/>
              <a:ext cx="13" cy="18"/>
            </a:xfrm>
            <a:custGeom>
              <a:avLst/>
              <a:gdLst>
                <a:gd name="T0" fmla="*/ 0 w 40"/>
                <a:gd name="T1" fmla="*/ 0 h 56"/>
                <a:gd name="T2" fmla="*/ 0 w 40"/>
                <a:gd name="T3" fmla="*/ 0 h 56"/>
                <a:gd name="T4" fmla="*/ 0 w 40"/>
                <a:gd name="T5" fmla="*/ 0 h 56"/>
                <a:gd name="T6" fmla="*/ 0 w 40"/>
                <a:gd name="T7" fmla="*/ 0 h 56"/>
                <a:gd name="T8" fmla="*/ 0 w 40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56">
                  <a:moveTo>
                    <a:pt x="0" y="56"/>
                  </a:moveTo>
                  <a:lnTo>
                    <a:pt x="21" y="36"/>
                  </a:lnTo>
                  <a:lnTo>
                    <a:pt x="40" y="6"/>
                  </a:lnTo>
                  <a:lnTo>
                    <a:pt x="27" y="0"/>
                  </a:lnTo>
                  <a:lnTo>
                    <a:pt x="11" y="7"/>
                  </a:lnTo>
                </a:path>
              </a:pathLst>
            </a:custGeom>
            <a:noFill/>
            <a:ln w="1588">
              <a:solidFill>
                <a:srgbClr val="E5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86" name="Freeform 193"/>
            <p:cNvSpPr>
              <a:spLocks/>
            </p:cNvSpPr>
            <p:nvPr/>
          </p:nvSpPr>
          <p:spPr bwMode="auto">
            <a:xfrm>
              <a:off x="4612" y="2873"/>
              <a:ext cx="9" cy="29"/>
            </a:xfrm>
            <a:custGeom>
              <a:avLst/>
              <a:gdLst>
                <a:gd name="T0" fmla="*/ 0 w 28"/>
                <a:gd name="T1" fmla="*/ 0 h 87"/>
                <a:gd name="T2" fmla="*/ 0 w 28"/>
                <a:gd name="T3" fmla="*/ 0 h 87"/>
                <a:gd name="T4" fmla="*/ 0 w 28"/>
                <a:gd name="T5" fmla="*/ 0 h 87"/>
                <a:gd name="T6" fmla="*/ 0 w 28"/>
                <a:gd name="T7" fmla="*/ 0 h 87"/>
                <a:gd name="T8" fmla="*/ 0 w 28"/>
                <a:gd name="T9" fmla="*/ 0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87">
                  <a:moveTo>
                    <a:pt x="0" y="0"/>
                  </a:moveTo>
                  <a:lnTo>
                    <a:pt x="8" y="6"/>
                  </a:lnTo>
                  <a:lnTo>
                    <a:pt x="21" y="26"/>
                  </a:lnTo>
                  <a:lnTo>
                    <a:pt x="28" y="53"/>
                  </a:lnTo>
                  <a:lnTo>
                    <a:pt x="16" y="87"/>
                  </a:lnTo>
                </a:path>
              </a:pathLst>
            </a:custGeom>
            <a:noFill/>
            <a:ln w="1588">
              <a:solidFill>
                <a:srgbClr val="E5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87" name="Freeform 194"/>
            <p:cNvSpPr>
              <a:spLocks/>
            </p:cNvSpPr>
            <p:nvPr/>
          </p:nvSpPr>
          <p:spPr bwMode="auto">
            <a:xfrm>
              <a:off x="4612" y="2858"/>
              <a:ext cx="23" cy="28"/>
            </a:xfrm>
            <a:custGeom>
              <a:avLst/>
              <a:gdLst>
                <a:gd name="T0" fmla="*/ 0 w 69"/>
                <a:gd name="T1" fmla="*/ 0 h 82"/>
                <a:gd name="T2" fmla="*/ 0 w 69"/>
                <a:gd name="T3" fmla="*/ 0 h 82"/>
                <a:gd name="T4" fmla="*/ 0 w 69"/>
                <a:gd name="T5" fmla="*/ 0 h 82"/>
                <a:gd name="T6" fmla="*/ 0 w 69"/>
                <a:gd name="T7" fmla="*/ 0 h 82"/>
                <a:gd name="T8" fmla="*/ 0 w 69"/>
                <a:gd name="T9" fmla="*/ 0 h 82"/>
                <a:gd name="T10" fmla="*/ 0 w 69"/>
                <a:gd name="T11" fmla="*/ 0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82">
                  <a:moveTo>
                    <a:pt x="0" y="0"/>
                  </a:moveTo>
                  <a:lnTo>
                    <a:pt x="32" y="5"/>
                  </a:lnTo>
                  <a:lnTo>
                    <a:pt x="55" y="14"/>
                  </a:lnTo>
                  <a:lnTo>
                    <a:pt x="65" y="25"/>
                  </a:lnTo>
                  <a:lnTo>
                    <a:pt x="69" y="56"/>
                  </a:lnTo>
                  <a:lnTo>
                    <a:pt x="60" y="82"/>
                  </a:lnTo>
                </a:path>
              </a:pathLst>
            </a:custGeom>
            <a:noFill/>
            <a:ln w="1588">
              <a:solidFill>
                <a:srgbClr val="E5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88" name="Freeform 195"/>
            <p:cNvSpPr>
              <a:spLocks/>
            </p:cNvSpPr>
            <p:nvPr/>
          </p:nvSpPr>
          <p:spPr bwMode="auto">
            <a:xfrm>
              <a:off x="4586" y="2867"/>
              <a:ext cx="47" cy="39"/>
            </a:xfrm>
            <a:custGeom>
              <a:avLst/>
              <a:gdLst>
                <a:gd name="T0" fmla="*/ 0 w 141"/>
                <a:gd name="T1" fmla="*/ 0 h 117"/>
                <a:gd name="T2" fmla="*/ 0 w 141"/>
                <a:gd name="T3" fmla="*/ 0 h 117"/>
                <a:gd name="T4" fmla="*/ 0 w 141"/>
                <a:gd name="T5" fmla="*/ 0 h 117"/>
                <a:gd name="T6" fmla="*/ 0 w 141"/>
                <a:gd name="T7" fmla="*/ 0 h 117"/>
                <a:gd name="T8" fmla="*/ 0 w 141"/>
                <a:gd name="T9" fmla="*/ 0 h 117"/>
                <a:gd name="T10" fmla="*/ 0 w 141"/>
                <a:gd name="T11" fmla="*/ 0 h 117"/>
                <a:gd name="T12" fmla="*/ 0 w 141"/>
                <a:gd name="T13" fmla="*/ 0 h 117"/>
                <a:gd name="T14" fmla="*/ 0 w 141"/>
                <a:gd name="T15" fmla="*/ 0 h 1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1" h="117">
                  <a:moveTo>
                    <a:pt x="124" y="117"/>
                  </a:moveTo>
                  <a:lnTo>
                    <a:pt x="141" y="86"/>
                  </a:lnTo>
                  <a:lnTo>
                    <a:pt x="137" y="63"/>
                  </a:lnTo>
                  <a:lnTo>
                    <a:pt x="119" y="44"/>
                  </a:lnTo>
                  <a:lnTo>
                    <a:pt x="103" y="28"/>
                  </a:lnTo>
                  <a:lnTo>
                    <a:pt x="67" y="10"/>
                  </a:lnTo>
                  <a:lnTo>
                    <a:pt x="26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E5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89" name="Freeform 196"/>
            <p:cNvSpPr>
              <a:spLocks/>
            </p:cNvSpPr>
            <p:nvPr/>
          </p:nvSpPr>
          <p:spPr bwMode="auto">
            <a:xfrm>
              <a:off x="4615" y="2841"/>
              <a:ext cx="32" cy="28"/>
            </a:xfrm>
            <a:custGeom>
              <a:avLst/>
              <a:gdLst>
                <a:gd name="T0" fmla="*/ 0 w 95"/>
                <a:gd name="T1" fmla="*/ 0 h 85"/>
                <a:gd name="T2" fmla="*/ 0 w 95"/>
                <a:gd name="T3" fmla="*/ 0 h 85"/>
                <a:gd name="T4" fmla="*/ 0 w 95"/>
                <a:gd name="T5" fmla="*/ 0 h 85"/>
                <a:gd name="T6" fmla="*/ 0 w 95"/>
                <a:gd name="T7" fmla="*/ 0 h 85"/>
                <a:gd name="T8" fmla="*/ 0 w 95"/>
                <a:gd name="T9" fmla="*/ 0 h 85"/>
                <a:gd name="T10" fmla="*/ 0 w 95"/>
                <a:gd name="T11" fmla="*/ 0 h 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5" h="85">
                  <a:moveTo>
                    <a:pt x="85" y="85"/>
                  </a:moveTo>
                  <a:lnTo>
                    <a:pt x="95" y="54"/>
                  </a:lnTo>
                  <a:lnTo>
                    <a:pt x="94" y="30"/>
                  </a:lnTo>
                  <a:lnTo>
                    <a:pt x="74" y="14"/>
                  </a:lnTo>
                  <a:lnTo>
                    <a:pt x="22" y="2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E5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90" name="Freeform 197"/>
            <p:cNvSpPr>
              <a:spLocks/>
            </p:cNvSpPr>
            <p:nvPr/>
          </p:nvSpPr>
          <p:spPr bwMode="auto">
            <a:xfrm>
              <a:off x="4665" y="2808"/>
              <a:ext cx="22" cy="30"/>
            </a:xfrm>
            <a:custGeom>
              <a:avLst/>
              <a:gdLst>
                <a:gd name="T0" fmla="*/ 0 w 67"/>
                <a:gd name="T1" fmla="*/ 0 h 91"/>
                <a:gd name="T2" fmla="*/ 0 w 67"/>
                <a:gd name="T3" fmla="*/ 0 h 91"/>
                <a:gd name="T4" fmla="*/ 0 w 67"/>
                <a:gd name="T5" fmla="*/ 0 h 91"/>
                <a:gd name="T6" fmla="*/ 0 w 67"/>
                <a:gd name="T7" fmla="*/ 0 h 91"/>
                <a:gd name="T8" fmla="*/ 0 w 67"/>
                <a:gd name="T9" fmla="*/ 0 h 91"/>
                <a:gd name="T10" fmla="*/ 0 w 67"/>
                <a:gd name="T11" fmla="*/ 0 h 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91">
                  <a:moveTo>
                    <a:pt x="9" y="91"/>
                  </a:moveTo>
                  <a:lnTo>
                    <a:pt x="42" y="56"/>
                  </a:lnTo>
                  <a:lnTo>
                    <a:pt x="62" y="29"/>
                  </a:lnTo>
                  <a:lnTo>
                    <a:pt x="67" y="12"/>
                  </a:lnTo>
                  <a:lnTo>
                    <a:pt x="48" y="0"/>
                  </a:lnTo>
                  <a:lnTo>
                    <a:pt x="0" y="7"/>
                  </a:lnTo>
                </a:path>
              </a:pathLst>
            </a:custGeom>
            <a:noFill/>
            <a:ln w="1588">
              <a:solidFill>
                <a:srgbClr val="E5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91" name="Freeform 198"/>
            <p:cNvSpPr>
              <a:spLocks/>
            </p:cNvSpPr>
            <p:nvPr/>
          </p:nvSpPr>
          <p:spPr bwMode="auto">
            <a:xfrm>
              <a:off x="4664" y="2769"/>
              <a:ext cx="27" cy="39"/>
            </a:xfrm>
            <a:custGeom>
              <a:avLst/>
              <a:gdLst>
                <a:gd name="T0" fmla="*/ 0 w 82"/>
                <a:gd name="T1" fmla="*/ 0 h 115"/>
                <a:gd name="T2" fmla="*/ 0 w 82"/>
                <a:gd name="T3" fmla="*/ 0 h 115"/>
                <a:gd name="T4" fmla="*/ 0 w 82"/>
                <a:gd name="T5" fmla="*/ 0 h 115"/>
                <a:gd name="T6" fmla="*/ 0 w 82"/>
                <a:gd name="T7" fmla="*/ 0 h 115"/>
                <a:gd name="T8" fmla="*/ 0 w 82"/>
                <a:gd name="T9" fmla="*/ 0 h 115"/>
                <a:gd name="T10" fmla="*/ 0 w 82"/>
                <a:gd name="T11" fmla="*/ 0 h 115"/>
                <a:gd name="T12" fmla="*/ 0 w 82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" h="115">
                  <a:moveTo>
                    <a:pt x="27" y="115"/>
                  </a:moveTo>
                  <a:lnTo>
                    <a:pt x="58" y="68"/>
                  </a:lnTo>
                  <a:lnTo>
                    <a:pt x="77" y="33"/>
                  </a:lnTo>
                  <a:lnTo>
                    <a:pt x="82" y="10"/>
                  </a:lnTo>
                  <a:lnTo>
                    <a:pt x="79" y="0"/>
                  </a:lnTo>
                  <a:lnTo>
                    <a:pt x="56" y="3"/>
                  </a:lnTo>
                  <a:lnTo>
                    <a:pt x="0" y="24"/>
                  </a:lnTo>
                </a:path>
              </a:pathLst>
            </a:custGeom>
            <a:noFill/>
            <a:ln w="1588">
              <a:solidFill>
                <a:srgbClr val="E5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92" name="Freeform 199"/>
            <p:cNvSpPr>
              <a:spLocks/>
            </p:cNvSpPr>
            <p:nvPr/>
          </p:nvSpPr>
          <p:spPr bwMode="auto">
            <a:xfrm>
              <a:off x="4678" y="2762"/>
              <a:ext cx="34" cy="38"/>
            </a:xfrm>
            <a:custGeom>
              <a:avLst/>
              <a:gdLst>
                <a:gd name="T0" fmla="*/ 0 w 102"/>
                <a:gd name="T1" fmla="*/ 0 h 114"/>
                <a:gd name="T2" fmla="*/ 0 w 102"/>
                <a:gd name="T3" fmla="*/ 0 h 114"/>
                <a:gd name="T4" fmla="*/ 0 w 102"/>
                <a:gd name="T5" fmla="*/ 0 h 114"/>
                <a:gd name="T6" fmla="*/ 0 w 102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" h="114">
                  <a:moveTo>
                    <a:pt x="0" y="114"/>
                  </a:moveTo>
                  <a:lnTo>
                    <a:pt x="49" y="65"/>
                  </a:lnTo>
                  <a:lnTo>
                    <a:pt x="85" y="26"/>
                  </a:lnTo>
                  <a:lnTo>
                    <a:pt x="102" y="0"/>
                  </a:lnTo>
                </a:path>
              </a:pathLst>
            </a:custGeom>
            <a:noFill/>
            <a:ln w="1588">
              <a:solidFill>
                <a:srgbClr val="E5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93" name="Freeform 200"/>
            <p:cNvSpPr>
              <a:spLocks/>
            </p:cNvSpPr>
            <p:nvPr/>
          </p:nvSpPr>
          <p:spPr bwMode="auto">
            <a:xfrm>
              <a:off x="4696" y="2732"/>
              <a:ext cx="60" cy="72"/>
            </a:xfrm>
            <a:custGeom>
              <a:avLst/>
              <a:gdLst>
                <a:gd name="T0" fmla="*/ 0 w 179"/>
                <a:gd name="T1" fmla="*/ 0 h 215"/>
                <a:gd name="T2" fmla="*/ 0 w 179"/>
                <a:gd name="T3" fmla="*/ 0 h 215"/>
                <a:gd name="T4" fmla="*/ 0 w 179"/>
                <a:gd name="T5" fmla="*/ 0 h 215"/>
                <a:gd name="T6" fmla="*/ 0 w 179"/>
                <a:gd name="T7" fmla="*/ 0 h 215"/>
                <a:gd name="T8" fmla="*/ 0 w 179"/>
                <a:gd name="T9" fmla="*/ 0 h 215"/>
                <a:gd name="T10" fmla="*/ 0 w 179"/>
                <a:gd name="T11" fmla="*/ 0 h 215"/>
                <a:gd name="T12" fmla="*/ 0 w 179"/>
                <a:gd name="T13" fmla="*/ 0 h 215"/>
                <a:gd name="T14" fmla="*/ 0 w 179"/>
                <a:gd name="T15" fmla="*/ 0 h 2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" h="215">
                  <a:moveTo>
                    <a:pt x="0" y="215"/>
                  </a:moveTo>
                  <a:lnTo>
                    <a:pt x="62" y="156"/>
                  </a:lnTo>
                  <a:lnTo>
                    <a:pt x="104" y="111"/>
                  </a:lnTo>
                  <a:lnTo>
                    <a:pt x="122" y="86"/>
                  </a:lnTo>
                  <a:lnTo>
                    <a:pt x="130" y="70"/>
                  </a:lnTo>
                  <a:lnTo>
                    <a:pt x="160" y="40"/>
                  </a:lnTo>
                  <a:lnTo>
                    <a:pt x="179" y="0"/>
                  </a:lnTo>
                  <a:lnTo>
                    <a:pt x="148" y="1"/>
                  </a:lnTo>
                </a:path>
              </a:pathLst>
            </a:custGeom>
            <a:noFill/>
            <a:ln w="1588">
              <a:solidFill>
                <a:srgbClr val="E5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94" name="Freeform 201"/>
            <p:cNvSpPr>
              <a:spLocks/>
            </p:cNvSpPr>
            <p:nvPr/>
          </p:nvSpPr>
          <p:spPr bwMode="auto">
            <a:xfrm>
              <a:off x="4727" y="2728"/>
              <a:ext cx="48" cy="73"/>
            </a:xfrm>
            <a:custGeom>
              <a:avLst/>
              <a:gdLst>
                <a:gd name="T0" fmla="*/ 0 w 143"/>
                <a:gd name="T1" fmla="*/ 0 h 220"/>
                <a:gd name="T2" fmla="*/ 0 w 143"/>
                <a:gd name="T3" fmla="*/ 0 h 220"/>
                <a:gd name="T4" fmla="*/ 0 w 143"/>
                <a:gd name="T5" fmla="*/ 0 h 220"/>
                <a:gd name="T6" fmla="*/ 0 w 143"/>
                <a:gd name="T7" fmla="*/ 0 h 220"/>
                <a:gd name="T8" fmla="*/ 0 w 143"/>
                <a:gd name="T9" fmla="*/ 0 h 220"/>
                <a:gd name="T10" fmla="*/ 0 w 143"/>
                <a:gd name="T11" fmla="*/ 0 h 220"/>
                <a:gd name="T12" fmla="*/ 0 w 143"/>
                <a:gd name="T13" fmla="*/ 0 h 2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3" h="220">
                  <a:moveTo>
                    <a:pt x="0" y="220"/>
                  </a:moveTo>
                  <a:lnTo>
                    <a:pt x="37" y="180"/>
                  </a:lnTo>
                  <a:lnTo>
                    <a:pt x="96" y="108"/>
                  </a:lnTo>
                  <a:lnTo>
                    <a:pt x="134" y="40"/>
                  </a:lnTo>
                  <a:lnTo>
                    <a:pt x="143" y="0"/>
                  </a:lnTo>
                  <a:lnTo>
                    <a:pt x="123" y="2"/>
                  </a:lnTo>
                  <a:lnTo>
                    <a:pt x="79" y="35"/>
                  </a:lnTo>
                </a:path>
              </a:pathLst>
            </a:custGeom>
            <a:noFill/>
            <a:ln w="1588">
              <a:solidFill>
                <a:srgbClr val="E5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95" name="Freeform 202"/>
            <p:cNvSpPr>
              <a:spLocks/>
            </p:cNvSpPr>
            <p:nvPr/>
          </p:nvSpPr>
          <p:spPr bwMode="auto">
            <a:xfrm>
              <a:off x="4763" y="2722"/>
              <a:ext cx="7" cy="6"/>
            </a:xfrm>
            <a:custGeom>
              <a:avLst/>
              <a:gdLst>
                <a:gd name="T0" fmla="*/ 0 w 21"/>
                <a:gd name="T1" fmla="*/ 0 h 18"/>
                <a:gd name="T2" fmla="*/ 0 w 21"/>
                <a:gd name="T3" fmla="*/ 0 h 18"/>
                <a:gd name="T4" fmla="*/ 0 w 21"/>
                <a:gd name="T5" fmla="*/ 0 h 18"/>
                <a:gd name="T6" fmla="*/ 0 w 21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8">
                  <a:moveTo>
                    <a:pt x="15" y="18"/>
                  </a:moveTo>
                  <a:lnTo>
                    <a:pt x="21" y="6"/>
                  </a:lnTo>
                  <a:lnTo>
                    <a:pt x="18" y="0"/>
                  </a:lnTo>
                  <a:lnTo>
                    <a:pt x="0" y="2"/>
                  </a:lnTo>
                </a:path>
              </a:pathLst>
            </a:custGeom>
            <a:noFill/>
            <a:ln w="1588">
              <a:solidFill>
                <a:srgbClr val="E5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96" name="Freeform 203"/>
            <p:cNvSpPr>
              <a:spLocks/>
            </p:cNvSpPr>
            <p:nvPr/>
          </p:nvSpPr>
          <p:spPr bwMode="auto">
            <a:xfrm>
              <a:off x="4657" y="2838"/>
              <a:ext cx="31" cy="21"/>
            </a:xfrm>
            <a:custGeom>
              <a:avLst/>
              <a:gdLst>
                <a:gd name="T0" fmla="*/ 0 w 92"/>
                <a:gd name="T1" fmla="*/ 0 h 64"/>
                <a:gd name="T2" fmla="*/ 0 w 92"/>
                <a:gd name="T3" fmla="*/ 0 h 64"/>
                <a:gd name="T4" fmla="*/ 0 w 92"/>
                <a:gd name="T5" fmla="*/ 0 h 64"/>
                <a:gd name="T6" fmla="*/ 0 w 92"/>
                <a:gd name="T7" fmla="*/ 0 h 64"/>
                <a:gd name="T8" fmla="*/ 0 w 92"/>
                <a:gd name="T9" fmla="*/ 0 h 64"/>
                <a:gd name="T10" fmla="*/ 0 w 92"/>
                <a:gd name="T11" fmla="*/ 0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" h="64">
                  <a:moveTo>
                    <a:pt x="49" y="64"/>
                  </a:moveTo>
                  <a:lnTo>
                    <a:pt x="77" y="54"/>
                  </a:lnTo>
                  <a:lnTo>
                    <a:pt x="92" y="43"/>
                  </a:lnTo>
                  <a:lnTo>
                    <a:pt x="91" y="30"/>
                  </a:lnTo>
                  <a:lnTo>
                    <a:pt x="51" y="7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E5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97" name="Freeform 204"/>
            <p:cNvSpPr>
              <a:spLocks/>
            </p:cNvSpPr>
            <p:nvPr/>
          </p:nvSpPr>
          <p:spPr bwMode="auto">
            <a:xfrm>
              <a:off x="4635" y="2869"/>
              <a:ext cx="23" cy="23"/>
            </a:xfrm>
            <a:custGeom>
              <a:avLst/>
              <a:gdLst>
                <a:gd name="T0" fmla="*/ 0 w 68"/>
                <a:gd name="T1" fmla="*/ 0 h 67"/>
                <a:gd name="T2" fmla="*/ 0 w 68"/>
                <a:gd name="T3" fmla="*/ 0 h 67"/>
                <a:gd name="T4" fmla="*/ 0 w 68"/>
                <a:gd name="T5" fmla="*/ 0 h 67"/>
                <a:gd name="T6" fmla="*/ 0 w 68"/>
                <a:gd name="T7" fmla="*/ 0 h 67"/>
                <a:gd name="T8" fmla="*/ 0 w 68"/>
                <a:gd name="T9" fmla="*/ 0 h 67"/>
                <a:gd name="T10" fmla="*/ 0 w 68"/>
                <a:gd name="T11" fmla="*/ 0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" h="67">
                  <a:moveTo>
                    <a:pt x="64" y="67"/>
                  </a:moveTo>
                  <a:lnTo>
                    <a:pt x="68" y="50"/>
                  </a:lnTo>
                  <a:lnTo>
                    <a:pt x="62" y="35"/>
                  </a:lnTo>
                  <a:lnTo>
                    <a:pt x="43" y="22"/>
                  </a:lnTo>
                  <a:lnTo>
                    <a:pt x="34" y="1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E5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98" name="Freeform 205"/>
            <p:cNvSpPr>
              <a:spLocks/>
            </p:cNvSpPr>
            <p:nvPr/>
          </p:nvSpPr>
          <p:spPr bwMode="auto">
            <a:xfrm>
              <a:off x="4653" y="2853"/>
              <a:ext cx="28" cy="17"/>
            </a:xfrm>
            <a:custGeom>
              <a:avLst/>
              <a:gdLst>
                <a:gd name="T0" fmla="*/ 0 w 82"/>
                <a:gd name="T1" fmla="*/ 0 h 50"/>
                <a:gd name="T2" fmla="*/ 0 w 82"/>
                <a:gd name="T3" fmla="*/ 0 h 50"/>
                <a:gd name="T4" fmla="*/ 0 w 82"/>
                <a:gd name="T5" fmla="*/ 0 h 50"/>
                <a:gd name="T6" fmla="*/ 0 w 82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2" h="50">
                  <a:moveTo>
                    <a:pt x="81" y="50"/>
                  </a:moveTo>
                  <a:lnTo>
                    <a:pt x="82" y="35"/>
                  </a:lnTo>
                  <a:lnTo>
                    <a:pt x="60" y="19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E5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099" name="Freeform 206"/>
            <p:cNvSpPr>
              <a:spLocks/>
            </p:cNvSpPr>
            <p:nvPr/>
          </p:nvSpPr>
          <p:spPr bwMode="auto">
            <a:xfrm>
              <a:off x="4699" y="2800"/>
              <a:ext cx="32" cy="25"/>
            </a:xfrm>
            <a:custGeom>
              <a:avLst/>
              <a:gdLst>
                <a:gd name="T0" fmla="*/ 0 w 97"/>
                <a:gd name="T1" fmla="*/ 0 h 74"/>
                <a:gd name="T2" fmla="*/ 0 w 97"/>
                <a:gd name="T3" fmla="*/ 0 h 74"/>
                <a:gd name="T4" fmla="*/ 0 w 97"/>
                <a:gd name="T5" fmla="*/ 0 h 74"/>
                <a:gd name="T6" fmla="*/ 0 w 97"/>
                <a:gd name="T7" fmla="*/ 0 h 74"/>
                <a:gd name="T8" fmla="*/ 0 w 97"/>
                <a:gd name="T9" fmla="*/ 0 h 74"/>
                <a:gd name="T10" fmla="*/ 0 w 97"/>
                <a:gd name="T11" fmla="*/ 0 h 74"/>
                <a:gd name="T12" fmla="*/ 0 w 97"/>
                <a:gd name="T13" fmla="*/ 0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" h="74">
                  <a:moveTo>
                    <a:pt x="48" y="74"/>
                  </a:moveTo>
                  <a:lnTo>
                    <a:pt x="79" y="46"/>
                  </a:lnTo>
                  <a:lnTo>
                    <a:pt x="97" y="24"/>
                  </a:lnTo>
                  <a:lnTo>
                    <a:pt x="97" y="7"/>
                  </a:lnTo>
                  <a:lnTo>
                    <a:pt x="78" y="0"/>
                  </a:lnTo>
                  <a:lnTo>
                    <a:pt x="53" y="1"/>
                  </a:lnTo>
                  <a:lnTo>
                    <a:pt x="0" y="13"/>
                  </a:lnTo>
                </a:path>
              </a:pathLst>
            </a:custGeom>
            <a:noFill/>
            <a:ln w="1588">
              <a:solidFill>
                <a:srgbClr val="E5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00" name="Freeform 207"/>
            <p:cNvSpPr>
              <a:spLocks/>
            </p:cNvSpPr>
            <p:nvPr/>
          </p:nvSpPr>
          <p:spPr bwMode="auto">
            <a:xfrm>
              <a:off x="4697" y="2822"/>
              <a:ext cx="31" cy="18"/>
            </a:xfrm>
            <a:custGeom>
              <a:avLst/>
              <a:gdLst>
                <a:gd name="T0" fmla="*/ 0 w 93"/>
                <a:gd name="T1" fmla="*/ 0 h 54"/>
                <a:gd name="T2" fmla="*/ 0 w 93"/>
                <a:gd name="T3" fmla="*/ 0 h 54"/>
                <a:gd name="T4" fmla="*/ 0 w 93"/>
                <a:gd name="T5" fmla="*/ 0 h 54"/>
                <a:gd name="T6" fmla="*/ 0 w 93"/>
                <a:gd name="T7" fmla="*/ 0 h 54"/>
                <a:gd name="T8" fmla="*/ 0 w 93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" h="54">
                  <a:moveTo>
                    <a:pt x="93" y="6"/>
                  </a:moveTo>
                  <a:lnTo>
                    <a:pt x="84" y="0"/>
                  </a:lnTo>
                  <a:lnTo>
                    <a:pt x="51" y="10"/>
                  </a:lnTo>
                  <a:lnTo>
                    <a:pt x="19" y="36"/>
                  </a:lnTo>
                  <a:lnTo>
                    <a:pt x="0" y="54"/>
                  </a:lnTo>
                </a:path>
              </a:pathLst>
            </a:custGeom>
            <a:noFill/>
            <a:ln w="1588">
              <a:solidFill>
                <a:srgbClr val="E5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01" name="Freeform 208"/>
            <p:cNvSpPr>
              <a:spLocks/>
            </p:cNvSpPr>
            <p:nvPr/>
          </p:nvSpPr>
          <p:spPr bwMode="auto">
            <a:xfrm>
              <a:off x="4576" y="2842"/>
              <a:ext cx="38" cy="30"/>
            </a:xfrm>
            <a:custGeom>
              <a:avLst/>
              <a:gdLst>
                <a:gd name="T0" fmla="*/ 0 w 113"/>
                <a:gd name="T1" fmla="*/ 0 h 92"/>
                <a:gd name="T2" fmla="*/ 0 w 113"/>
                <a:gd name="T3" fmla="*/ 0 h 92"/>
                <a:gd name="T4" fmla="*/ 0 w 113"/>
                <a:gd name="T5" fmla="*/ 0 h 92"/>
                <a:gd name="T6" fmla="*/ 0 w 113"/>
                <a:gd name="T7" fmla="*/ 0 h 92"/>
                <a:gd name="T8" fmla="*/ 0 w 113"/>
                <a:gd name="T9" fmla="*/ 0 h 92"/>
                <a:gd name="T10" fmla="*/ 0 w 113"/>
                <a:gd name="T11" fmla="*/ 0 h 92"/>
                <a:gd name="T12" fmla="*/ 0 w 113"/>
                <a:gd name="T13" fmla="*/ 0 h 92"/>
                <a:gd name="T14" fmla="*/ 0 w 113"/>
                <a:gd name="T15" fmla="*/ 0 h 92"/>
                <a:gd name="T16" fmla="*/ 0 w 113"/>
                <a:gd name="T17" fmla="*/ 0 h 92"/>
                <a:gd name="T18" fmla="*/ 0 w 113"/>
                <a:gd name="T19" fmla="*/ 0 h 92"/>
                <a:gd name="T20" fmla="*/ 0 w 113"/>
                <a:gd name="T21" fmla="*/ 0 h 92"/>
                <a:gd name="T22" fmla="*/ 0 w 113"/>
                <a:gd name="T23" fmla="*/ 0 h 92"/>
                <a:gd name="T24" fmla="*/ 0 w 113"/>
                <a:gd name="T25" fmla="*/ 0 h 92"/>
                <a:gd name="T26" fmla="*/ 0 w 113"/>
                <a:gd name="T27" fmla="*/ 0 h 92"/>
                <a:gd name="T28" fmla="*/ 0 w 113"/>
                <a:gd name="T29" fmla="*/ 0 h 92"/>
                <a:gd name="T30" fmla="*/ 0 w 113"/>
                <a:gd name="T31" fmla="*/ 0 h 92"/>
                <a:gd name="T32" fmla="*/ 0 w 113"/>
                <a:gd name="T33" fmla="*/ 0 h 92"/>
                <a:gd name="T34" fmla="*/ 0 w 113"/>
                <a:gd name="T35" fmla="*/ 0 h 92"/>
                <a:gd name="T36" fmla="*/ 0 w 113"/>
                <a:gd name="T37" fmla="*/ 0 h 92"/>
                <a:gd name="T38" fmla="*/ 0 w 113"/>
                <a:gd name="T39" fmla="*/ 0 h 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3" h="92">
                  <a:moveTo>
                    <a:pt x="90" y="26"/>
                  </a:moveTo>
                  <a:lnTo>
                    <a:pt x="95" y="36"/>
                  </a:lnTo>
                  <a:lnTo>
                    <a:pt x="113" y="28"/>
                  </a:lnTo>
                  <a:lnTo>
                    <a:pt x="111" y="2"/>
                  </a:lnTo>
                  <a:lnTo>
                    <a:pt x="92" y="0"/>
                  </a:lnTo>
                  <a:lnTo>
                    <a:pt x="74" y="21"/>
                  </a:lnTo>
                  <a:lnTo>
                    <a:pt x="61" y="30"/>
                  </a:lnTo>
                  <a:lnTo>
                    <a:pt x="50" y="25"/>
                  </a:lnTo>
                  <a:lnTo>
                    <a:pt x="43" y="30"/>
                  </a:lnTo>
                  <a:lnTo>
                    <a:pt x="26" y="32"/>
                  </a:lnTo>
                  <a:lnTo>
                    <a:pt x="24" y="57"/>
                  </a:lnTo>
                  <a:lnTo>
                    <a:pt x="13" y="58"/>
                  </a:lnTo>
                  <a:lnTo>
                    <a:pt x="0" y="83"/>
                  </a:lnTo>
                  <a:lnTo>
                    <a:pt x="10" y="92"/>
                  </a:lnTo>
                  <a:lnTo>
                    <a:pt x="25" y="88"/>
                  </a:lnTo>
                  <a:lnTo>
                    <a:pt x="25" y="78"/>
                  </a:lnTo>
                  <a:lnTo>
                    <a:pt x="48" y="55"/>
                  </a:lnTo>
                  <a:lnTo>
                    <a:pt x="65" y="48"/>
                  </a:lnTo>
                  <a:lnTo>
                    <a:pt x="77" y="49"/>
                  </a:lnTo>
                  <a:lnTo>
                    <a:pt x="9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02" name="Freeform 209"/>
            <p:cNvSpPr>
              <a:spLocks/>
            </p:cNvSpPr>
            <p:nvPr/>
          </p:nvSpPr>
          <p:spPr bwMode="auto">
            <a:xfrm>
              <a:off x="4769" y="2701"/>
              <a:ext cx="11" cy="5"/>
            </a:xfrm>
            <a:custGeom>
              <a:avLst/>
              <a:gdLst>
                <a:gd name="T0" fmla="*/ 0 w 35"/>
                <a:gd name="T1" fmla="*/ 0 h 15"/>
                <a:gd name="T2" fmla="*/ 0 w 35"/>
                <a:gd name="T3" fmla="*/ 0 h 15"/>
                <a:gd name="T4" fmla="*/ 0 w 35"/>
                <a:gd name="T5" fmla="*/ 0 h 15"/>
                <a:gd name="T6" fmla="*/ 0 w 35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15">
                  <a:moveTo>
                    <a:pt x="35" y="9"/>
                  </a:moveTo>
                  <a:lnTo>
                    <a:pt x="25" y="0"/>
                  </a:lnTo>
                  <a:lnTo>
                    <a:pt x="14" y="0"/>
                  </a:lnTo>
                  <a:lnTo>
                    <a:pt x="0" y="15"/>
                  </a:lnTo>
                </a:path>
              </a:pathLst>
            </a:custGeom>
            <a:noFill/>
            <a:ln w="1588">
              <a:solidFill>
                <a:srgbClr val="E5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03" name="Freeform 210"/>
            <p:cNvSpPr>
              <a:spLocks/>
            </p:cNvSpPr>
            <p:nvPr/>
          </p:nvSpPr>
          <p:spPr bwMode="auto">
            <a:xfrm>
              <a:off x="4562" y="3210"/>
              <a:ext cx="7" cy="14"/>
            </a:xfrm>
            <a:custGeom>
              <a:avLst/>
              <a:gdLst>
                <a:gd name="T0" fmla="*/ 0 w 22"/>
                <a:gd name="T1" fmla="*/ 0 h 42"/>
                <a:gd name="T2" fmla="*/ 0 w 22"/>
                <a:gd name="T3" fmla="*/ 0 h 42"/>
                <a:gd name="T4" fmla="*/ 0 w 22"/>
                <a:gd name="T5" fmla="*/ 0 h 42"/>
                <a:gd name="T6" fmla="*/ 0 w 22"/>
                <a:gd name="T7" fmla="*/ 0 h 42"/>
                <a:gd name="T8" fmla="*/ 0 w 22"/>
                <a:gd name="T9" fmla="*/ 0 h 42"/>
                <a:gd name="T10" fmla="*/ 0 w 22"/>
                <a:gd name="T11" fmla="*/ 0 h 42"/>
                <a:gd name="T12" fmla="*/ 0 w 22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42">
                  <a:moveTo>
                    <a:pt x="19" y="17"/>
                  </a:moveTo>
                  <a:lnTo>
                    <a:pt x="22" y="8"/>
                  </a:lnTo>
                  <a:lnTo>
                    <a:pt x="22" y="0"/>
                  </a:lnTo>
                  <a:lnTo>
                    <a:pt x="9" y="10"/>
                  </a:lnTo>
                  <a:lnTo>
                    <a:pt x="0" y="42"/>
                  </a:lnTo>
                  <a:lnTo>
                    <a:pt x="4" y="33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04" name="Freeform 211"/>
            <p:cNvSpPr>
              <a:spLocks/>
            </p:cNvSpPr>
            <p:nvPr/>
          </p:nvSpPr>
          <p:spPr bwMode="auto">
            <a:xfrm>
              <a:off x="4549" y="3177"/>
              <a:ext cx="7" cy="5"/>
            </a:xfrm>
            <a:custGeom>
              <a:avLst/>
              <a:gdLst>
                <a:gd name="T0" fmla="*/ 0 w 23"/>
                <a:gd name="T1" fmla="*/ 0 h 16"/>
                <a:gd name="T2" fmla="*/ 0 w 23"/>
                <a:gd name="T3" fmla="*/ 0 h 16"/>
                <a:gd name="T4" fmla="*/ 0 w 23"/>
                <a:gd name="T5" fmla="*/ 0 h 16"/>
                <a:gd name="T6" fmla="*/ 0 w 23"/>
                <a:gd name="T7" fmla="*/ 0 h 16"/>
                <a:gd name="T8" fmla="*/ 0 w 23"/>
                <a:gd name="T9" fmla="*/ 0 h 16"/>
                <a:gd name="T10" fmla="*/ 0 w 23"/>
                <a:gd name="T11" fmla="*/ 0 h 16"/>
                <a:gd name="T12" fmla="*/ 0 w 23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16">
                  <a:moveTo>
                    <a:pt x="20" y="9"/>
                  </a:moveTo>
                  <a:lnTo>
                    <a:pt x="23" y="5"/>
                  </a:lnTo>
                  <a:lnTo>
                    <a:pt x="20" y="0"/>
                  </a:lnTo>
                  <a:lnTo>
                    <a:pt x="9" y="3"/>
                  </a:lnTo>
                  <a:lnTo>
                    <a:pt x="0" y="16"/>
                  </a:lnTo>
                  <a:lnTo>
                    <a:pt x="8" y="12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105" name="Freeform 212"/>
            <p:cNvSpPr>
              <a:spLocks/>
            </p:cNvSpPr>
            <p:nvPr/>
          </p:nvSpPr>
          <p:spPr bwMode="auto">
            <a:xfrm>
              <a:off x="4631" y="3210"/>
              <a:ext cx="2" cy="9"/>
            </a:xfrm>
            <a:custGeom>
              <a:avLst/>
              <a:gdLst>
                <a:gd name="T0" fmla="*/ 0 w 7"/>
                <a:gd name="T1" fmla="*/ 0 h 28"/>
                <a:gd name="T2" fmla="*/ 0 w 7"/>
                <a:gd name="T3" fmla="*/ 0 h 28"/>
                <a:gd name="T4" fmla="*/ 0 w 7"/>
                <a:gd name="T5" fmla="*/ 0 h 28"/>
                <a:gd name="T6" fmla="*/ 0 w 7"/>
                <a:gd name="T7" fmla="*/ 0 h 28"/>
                <a:gd name="T8" fmla="*/ 0 w 7"/>
                <a:gd name="T9" fmla="*/ 0 h 28"/>
                <a:gd name="T10" fmla="*/ 0 w 7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28">
                  <a:moveTo>
                    <a:pt x="0" y="3"/>
                  </a:moveTo>
                  <a:lnTo>
                    <a:pt x="3" y="0"/>
                  </a:lnTo>
                  <a:lnTo>
                    <a:pt x="7" y="1"/>
                  </a:lnTo>
                  <a:lnTo>
                    <a:pt x="7" y="15"/>
                  </a:lnTo>
                  <a:lnTo>
                    <a:pt x="4" y="2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4935" name="Text Box 312"/>
          <p:cNvSpPr txBox="1">
            <a:spLocks noChangeArrowheads="1"/>
          </p:cNvSpPr>
          <p:nvPr/>
        </p:nvSpPr>
        <p:spPr bwMode="auto">
          <a:xfrm>
            <a:off x="658333" y="1311654"/>
            <a:ext cx="3001334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4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POLLAME DOMESTICO</a:t>
            </a:r>
          </a:p>
        </p:txBody>
      </p:sp>
      <p:sp>
        <p:nvSpPr>
          <p:cNvPr id="124936" name="WordArt 313" descr="Carta"/>
          <p:cNvSpPr>
            <a:spLocks noChangeArrowheads="1" noChangeShapeType="1" noTextEdit="1"/>
          </p:cNvSpPr>
          <p:nvPr/>
        </p:nvSpPr>
        <p:spPr bwMode="auto">
          <a:xfrm>
            <a:off x="4427538" y="1311654"/>
            <a:ext cx="11525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296212" dir="12657825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LPAI</a:t>
            </a:r>
          </a:p>
        </p:txBody>
      </p:sp>
      <p:sp>
        <p:nvSpPr>
          <p:cNvPr id="124937" name="Text Box 314"/>
          <p:cNvSpPr txBox="1">
            <a:spLocks noChangeArrowheads="1"/>
          </p:cNvSpPr>
          <p:nvPr/>
        </p:nvSpPr>
        <p:spPr bwMode="auto">
          <a:xfrm>
            <a:off x="2843213" y="2237166"/>
            <a:ext cx="1441450" cy="454025"/>
          </a:xfrm>
          <a:prstGeom prst="rect">
            <a:avLst/>
          </a:prstGeom>
          <a:noFill/>
          <a:ln w="57150" cmpd="thinThick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000">
                <a:solidFill>
                  <a:srgbClr val="000000"/>
                </a:solidFill>
                <a:latin typeface="Comic Sans MS" panose="030F0702030302020204" pitchFamily="66" charset="0"/>
              </a:rPr>
              <a:t>H5-H7</a:t>
            </a:r>
          </a:p>
        </p:txBody>
      </p:sp>
      <p:sp>
        <p:nvSpPr>
          <p:cNvPr id="124938" name="WordArt 319" descr="Carta"/>
          <p:cNvSpPr>
            <a:spLocks noChangeArrowheads="1" noChangeShapeType="1" noTextEdit="1"/>
          </p:cNvSpPr>
          <p:nvPr/>
        </p:nvSpPr>
        <p:spPr bwMode="auto">
          <a:xfrm>
            <a:off x="3419475" y="5343904"/>
            <a:ext cx="11525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296212" dir="12657825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HPAI</a:t>
            </a:r>
          </a:p>
        </p:txBody>
      </p:sp>
      <p:sp>
        <p:nvSpPr>
          <p:cNvPr id="124939" name="WordArt 320"/>
          <p:cNvSpPr>
            <a:spLocks noChangeArrowheads="1" noChangeShapeType="1" noTextEdit="1"/>
          </p:cNvSpPr>
          <p:nvPr/>
        </p:nvSpPr>
        <p:spPr bwMode="auto">
          <a:xfrm rot="3421744">
            <a:off x="-162031" y="4270492"/>
            <a:ext cx="3386138" cy="1276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r>
              <a:rPr lang="it-IT" sz="3600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1920000" scaled="1"/>
                </a:gradFill>
                <a:effectLst>
                  <a:outerShdw dist="52363" dir="842175" algn="ctr" rotWithShape="0">
                    <a:srgbClr val="00000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EVOLUZIONE </a:t>
            </a:r>
          </a:p>
          <a:p>
            <a:r>
              <a:rPr lang="it-IT" sz="3600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1920000" scaled="1"/>
                </a:gradFill>
                <a:effectLst>
                  <a:outerShdw dist="52363" dir="842175" algn="ctr" rotWithShape="0">
                    <a:srgbClr val="00000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CONVERGENTE</a:t>
            </a:r>
          </a:p>
        </p:txBody>
      </p:sp>
      <p:sp>
        <p:nvSpPr>
          <p:cNvPr id="124940" name="Line 321"/>
          <p:cNvSpPr>
            <a:spLocks noChangeShapeType="1"/>
          </p:cNvSpPr>
          <p:nvPr/>
        </p:nvSpPr>
        <p:spPr bwMode="auto">
          <a:xfrm>
            <a:off x="2025650" y="5043866"/>
            <a:ext cx="215900" cy="288925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124941" name="Line 323"/>
          <p:cNvSpPr>
            <a:spLocks noChangeShapeType="1"/>
          </p:cNvSpPr>
          <p:nvPr/>
        </p:nvSpPr>
        <p:spPr bwMode="auto">
          <a:xfrm rot="1237728">
            <a:off x="1476375" y="4048504"/>
            <a:ext cx="215900" cy="288925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124942" name="Line 324"/>
          <p:cNvSpPr>
            <a:spLocks noChangeShapeType="1"/>
          </p:cNvSpPr>
          <p:nvPr/>
        </p:nvSpPr>
        <p:spPr bwMode="auto">
          <a:xfrm rot="-1401043">
            <a:off x="2903538" y="5658229"/>
            <a:ext cx="215900" cy="287337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124943" name="Line 325"/>
          <p:cNvSpPr>
            <a:spLocks noChangeShapeType="1"/>
          </p:cNvSpPr>
          <p:nvPr/>
        </p:nvSpPr>
        <p:spPr bwMode="auto">
          <a:xfrm rot="-3898063">
            <a:off x="4571207" y="6001922"/>
            <a:ext cx="215900" cy="287337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124944" name="Line 326"/>
          <p:cNvSpPr>
            <a:spLocks noChangeShapeType="1"/>
          </p:cNvSpPr>
          <p:nvPr/>
        </p:nvSpPr>
        <p:spPr bwMode="auto">
          <a:xfrm rot="-4787761">
            <a:off x="5831682" y="5668547"/>
            <a:ext cx="215900" cy="287337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124945" name="Line 327"/>
          <p:cNvSpPr>
            <a:spLocks noChangeShapeType="1"/>
          </p:cNvSpPr>
          <p:nvPr/>
        </p:nvSpPr>
        <p:spPr bwMode="auto">
          <a:xfrm rot="-5817755">
            <a:off x="6530975" y="5042279"/>
            <a:ext cx="300038" cy="328612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124946" name="Line 328"/>
          <p:cNvSpPr>
            <a:spLocks noChangeShapeType="1"/>
          </p:cNvSpPr>
          <p:nvPr/>
        </p:nvSpPr>
        <p:spPr bwMode="auto">
          <a:xfrm rot="-9357079">
            <a:off x="7146925" y="3357941"/>
            <a:ext cx="293688" cy="41275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124947" name="Line 329"/>
          <p:cNvSpPr>
            <a:spLocks noChangeShapeType="1"/>
          </p:cNvSpPr>
          <p:nvPr/>
        </p:nvSpPr>
        <p:spPr bwMode="auto">
          <a:xfrm rot="-10495995">
            <a:off x="6804025" y="2319716"/>
            <a:ext cx="215900" cy="287338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124948" name="Line 330"/>
          <p:cNvSpPr>
            <a:spLocks noChangeShapeType="1"/>
          </p:cNvSpPr>
          <p:nvPr/>
        </p:nvSpPr>
        <p:spPr bwMode="auto">
          <a:xfrm rot="10059456">
            <a:off x="6084888" y="1705354"/>
            <a:ext cx="215900" cy="287337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pic>
        <p:nvPicPr>
          <p:cNvPr id="124949" name="Picture 3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857754"/>
            <a:ext cx="21590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950" name="WordArt 332"/>
          <p:cNvSpPr>
            <a:spLocks noChangeArrowheads="1" noChangeShapeType="1" noTextEdit="1"/>
          </p:cNvSpPr>
          <p:nvPr/>
        </p:nvSpPr>
        <p:spPr bwMode="auto">
          <a:xfrm rot="3876919">
            <a:off x="6055519" y="2050635"/>
            <a:ext cx="3240087" cy="1203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r>
              <a:rPr lang="it-IT" sz="3600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1500000" scaled="1"/>
                </a:gradFill>
                <a:effectLst>
                  <a:outerShdw dist="53882" dir="2700000" algn="ctr" rotWithShape="0">
                    <a:srgbClr val="00000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EVOLUZIONE </a:t>
            </a:r>
          </a:p>
          <a:p>
            <a:r>
              <a:rPr lang="it-IT" sz="3600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1500000" scaled="1"/>
                </a:gradFill>
                <a:effectLst>
                  <a:outerShdw dist="53882" dir="2700000" algn="ctr" rotWithShape="0">
                    <a:srgbClr val="00000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DIVERGENTE</a:t>
            </a:r>
          </a:p>
        </p:txBody>
      </p:sp>
      <p:sp>
        <p:nvSpPr>
          <p:cNvPr id="124951" name="Text Box 333"/>
          <p:cNvSpPr txBox="1">
            <a:spLocks noChangeArrowheads="1"/>
          </p:cNvSpPr>
          <p:nvPr/>
        </p:nvSpPr>
        <p:spPr bwMode="auto">
          <a:xfrm>
            <a:off x="2380528" y="3778629"/>
            <a:ext cx="352410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RUOLO EPIDEMIOLOGICO</a:t>
            </a:r>
          </a:p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HPAI NON ANCORA CHIARO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WordArt 7"/>
          <p:cNvSpPr>
            <a:spLocks noChangeArrowheads="1" noChangeShapeType="1" noTextEdit="1"/>
          </p:cNvSpPr>
          <p:nvPr/>
        </p:nvSpPr>
        <p:spPr bwMode="auto">
          <a:xfrm>
            <a:off x="5003800" y="4292600"/>
            <a:ext cx="3176588" cy="14509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r>
              <a:rPr lang="it-IT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PERCHÈ</a:t>
            </a:r>
            <a:endParaRPr lang="it-IT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125958" name="WordArt 8"/>
          <p:cNvSpPr>
            <a:spLocks noChangeArrowheads="1" noChangeShapeType="1" noTextEdit="1"/>
          </p:cNvSpPr>
          <p:nvPr/>
        </p:nvSpPr>
        <p:spPr bwMode="auto">
          <a:xfrm>
            <a:off x="898525" y="4221163"/>
            <a:ext cx="2520950" cy="13065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COME</a:t>
            </a:r>
          </a:p>
        </p:txBody>
      </p:sp>
      <p:sp>
        <p:nvSpPr>
          <p:cNvPr id="125959" name="WordArt 9" descr="Carta"/>
          <p:cNvSpPr>
            <a:spLocks noChangeArrowheads="1" noChangeShapeType="1" noTextEdit="1"/>
          </p:cNvSpPr>
          <p:nvPr/>
        </p:nvSpPr>
        <p:spPr bwMode="auto">
          <a:xfrm>
            <a:off x="1042988" y="2276475"/>
            <a:ext cx="6408737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CEPPI PANDEMICI</a:t>
            </a:r>
          </a:p>
        </p:txBody>
      </p:sp>
      <p:sp>
        <p:nvSpPr>
          <p:cNvPr id="125960" name="WordArt 10" descr="Carta"/>
          <p:cNvSpPr>
            <a:spLocks noChangeArrowheads="1" noChangeShapeType="1" noTextEdit="1"/>
          </p:cNvSpPr>
          <p:nvPr/>
        </p:nvSpPr>
        <p:spPr bwMode="auto">
          <a:xfrm>
            <a:off x="3984625" y="3933825"/>
            <a:ext cx="1174750" cy="141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0"/>
          <p:cNvSpPr>
            <a:spLocks noChangeArrowheads="1"/>
          </p:cNvSpPr>
          <p:nvPr/>
        </p:nvSpPr>
        <p:spPr bwMode="auto">
          <a:xfrm>
            <a:off x="4502150" y="5300960"/>
            <a:ext cx="4103688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60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953685"/>
              </p:ext>
            </p:extLst>
          </p:nvPr>
        </p:nvGraphicFramePr>
        <p:xfrm>
          <a:off x="323850" y="2852738"/>
          <a:ext cx="3189288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21" name="Fotografia Photo Editor" r:id="rId3" imgW="3505689" imgH="4038095" progId="MSPhotoEd.3">
                  <p:embed/>
                </p:oleObj>
              </mc:Choice>
              <mc:Fallback>
                <p:oleObj name="Fotografia Photo Editor" r:id="rId3" imgW="3505689" imgH="4038095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852738"/>
                        <a:ext cx="3189288" cy="367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4146419" y="488866"/>
            <a:ext cx="38944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EMAGGLUTININA</a:t>
            </a:r>
          </a:p>
        </p:txBody>
      </p:sp>
      <p:sp>
        <p:nvSpPr>
          <p:cNvPr id="86023" name="Text Box 25"/>
          <p:cNvSpPr txBox="1">
            <a:spLocks noChangeArrowheads="1"/>
          </p:cNvSpPr>
          <p:nvPr/>
        </p:nvSpPr>
        <p:spPr bwMode="auto">
          <a:xfrm>
            <a:off x="4142110" y="1583830"/>
            <a:ext cx="43903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ATTIVITÀ EMOAGGLUTINANTE</a:t>
            </a:r>
            <a:endParaRPr lang="it-IT" alt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024" name="Text Box 30"/>
          <p:cNvSpPr txBox="1">
            <a:spLocks noChangeArrowheads="1"/>
          </p:cNvSpPr>
          <p:nvPr/>
        </p:nvSpPr>
        <p:spPr bwMode="auto">
          <a:xfrm>
            <a:off x="3836463" y="2420938"/>
            <a:ext cx="4912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“ANTIRECETTORE” VIRALE</a:t>
            </a:r>
          </a:p>
        </p:txBody>
      </p:sp>
      <p:sp>
        <p:nvSpPr>
          <p:cNvPr id="86025" name="Text Box 31"/>
          <p:cNvSpPr txBox="1">
            <a:spLocks noChangeArrowheads="1"/>
          </p:cNvSpPr>
          <p:nvPr/>
        </p:nvSpPr>
        <p:spPr bwMode="auto">
          <a:xfrm>
            <a:off x="4613439" y="4340374"/>
            <a:ext cx="35288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AZIONE “FUSOGENA”</a:t>
            </a:r>
          </a:p>
        </p:txBody>
      </p:sp>
      <p:sp>
        <p:nvSpPr>
          <p:cNvPr id="86026" name="Text Box 32"/>
          <p:cNvSpPr txBox="1">
            <a:spLocks noChangeArrowheads="1"/>
          </p:cNvSpPr>
          <p:nvPr/>
        </p:nvSpPr>
        <p:spPr bwMode="auto">
          <a:xfrm>
            <a:off x="4427984" y="3213100"/>
            <a:ext cx="40326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POTERE IMMUNOGENO</a:t>
            </a:r>
          </a:p>
        </p:txBody>
      </p:sp>
      <p:sp>
        <p:nvSpPr>
          <p:cNvPr id="86027" name="Text Box 34"/>
          <p:cNvSpPr txBox="1">
            <a:spLocks noChangeArrowheads="1"/>
          </p:cNvSpPr>
          <p:nvPr/>
        </p:nvSpPr>
        <p:spPr bwMode="auto">
          <a:xfrm>
            <a:off x="5404445" y="5011738"/>
            <a:ext cx="204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66"/>
              </a:buClr>
              <a:buFont typeface="Wingdings" panose="05000000000000000000" pitchFamily="2" charset="2"/>
              <a:buChar char="ü"/>
            </a:pPr>
            <a:r>
              <a:rPr lang="it-IT" altLang="it-IT" sz="2000">
                <a:latin typeface="Calibri" panose="020F0502020204030204" pitchFamily="34" charset="0"/>
                <a:cs typeface="Calibri" panose="020F0502020204030204" pitchFamily="34" charset="0"/>
              </a:rPr>
              <a:t>PH ACIDO</a:t>
            </a:r>
          </a:p>
        </p:txBody>
      </p:sp>
      <p:sp>
        <p:nvSpPr>
          <p:cNvPr id="86028" name="Text Box 36"/>
          <p:cNvSpPr txBox="1">
            <a:spLocks noChangeArrowheads="1"/>
          </p:cNvSpPr>
          <p:nvPr/>
        </p:nvSpPr>
        <p:spPr bwMode="auto">
          <a:xfrm>
            <a:off x="4988719" y="5841078"/>
            <a:ext cx="31305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TAGLIO PROTEOLITICO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HA</a:t>
            </a:r>
            <a:r>
              <a:rPr lang="it-IT" altLang="it-IT" sz="20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alt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- HA</a:t>
            </a:r>
            <a:r>
              <a:rPr lang="it-IT" altLang="it-IT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6029" name="Text Box 37"/>
          <p:cNvSpPr txBox="1">
            <a:spLocks noChangeArrowheads="1"/>
          </p:cNvSpPr>
          <p:nvPr/>
        </p:nvSpPr>
        <p:spPr bwMode="auto">
          <a:xfrm>
            <a:off x="4429125" y="5365750"/>
            <a:ext cx="417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66"/>
              </a:buClr>
              <a:buFont typeface="Wingdings" panose="05000000000000000000" pitchFamily="2" charset="2"/>
              <a:buChar char="ü"/>
            </a:pP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MODIFICAZIONI CONFORM.</a:t>
            </a:r>
          </a:p>
        </p:txBody>
      </p:sp>
      <p:sp>
        <p:nvSpPr>
          <p:cNvPr id="86030" name="AutoShape 38"/>
          <p:cNvSpPr>
            <a:spLocks noChangeArrowheads="1"/>
          </p:cNvSpPr>
          <p:nvPr/>
        </p:nvSpPr>
        <p:spPr bwMode="auto">
          <a:xfrm>
            <a:off x="4729881" y="5642868"/>
            <a:ext cx="184730" cy="461665"/>
          </a:xfrm>
          <a:prstGeom prst="curvedRightArrow">
            <a:avLst>
              <a:gd name="adj1" fmla="val 20000"/>
              <a:gd name="adj2" fmla="val 40000"/>
              <a:gd name="adj3" fmla="val 86637"/>
            </a:avLst>
          </a:prstGeom>
          <a:solidFill>
            <a:srgbClr val="666699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6031" name="Group 41"/>
          <p:cNvGrpSpPr>
            <a:grpSpLocks/>
          </p:cNvGrpSpPr>
          <p:nvPr/>
        </p:nvGrpSpPr>
        <p:grpSpPr bwMode="auto">
          <a:xfrm>
            <a:off x="4271963" y="3686175"/>
            <a:ext cx="4319587" cy="90488"/>
            <a:chOff x="839" y="544"/>
            <a:chExt cx="4921" cy="57"/>
          </a:xfrm>
        </p:grpSpPr>
        <p:sp>
          <p:nvSpPr>
            <p:cNvPr id="86035" name="Line 42"/>
            <p:cNvSpPr>
              <a:spLocks noChangeShapeType="1"/>
            </p:cNvSpPr>
            <p:nvPr/>
          </p:nvSpPr>
          <p:spPr bwMode="auto">
            <a:xfrm>
              <a:off x="839" y="544"/>
              <a:ext cx="4921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036" name="Line 43"/>
            <p:cNvSpPr>
              <a:spLocks noChangeShapeType="1"/>
            </p:cNvSpPr>
            <p:nvPr/>
          </p:nvSpPr>
          <p:spPr bwMode="auto">
            <a:xfrm>
              <a:off x="839" y="601"/>
              <a:ext cx="4921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6032" name="Picture 48" descr="pic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052513"/>
            <a:ext cx="15525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33" name="Oval 49"/>
          <p:cNvSpPr>
            <a:spLocks noChangeArrowheads="1"/>
          </p:cNvSpPr>
          <p:nvPr/>
        </p:nvSpPr>
        <p:spPr bwMode="auto">
          <a:xfrm flipV="1">
            <a:off x="2627313" y="1066800"/>
            <a:ext cx="217487" cy="2301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034" name="WordArt 50"/>
          <p:cNvSpPr>
            <a:spLocks noChangeArrowheads="1" noChangeShapeType="1" noTextEdit="1"/>
          </p:cNvSpPr>
          <p:nvPr/>
        </p:nvSpPr>
        <p:spPr bwMode="auto">
          <a:xfrm>
            <a:off x="538163" y="1104900"/>
            <a:ext cx="1081087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 dirty="0"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WordArt 2" descr="Carta"/>
          <p:cNvSpPr>
            <a:spLocks noChangeArrowheads="1" noChangeShapeType="1" noTextEdit="1"/>
          </p:cNvSpPr>
          <p:nvPr/>
        </p:nvSpPr>
        <p:spPr bwMode="auto">
          <a:xfrm>
            <a:off x="684213" y="1484313"/>
            <a:ext cx="1800225" cy="1054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458081" dir="13432602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2771775" y="3860800"/>
            <a:ext cx="3592513" cy="100647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outerShdw dist="56796" dir="1593903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it-IT" sz="6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SHIFT Ag</a:t>
            </a:r>
          </a:p>
        </p:txBody>
      </p:sp>
      <p:sp>
        <p:nvSpPr>
          <p:cNvPr id="126980" name="AutoShape 4"/>
          <p:cNvSpPr>
            <a:spLocks noChangeArrowheads="1"/>
          </p:cNvSpPr>
          <p:nvPr/>
        </p:nvSpPr>
        <p:spPr bwMode="auto">
          <a:xfrm>
            <a:off x="1636713" y="3494088"/>
            <a:ext cx="990600" cy="1447800"/>
          </a:xfrm>
          <a:prstGeom prst="curvedRightArrow">
            <a:avLst>
              <a:gd name="adj1" fmla="val 0"/>
              <a:gd name="adj2" fmla="val 58462"/>
              <a:gd name="adj3" fmla="val 33333"/>
            </a:avLst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354309" name="Text Box 5"/>
          <p:cNvSpPr txBox="1">
            <a:spLocks noChangeArrowheads="1"/>
          </p:cNvSpPr>
          <p:nvPr/>
        </p:nvSpPr>
        <p:spPr bwMode="auto">
          <a:xfrm>
            <a:off x="4206972" y="560874"/>
            <a:ext cx="48321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CC0000"/>
                </a:solidFill>
                <a:latin typeface="Times New Roman" pitchFamily="18" charset="0"/>
              </a:rPr>
              <a:t>CEPPI PANDEMICI</a:t>
            </a:r>
          </a:p>
        </p:txBody>
      </p:sp>
      <p:sp>
        <p:nvSpPr>
          <p:cNvPr id="126984" name="WordArt 10"/>
          <p:cNvSpPr>
            <a:spLocks noChangeArrowheads="1" noChangeShapeType="1" noTextEdit="1"/>
          </p:cNvSpPr>
          <p:nvPr/>
        </p:nvSpPr>
        <p:spPr bwMode="auto">
          <a:xfrm>
            <a:off x="468313" y="2708275"/>
            <a:ext cx="84010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RIASSORTIMENTO CON VIRUS AVIARI</a:t>
            </a:r>
          </a:p>
        </p:txBody>
      </p:sp>
      <p:sp>
        <p:nvSpPr>
          <p:cNvPr id="126985" name="Line 11"/>
          <p:cNvSpPr>
            <a:spLocks noChangeShapeType="1"/>
          </p:cNvSpPr>
          <p:nvPr/>
        </p:nvSpPr>
        <p:spPr bwMode="auto">
          <a:xfrm>
            <a:off x="468313" y="3500438"/>
            <a:ext cx="842486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126986" name="WordArt 12" descr="Carta"/>
          <p:cNvSpPr>
            <a:spLocks noChangeArrowheads="1" noChangeShapeType="1" noTextEdit="1"/>
          </p:cNvSpPr>
          <p:nvPr/>
        </p:nvSpPr>
        <p:spPr bwMode="auto">
          <a:xfrm>
            <a:off x="3924300" y="875199"/>
            <a:ext cx="287338" cy="261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27000" dir="13012194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Text Box 2"/>
          <p:cNvSpPr txBox="1">
            <a:spLocks noChangeArrowheads="1"/>
          </p:cNvSpPr>
          <p:nvPr/>
        </p:nvSpPr>
        <p:spPr bwMode="auto">
          <a:xfrm>
            <a:off x="4729048" y="505619"/>
            <a:ext cx="39324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CC0000"/>
                </a:solidFill>
                <a:latin typeface="Times New Roman" pitchFamily="18" charset="0"/>
              </a:rPr>
              <a:t>IPOTESI SHIFT</a:t>
            </a:r>
          </a:p>
        </p:txBody>
      </p:sp>
      <p:sp>
        <p:nvSpPr>
          <p:cNvPr id="129029" name="Oval 7"/>
          <p:cNvSpPr>
            <a:spLocks noChangeArrowheads="1"/>
          </p:cNvSpPr>
          <p:nvPr/>
        </p:nvSpPr>
        <p:spPr bwMode="auto">
          <a:xfrm>
            <a:off x="5694363" y="2060575"/>
            <a:ext cx="576262" cy="504825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9030" name="Text Box 8"/>
          <p:cNvSpPr txBox="1">
            <a:spLocks noChangeArrowheads="1"/>
          </p:cNvSpPr>
          <p:nvPr/>
        </p:nvSpPr>
        <p:spPr bwMode="auto">
          <a:xfrm>
            <a:off x="178941" y="1906588"/>
            <a:ext cx="2232819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it-IT" alt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HA VIRUS </a:t>
            </a:r>
          </a:p>
          <a:p>
            <a:pPr algn="ctr" eaLnBrk="1" hangingPunct="1"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it-IT" alt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AVIARI </a:t>
            </a:r>
          </a:p>
        </p:txBody>
      </p:sp>
      <p:sp>
        <p:nvSpPr>
          <p:cNvPr id="129031" name="Text Box 9"/>
          <p:cNvSpPr txBox="1">
            <a:spLocks noChangeArrowheads="1"/>
          </p:cNvSpPr>
          <p:nvPr/>
        </p:nvSpPr>
        <p:spPr bwMode="auto">
          <a:xfrm>
            <a:off x="4925161" y="1985963"/>
            <a:ext cx="1968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it-IT" altLang="it-IT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it-IT" altLang="it-IT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2,3Gal</a:t>
            </a:r>
            <a:endParaRPr lang="it-IT" alt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9032" name="Group 10"/>
          <p:cNvGrpSpPr>
            <a:grpSpLocks/>
          </p:cNvGrpSpPr>
          <p:nvPr/>
        </p:nvGrpSpPr>
        <p:grpSpPr bwMode="auto">
          <a:xfrm>
            <a:off x="2482850" y="1700213"/>
            <a:ext cx="2447925" cy="1223962"/>
            <a:chOff x="1746" y="1071"/>
            <a:chExt cx="1542" cy="771"/>
          </a:xfrm>
        </p:grpSpPr>
        <p:sp>
          <p:nvSpPr>
            <p:cNvPr id="129053" name="AutoShape 11"/>
            <p:cNvSpPr>
              <a:spLocks noChangeArrowheads="1"/>
            </p:cNvSpPr>
            <p:nvPr/>
          </p:nvSpPr>
          <p:spPr bwMode="auto">
            <a:xfrm>
              <a:off x="2445" y="1071"/>
              <a:ext cx="843" cy="771"/>
            </a:xfrm>
            <a:prstGeom prst="chevron">
              <a:avLst>
                <a:gd name="adj" fmla="val 27335"/>
              </a:avLst>
            </a:prstGeom>
            <a:solidFill>
              <a:srgbClr val="FF0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9054" name="Group 12"/>
            <p:cNvGrpSpPr>
              <a:grpSpLocks/>
            </p:cNvGrpSpPr>
            <p:nvPr/>
          </p:nvGrpSpPr>
          <p:grpSpPr bwMode="auto">
            <a:xfrm rot="5400000">
              <a:off x="2426" y="1289"/>
              <a:ext cx="508" cy="363"/>
              <a:chOff x="2154" y="845"/>
              <a:chExt cx="508" cy="816"/>
            </a:xfrm>
          </p:grpSpPr>
          <p:sp>
            <p:nvSpPr>
              <p:cNvPr id="129059" name="AutoShape 13"/>
              <p:cNvSpPr>
                <a:spLocks noChangeArrowheads="1"/>
              </p:cNvSpPr>
              <p:nvPr/>
            </p:nvSpPr>
            <p:spPr bwMode="auto">
              <a:xfrm>
                <a:off x="2154" y="846"/>
                <a:ext cx="182" cy="816"/>
              </a:xfrm>
              <a:prstGeom prst="upArrow">
                <a:avLst>
                  <a:gd name="adj1" fmla="val 94972"/>
                  <a:gd name="adj2" fmla="val 10079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solidFill>
                    <a:srgbClr val="CCFF3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9060" name="AutoShape 14"/>
              <p:cNvSpPr>
                <a:spLocks noChangeArrowheads="1"/>
              </p:cNvSpPr>
              <p:nvPr/>
            </p:nvSpPr>
            <p:spPr bwMode="auto">
              <a:xfrm>
                <a:off x="2317" y="846"/>
                <a:ext cx="182" cy="816"/>
              </a:xfrm>
              <a:prstGeom prst="upArrow">
                <a:avLst>
                  <a:gd name="adj1" fmla="val 94972"/>
                  <a:gd name="adj2" fmla="val 10079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solidFill>
                    <a:srgbClr val="CCFF3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9061" name="AutoShape 15"/>
              <p:cNvSpPr>
                <a:spLocks noChangeArrowheads="1"/>
              </p:cNvSpPr>
              <p:nvPr/>
            </p:nvSpPr>
            <p:spPr bwMode="auto">
              <a:xfrm>
                <a:off x="2480" y="846"/>
                <a:ext cx="182" cy="816"/>
              </a:xfrm>
              <a:prstGeom prst="upArrow">
                <a:avLst>
                  <a:gd name="adj1" fmla="val 94972"/>
                  <a:gd name="adj2" fmla="val 10079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solidFill>
                    <a:srgbClr val="CCFF3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9055" name="Group 16"/>
            <p:cNvGrpSpPr>
              <a:grpSpLocks/>
            </p:cNvGrpSpPr>
            <p:nvPr/>
          </p:nvGrpSpPr>
          <p:grpSpPr bwMode="auto">
            <a:xfrm rot="5400000">
              <a:off x="1900" y="1063"/>
              <a:ext cx="508" cy="816"/>
              <a:chOff x="2154" y="845"/>
              <a:chExt cx="508" cy="816"/>
            </a:xfrm>
          </p:grpSpPr>
          <p:sp>
            <p:nvSpPr>
              <p:cNvPr id="129056" name="AutoShape 17"/>
              <p:cNvSpPr>
                <a:spLocks noChangeArrowheads="1"/>
              </p:cNvSpPr>
              <p:nvPr/>
            </p:nvSpPr>
            <p:spPr bwMode="auto">
              <a:xfrm>
                <a:off x="2154" y="845"/>
                <a:ext cx="182" cy="816"/>
              </a:xfrm>
              <a:prstGeom prst="upArrow">
                <a:avLst>
                  <a:gd name="adj1" fmla="val 94972"/>
                  <a:gd name="adj2" fmla="val 100796"/>
                </a:avLst>
              </a:prstGeom>
              <a:gradFill rotWithShape="1">
                <a:gsLst>
                  <a:gs pos="0">
                    <a:srgbClr val="99CC00"/>
                  </a:gs>
                  <a:gs pos="100000">
                    <a:srgbClr val="475E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solidFill>
                    <a:srgbClr val="CCFF3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9057" name="AutoShape 18"/>
              <p:cNvSpPr>
                <a:spLocks noChangeArrowheads="1"/>
              </p:cNvSpPr>
              <p:nvPr/>
            </p:nvSpPr>
            <p:spPr bwMode="auto">
              <a:xfrm>
                <a:off x="2317" y="845"/>
                <a:ext cx="182" cy="816"/>
              </a:xfrm>
              <a:prstGeom prst="upArrow">
                <a:avLst>
                  <a:gd name="adj1" fmla="val 94972"/>
                  <a:gd name="adj2" fmla="val 100796"/>
                </a:avLst>
              </a:prstGeom>
              <a:gradFill rotWithShape="1">
                <a:gsLst>
                  <a:gs pos="0">
                    <a:srgbClr val="99CC00"/>
                  </a:gs>
                  <a:gs pos="100000">
                    <a:srgbClr val="475E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solidFill>
                    <a:srgbClr val="CCFF3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9058" name="AutoShape 19"/>
              <p:cNvSpPr>
                <a:spLocks noChangeArrowheads="1"/>
              </p:cNvSpPr>
              <p:nvPr/>
            </p:nvSpPr>
            <p:spPr bwMode="auto">
              <a:xfrm>
                <a:off x="2480" y="845"/>
                <a:ext cx="182" cy="816"/>
              </a:xfrm>
              <a:prstGeom prst="upArrow">
                <a:avLst>
                  <a:gd name="adj1" fmla="val 94972"/>
                  <a:gd name="adj2" fmla="val 100796"/>
                </a:avLst>
              </a:prstGeom>
              <a:gradFill rotWithShape="1">
                <a:gsLst>
                  <a:gs pos="0">
                    <a:srgbClr val="99CC00"/>
                  </a:gs>
                  <a:gs pos="100000">
                    <a:srgbClr val="475E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solidFill>
                    <a:srgbClr val="CCFF3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29033" name="Text Box 20"/>
          <p:cNvSpPr txBox="1">
            <a:spLocks noChangeArrowheads="1"/>
          </p:cNvSpPr>
          <p:nvPr/>
        </p:nvSpPr>
        <p:spPr bwMode="auto">
          <a:xfrm>
            <a:off x="4283075" y="1484313"/>
            <a:ext cx="446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it-IT" altLang="it-IT" sz="2400" b="0">
                <a:latin typeface="Calibri" panose="020F0502020204030204" pitchFamily="34" charset="0"/>
                <a:cs typeface="Calibri" panose="020F0502020204030204" pitchFamily="34" charset="0"/>
              </a:rPr>
              <a:t>RECETTORI CELLULARI</a:t>
            </a:r>
          </a:p>
        </p:txBody>
      </p:sp>
      <p:sp>
        <p:nvSpPr>
          <p:cNvPr id="129034" name="Text Box 21"/>
          <p:cNvSpPr txBox="1">
            <a:spLocks noChangeArrowheads="1"/>
          </p:cNvSpPr>
          <p:nvPr/>
        </p:nvSpPr>
        <p:spPr bwMode="auto">
          <a:xfrm>
            <a:off x="239488" y="4581128"/>
            <a:ext cx="2100264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it-IT" altLang="it-IT" sz="2800" b="0">
                <a:latin typeface="Calibri" panose="020F0502020204030204" pitchFamily="34" charset="0"/>
                <a:cs typeface="Calibri" panose="020F0502020204030204" pitchFamily="34" charset="0"/>
              </a:rPr>
              <a:t>HA VIRUS </a:t>
            </a:r>
          </a:p>
          <a:p>
            <a:pPr algn="ctr" eaLnBrk="1" hangingPunct="1"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it-IT" altLang="it-IT" sz="2800" b="0">
                <a:latin typeface="Calibri" panose="020F0502020204030204" pitchFamily="34" charset="0"/>
                <a:cs typeface="Calibri" panose="020F0502020204030204" pitchFamily="34" charset="0"/>
              </a:rPr>
              <a:t>UMANI </a:t>
            </a:r>
          </a:p>
        </p:txBody>
      </p:sp>
      <p:sp>
        <p:nvSpPr>
          <p:cNvPr id="129035" name="Text Box 22"/>
          <p:cNvSpPr txBox="1">
            <a:spLocks noChangeArrowheads="1"/>
          </p:cNvSpPr>
          <p:nvPr/>
        </p:nvSpPr>
        <p:spPr bwMode="auto">
          <a:xfrm>
            <a:off x="4572000" y="4235450"/>
            <a:ext cx="446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it-IT" altLang="it-IT" sz="2400" b="0">
                <a:latin typeface="Calibri" panose="020F0502020204030204" pitchFamily="34" charset="0"/>
                <a:cs typeface="Calibri" panose="020F0502020204030204" pitchFamily="34" charset="0"/>
              </a:rPr>
              <a:t>RECETTORI CELLULARI</a:t>
            </a:r>
          </a:p>
        </p:txBody>
      </p:sp>
      <p:grpSp>
        <p:nvGrpSpPr>
          <p:cNvPr id="129036" name="Group 23"/>
          <p:cNvGrpSpPr>
            <a:grpSpLocks/>
          </p:cNvGrpSpPr>
          <p:nvPr/>
        </p:nvGrpSpPr>
        <p:grpSpPr bwMode="auto">
          <a:xfrm>
            <a:off x="2555875" y="4379913"/>
            <a:ext cx="2562225" cy="1223962"/>
            <a:chOff x="1746" y="3249"/>
            <a:chExt cx="1614" cy="771"/>
          </a:xfrm>
        </p:grpSpPr>
        <p:sp>
          <p:nvSpPr>
            <p:cNvPr id="129044" name="AutoShape 24"/>
            <p:cNvSpPr>
              <a:spLocks noChangeArrowheads="1"/>
            </p:cNvSpPr>
            <p:nvPr/>
          </p:nvSpPr>
          <p:spPr bwMode="auto">
            <a:xfrm>
              <a:off x="2517" y="3249"/>
              <a:ext cx="843" cy="771"/>
            </a:xfrm>
            <a:prstGeom prst="chevron">
              <a:avLst>
                <a:gd name="adj" fmla="val 27335"/>
              </a:avLst>
            </a:prstGeom>
            <a:solidFill>
              <a:srgbClr val="FFCC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9045" name="Group 25"/>
            <p:cNvGrpSpPr>
              <a:grpSpLocks/>
            </p:cNvGrpSpPr>
            <p:nvPr/>
          </p:nvGrpSpPr>
          <p:grpSpPr bwMode="auto">
            <a:xfrm>
              <a:off x="2553" y="3384"/>
              <a:ext cx="372" cy="544"/>
              <a:chOff x="2064" y="3521"/>
              <a:chExt cx="816" cy="544"/>
            </a:xfrm>
          </p:grpSpPr>
          <p:sp>
            <p:nvSpPr>
              <p:cNvPr id="129050" name="AutoShape 26"/>
              <p:cNvSpPr>
                <a:spLocks noChangeArrowheads="1"/>
              </p:cNvSpPr>
              <p:nvPr/>
            </p:nvSpPr>
            <p:spPr bwMode="auto">
              <a:xfrm>
                <a:off x="2064" y="3521"/>
                <a:ext cx="816" cy="182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dist="28398" dir="20006097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solidFill>
                    <a:srgbClr val="CCFF3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9051" name="AutoShape 27"/>
              <p:cNvSpPr>
                <a:spLocks noChangeArrowheads="1"/>
              </p:cNvSpPr>
              <p:nvPr/>
            </p:nvSpPr>
            <p:spPr bwMode="auto">
              <a:xfrm>
                <a:off x="2064" y="3702"/>
                <a:ext cx="816" cy="182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dist="28398" dir="20006097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solidFill>
                    <a:srgbClr val="CCFF3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9052" name="AutoShape 28"/>
              <p:cNvSpPr>
                <a:spLocks noChangeArrowheads="1"/>
              </p:cNvSpPr>
              <p:nvPr/>
            </p:nvSpPr>
            <p:spPr bwMode="auto">
              <a:xfrm>
                <a:off x="2064" y="3883"/>
                <a:ext cx="816" cy="182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dist="28398" dir="20006097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solidFill>
                    <a:srgbClr val="CCFF3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9046" name="Group 29"/>
            <p:cNvGrpSpPr>
              <a:grpSpLocks/>
            </p:cNvGrpSpPr>
            <p:nvPr/>
          </p:nvGrpSpPr>
          <p:grpSpPr bwMode="auto">
            <a:xfrm>
              <a:off x="1746" y="3385"/>
              <a:ext cx="816" cy="544"/>
              <a:chOff x="2064" y="3521"/>
              <a:chExt cx="816" cy="544"/>
            </a:xfrm>
          </p:grpSpPr>
          <p:sp>
            <p:nvSpPr>
              <p:cNvPr id="363550" name="AutoShape 30"/>
              <p:cNvSpPr>
                <a:spLocks noChangeArrowheads="1"/>
              </p:cNvSpPr>
              <p:nvPr/>
            </p:nvSpPr>
            <p:spPr bwMode="auto">
              <a:xfrm>
                <a:off x="2064" y="3521"/>
                <a:ext cx="816" cy="182"/>
              </a:xfrm>
              <a:prstGeom prst="octagon">
                <a:avLst>
                  <a:gd name="adj" fmla="val 29287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3551" name="AutoShape 31"/>
              <p:cNvSpPr>
                <a:spLocks noChangeArrowheads="1"/>
              </p:cNvSpPr>
              <p:nvPr/>
            </p:nvSpPr>
            <p:spPr bwMode="auto">
              <a:xfrm>
                <a:off x="2064" y="3702"/>
                <a:ext cx="816" cy="182"/>
              </a:xfrm>
              <a:prstGeom prst="octagon">
                <a:avLst>
                  <a:gd name="adj" fmla="val 29287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3552" name="AutoShape 32"/>
              <p:cNvSpPr>
                <a:spLocks noChangeArrowheads="1"/>
              </p:cNvSpPr>
              <p:nvPr/>
            </p:nvSpPr>
            <p:spPr bwMode="auto">
              <a:xfrm>
                <a:off x="2064" y="3883"/>
                <a:ext cx="816" cy="182"/>
              </a:xfrm>
              <a:prstGeom prst="octagon">
                <a:avLst>
                  <a:gd name="adj" fmla="val 29287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29037" name="Group 33"/>
          <p:cNvGrpSpPr>
            <a:grpSpLocks/>
          </p:cNvGrpSpPr>
          <p:nvPr/>
        </p:nvGrpSpPr>
        <p:grpSpPr bwMode="auto">
          <a:xfrm>
            <a:off x="5068886" y="4668834"/>
            <a:ext cx="1968500" cy="584199"/>
            <a:chOff x="3420" y="2886"/>
            <a:chExt cx="1240" cy="368"/>
          </a:xfrm>
        </p:grpSpPr>
        <p:sp>
          <p:nvSpPr>
            <p:cNvPr id="129042" name="Text Box 34"/>
            <p:cNvSpPr txBox="1">
              <a:spLocks noChangeArrowheads="1"/>
            </p:cNvSpPr>
            <p:nvPr/>
          </p:nvSpPr>
          <p:spPr bwMode="auto">
            <a:xfrm>
              <a:off x="3420" y="2886"/>
              <a:ext cx="12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FF3300"/>
                </a:buClr>
                <a:buFont typeface="Wingdings" panose="05000000000000000000" pitchFamily="2" charset="2"/>
                <a:buNone/>
              </a:pPr>
              <a:r>
                <a:rPr lang="it-IT" altLang="it-IT">
                  <a:latin typeface="Calibri" panose="020F0502020204030204" pitchFamily="34" charset="0"/>
                  <a:cs typeface="Calibri" panose="020F0502020204030204" pitchFamily="34" charset="0"/>
                </a:rPr>
                <a:t>SA</a:t>
              </a:r>
              <a:r>
                <a:rPr lang="it-IT" altLang="it-IT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2,6Gal</a:t>
              </a:r>
              <a:endParaRPr lang="it-IT" alt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9043" name="Oval 35"/>
            <p:cNvSpPr>
              <a:spLocks noChangeArrowheads="1"/>
            </p:cNvSpPr>
            <p:nvPr/>
          </p:nvSpPr>
          <p:spPr bwMode="auto">
            <a:xfrm>
              <a:off x="3905" y="2930"/>
              <a:ext cx="363" cy="31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9038" name="Text Box 36"/>
          <p:cNvSpPr txBox="1">
            <a:spLocks noChangeArrowheads="1"/>
          </p:cNvSpPr>
          <p:nvPr/>
        </p:nvSpPr>
        <p:spPr bwMode="auto">
          <a:xfrm>
            <a:off x="6516688" y="5243513"/>
            <a:ext cx="2230437" cy="830997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TRACHEA UOMO</a:t>
            </a:r>
          </a:p>
        </p:txBody>
      </p:sp>
      <p:sp>
        <p:nvSpPr>
          <p:cNvPr id="129039" name="Text Box 37"/>
          <p:cNvSpPr txBox="1">
            <a:spLocks noChangeArrowheads="1"/>
          </p:cNvSpPr>
          <p:nvPr/>
        </p:nvSpPr>
        <p:spPr bwMode="auto">
          <a:xfrm>
            <a:off x="6731000" y="2511425"/>
            <a:ext cx="1943100" cy="830997"/>
          </a:xfrm>
          <a:prstGeom prst="rect">
            <a:avLst/>
          </a:prstGeom>
          <a:solidFill>
            <a:srgbClr val="FF00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INTESTINO VOLATILI</a:t>
            </a:r>
          </a:p>
        </p:txBody>
      </p:sp>
      <p:pic>
        <p:nvPicPr>
          <p:cNvPr id="129040" name="Picture 3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1035A5"/>
              </a:clrFrom>
              <a:clrTo>
                <a:srgbClr val="1035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1" t="2271" r="8315" b="5513"/>
          <a:stretch>
            <a:fillRect/>
          </a:stretch>
        </p:blipFill>
        <p:spPr bwMode="auto">
          <a:xfrm>
            <a:off x="6003925" y="5487988"/>
            <a:ext cx="1016000" cy="1323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41" name="Picture 39" descr="ana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571750"/>
            <a:ext cx="102552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Text Box 2"/>
          <p:cNvSpPr txBox="1">
            <a:spLocks noChangeArrowheads="1"/>
          </p:cNvSpPr>
          <p:nvPr/>
        </p:nvSpPr>
        <p:spPr bwMode="auto">
          <a:xfrm>
            <a:off x="5653191" y="346216"/>
            <a:ext cx="32031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CC0000"/>
                </a:solidFill>
                <a:latin typeface="Times New Roman" pitchFamily="18" charset="0"/>
              </a:rPr>
              <a:t>INFLUENZA</a:t>
            </a:r>
          </a:p>
        </p:txBody>
      </p:sp>
      <p:pic>
        <p:nvPicPr>
          <p:cNvPr id="130053" name="Picture 7" descr="p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844675"/>
            <a:ext cx="36004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0054" name="Group 8"/>
          <p:cNvGrpSpPr>
            <a:grpSpLocks/>
          </p:cNvGrpSpPr>
          <p:nvPr/>
        </p:nvGrpSpPr>
        <p:grpSpPr bwMode="auto">
          <a:xfrm>
            <a:off x="684213" y="3114675"/>
            <a:ext cx="2100262" cy="579438"/>
            <a:chOff x="2290" y="2431"/>
            <a:chExt cx="1323" cy="365"/>
          </a:xfrm>
        </p:grpSpPr>
        <p:sp>
          <p:nvSpPr>
            <p:cNvPr id="130079" name="Oval 9"/>
            <p:cNvSpPr>
              <a:spLocks noChangeArrowheads="1"/>
            </p:cNvSpPr>
            <p:nvPr/>
          </p:nvSpPr>
          <p:spPr bwMode="auto">
            <a:xfrm>
              <a:off x="2816" y="2478"/>
              <a:ext cx="363" cy="31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130080" name="Text Box 10"/>
            <p:cNvSpPr txBox="1">
              <a:spLocks noChangeArrowheads="1"/>
            </p:cNvSpPr>
            <p:nvPr/>
          </p:nvSpPr>
          <p:spPr bwMode="auto">
            <a:xfrm>
              <a:off x="2290" y="2431"/>
              <a:ext cx="132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FF3300"/>
                </a:buClr>
                <a:buFont typeface="Wingdings" panose="05000000000000000000" pitchFamily="2" charset="2"/>
                <a:buNone/>
              </a:pPr>
              <a:r>
                <a:rPr lang="it-IT" altLang="it-IT">
                  <a:latin typeface="Times New Roman" panose="02020603050405020304" pitchFamily="18" charset="0"/>
                </a:rPr>
                <a:t>SA</a:t>
              </a:r>
              <a:r>
                <a:rPr lang="it-IT" altLang="it-IT">
                  <a:latin typeface="Times New Roman" panose="02020603050405020304" pitchFamily="18" charset="0"/>
                  <a:sym typeface="Symbol" panose="05050102010706020507" pitchFamily="18" charset="2"/>
                </a:rPr>
                <a:t>2,3Gal</a:t>
              </a:r>
              <a:endParaRPr lang="it-IT" altLang="it-IT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30055" name="Group 11"/>
          <p:cNvGrpSpPr>
            <a:grpSpLocks/>
          </p:cNvGrpSpPr>
          <p:nvPr/>
        </p:nvGrpSpPr>
        <p:grpSpPr bwMode="auto">
          <a:xfrm>
            <a:off x="1476375" y="2178050"/>
            <a:ext cx="977900" cy="863600"/>
            <a:chOff x="1492" y="2251"/>
            <a:chExt cx="843" cy="771"/>
          </a:xfrm>
        </p:grpSpPr>
        <p:sp>
          <p:nvSpPr>
            <p:cNvPr id="130074" name="AutoShape 12"/>
            <p:cNvSpPr>
              <a:spLocks noChangeArrowheads="1"/>
            </p:cNvSpPr>
            <p:nvPr/>
          </p:nvSpPr>
          <p:spPr bwMode="auto">
            <a:xfrm>
              <a:off x="1492" y="2251"/>
              <a:ext cx="843" cy="771"/>
            </a:xfrm>
            <a:prstGeom prst="chevron">
              <a:avLst>
                <a:gd name="adj" fmla="val 27335"/>
              </a:avLst>
            </a:prstGeom>
            <a:solidFill>
              <a:srgbClr val="FF0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  <p:grpSp>
          <p:nvGrpSpPr>
            <p:cNvPr id="130075" name="Group 13"/>
            <p:cNvGrpSpPr>
              <a:grpSpLocks/>
            </p:cNvGrpSpPr>
            <p:nvPr/>
          </p:nvGrpSpPr>
          <p:grpSpPr bwMode="auto">
            <a:xfrm rot="5400000">
              <a:off x="1473" y="2469"/>
              <a:ext cx="508" cy="363"/>
              <a:chOff x="2154" y="845"/>
              <a:chExt cx="508" cy="816"/>
            </a:xfrm>
          </p:grpSpPr>
          <p:sp>
            <p:nvSpPr>
              <p:cNvPr id="130076" name="AutoShape 14"/>
              <p:cNvSpPr>
                <a:spLocks noChangeArrowheads="1"/>
              </p:cNvSpPr>
              <p:nvPr/>
            </p:nvSpPr>
            <p:spPr bwMode="auto">
              <a:xfrm>
                <a:off x="2154" y="846"/>
                <a:ext cx="181" cy="815"/>
              </a:xfrm>
              <a:prstGeom prst="upArrow">
                <a:avLst>
                  <a:gd name="adj1" fmla="val 94972"/>
                  <a:gd name="adj2" fmla="val 10079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solidFill>
                    <a:srgbClr val="CCFF33"/>
                  </a:solidFill>
                  <a:latin typeface="Lucida Console" panose="020B0609040504020204" pitchFamily="49" charset="0"/>
                </a:endParaRPr>
              </a:p>
            </p:txBody>
          </p:sp>
          <p:sp>
            <p:nvSpPr>
              <p:cNvPr id="130077" name="AutoShape 15"/>
              <p:cNvSpPr>
                <a:spLocks noChangeArrowheads="1"/>
              </p:cNvSpPr>
              <p:nvPr/>
            </p:nvSpPr>
            <p:spPr bwMode="auto">
              <a:xfrm>
                <a:off x="2317" y="846"/>
                <a:ext cx="180" cy="815"/>
              </a:xfrm>
              <a:prstGeom prst="upArrow">
                <a:avLst>
                  <a:gd name="adj1" fmla="val 94972"/>
                  <a:gd name="adj2" fmla="val 10080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solidFill>
                    <a:srgbClr val="CCFF33"/>
                  </a:solidFill>
                  <a:latin typeface="Lucida Console" panose="020B0609040504020204" pitchFamily="49" charset="0"/>
                </a:endParaRPr>
              </a:p>
            </p:txBody>
          </p:sp>
          <p:sp>
            <p:nvSpPr>
              <p:cNvPr id="130078" name="AutoShape 16"/>
              <p:cNvSpPr>
                <a:spLocks noChangeArrowheads="1"/>
              </p:cNvSpPr>
              <p:nvPr/>
            </p:nvSpPr>
            <p:spPr bwMode="auto">
              <a:xfrm>
                <a:off x="2480" y="846"/>
                <a:ext cx="180" cy="815"/>
              </a:xfrm>
              <a:prstGeom prst="upArrow">
                <a:avLst>
                  <a:gd name="adj1" fmla="val 94972"/>
                  <a:gd name="adj2" fmla="val 10080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solidFill>
                    <a:srgbClr val="CCFF33"/>
                  </a:solidFill>
                  <a:latin typeface="Lucida Console" panose="020B0609040504020204" pitchFamily="49" charset="0"/>
                </a:endParaRPr>
              </a:p>
            </p:txBody>
          </p:sp>
        </p:grpSp>
      </p:grpSp>
      <p:grpSp>
        <p:nvGrpSpPr>
          <p:cNvPr id="130056" name="Group 17"/>
          <p:cNvGrpSpPr>
            <a:grpSpLocks/>
          </p:cNvGrpSpPr>
          <p:nvPr/>
        </p:nvGrpSpPr>
        <p:grpSpPr bwMode="auto">
          <a:xfrm>
            <a:off x="6877050" y="2106613"/>
            <a:ext cx="1050925" cy="952500"/>
            <a:chOff x="2381" y="2669"/>
            <a:chExt cx="843" cy="771"/>
          </a:xfrm>
        </p:grpSpPr>
        <p:sp>
          <p:nvSpPr>
            <p:cNvPr id="130069" name="AutoShape 18"/>
            <p:cNvSpPr>
              <a:spLocks noChangeArrowheads="1"/>
            </p:cNvSpPr>
            <p:nvPr/>
          </p:nvSpPr>
          <p:spPr bwMode="auto">
            <a:xfrm>
              <a:off x="2381" y="2669"/>
              <a:ext cx="843" cy="771"/>
            </a:xfrm>
            <a:prstGeom prst="chevron">
              <a:avLst>
                <a:gd name="adj" fmla="val 27335"/>
              </a:avLst>
            </a:prstGeom>
            <a:solidFill>
              <a:srgbClr val="FFCC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  <p:grpSp>
          <p:nvGrpSpPr>
            <p:cNvPr id="130070" name="Group 19"/>
            <p:cNvGrpSpPr>
              <a:grpSpLocks/>
            </p:cNvGrpSpPr>
            <p:nvPr/>
          </p:nvGrpSpPr>
          <p:grpSpPr bwMode="auto">
            <a:xfrm>
              <a:off x="2417" y="2804"/>
              <a:ext cx="372" cy="544"/>
              <a:chOff x="2064" y="3521"/>
              <a:chExt cx="816" cy="544"/>
            </a:xfrm>
          </p:grpSpPr>
          <p:sp>
            <p:nvSpPr>
              <p:cNvPr id="130071" name="AutoShape 20"/>
              <p:cNvSpPr>
                <a:spLocks noChangeArrowheads="1"/>
              </p:cNvSpPr>
              <p:nvPr/>
            </p:nvSpPr>
            <p:spPr bwMode="auto">
              <a:xfrm>
                <a:off x="2063" y="3521"/>
                <a:ext cx="816" cy="182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dist="28398" dir="20006097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solidFill>
                    <a:srgbClr val="CCFF33"/>
                  </a:solidFill>
                  <a:latin typeface="Lucida Console" panose="020B0609040504020204" pitchFamily="49" charset="0"/>
                </a:endParaRPr>
              </a:p>
            </p:txBody>
          </p:sp>
          <p:sp>
            <p:nvSpPr>
              <p:cNvPr id="130072" name="AutoShape 21"/>
              <p:cNvSpPr>
                <a:spLocks noChangeArrowheads="1"/>
              </p:cNvSpPr>
              <p:nvPr/>
            </p:nvSpPr>
            <p:spPr bwMode="auto">
              <a:xfrm>
                <a:off x="2063" y="3702"/>
                <a:ext cx="816" cy="180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dist="28398" dir="20006097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solidFill>
                    <a:srgbClr val="CCFF33"/>
                  </a:solidFill>
                  <a:latin typeface="Lucida Console" panose="020B0609040504020204" pitchFamily="49" charset="0"/>
                </a:endParaRPr>
              </a:p>
            </p:txBody>
          </p:sp>
          <p:sp>
            <p:nvSpPr>
              <p:cNvPr id="130073" name="AutoShape 22"/>
              <p:cNvSpPr>
                <a:spLocks noChangeArrowheads="1"/>
              </p:cNvSpPr>
              <p:nvPr/>
            </p:nvSpPr>
            <p:spPr bwMode="auto">
              <a:xfrm>
                <a:off x="2063" y="3882"/>
                <a:ext cx="816" cy="181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dist="28398" dir="20006097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solidFill>
                    <a:srgbClr val="CCFF33"/>
                  </a:solidFill>
                  <a:latin typeface="Lucida Console" panose="020B0609040504020204" pitchFamily="49" charset="0"/>
                </a:endParaRPr>
              </a:p>
            </p:txBody>
          </p:sp>
        </p:grpSp>
      </p:grpSp>
      <p:grpSp>
        <p:nvGrpSpPr>
          <p:cNvPr id="130057" name="Group 23"/>
          <p:cNvGrpSpPr>
            <a:grpSpLocks/>
          </p:cNvGrpSpPr>
          <p:nvPr/>
        </p:nvGrpSpPr>
        <p:grpSpPr bwMode="auto">
          <a:xfrm>
            <a:off x="6300788" y="3114675"/>
            <a:ext cx="2100262" cy="579438"/>
            <a:chOff x="3379" y="2886"/>
            <a:chExt cx="1323" cy="365"/>
          </a:xfrm>
        </p:grpSpPr>
        <p:sp>
          <p:nvSpPr>
            <p:cNvPr id="130067" name="Text Box 24"/>
            <p:cNvSpPr txBox="1">
              <a:spLocks noChangeArrowheads="1"/>
            </p:cNvSpPr>
            <p:nvPr/>
          </p:nvSpPr>
          <p:spPr bwMode="auto">
            <a:xfrm>
              <a:off x="3379" y="2886"/>
              <a:ext cx="132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FF3300"/>
                </a:buClr>
                <a:buFont typeface="Wingdings" panose="05000000000000000000" pitchFamily="2" charset="2"/>
                <a:buNone/>
              </a:pPr>
              <a:r>
                <a:rPr lang="it-IT" altLang="it-IT">
                  <a:latin typeface="Times New Roman" panose="02020603050405020304" pitchFamily="18" charset="0"/>
                </a:rPr>
                <a:t>SA</a:t>
              </a:r>
              <a:r>
                <a:rPr lang="it-IT" altLang="it-IT">
                  <a:latin typeface="Times New Roman" panose="02020603050405020304" pitchFamily="18" charset="0"/>
                  <a:sym typeface="Symbol" panose="05050102010706020507" pitchFamily="18" charset="2"/>
                </a:rPr>
                <a:t>2,6Gal</a:t>
              </a:r>
              <a:endParaRPr lang="it-IT" altLang="it-IT">
                <a:latin typeface="Times New Roman" panose="02020603050405020304" pitchFamily="18" charset="0"/>
              </a:endParaRPr>
            </a:p>
          </p:txBody>
        </p:sp>
        <p:sp>
          <p:nvSpPr>
            <p:cNvPr id="130068" name="Oval 25"/>
            <p:cNvSpPr>
              <a:spLocks noChangeArrowheads="1"/>
            </p:cNvSpPr>
            <p:nvPr/>
          </p:nvSpPr>
          <p:spPr bwMode="auto">
            <a:xfrm>
              <a:off x="3905" y="2930"/>
              <a:ext cx="363" cy="31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</p:grpSp>
      <p:sp>
        <p:nvSpPr>
          <p:cNvPr id="130058" name="Text Box 26"/>
          <p:cNvSpPr txBox="1">
            <a:spLocks noChangeArrowheads="1"/>
          </p:cNvSpPr>
          <p:nvPr/>
        </p:nvSpPr>
        <p:spPr bwMode="auto">
          <a:xfrm>
            <a:off x="683393" y="1125538"/>
            <a:ext cx="7993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it-IT" altLang="it-IT" b="0" dirty="0">
                <a:latin typeface="Calibri" panose="020F0502020204030204" pitchFamily="34" charset="0"/>
                <a:cs typeface="Calibri" panose="020F0502020204030204" pitchFamily="34" charset="0"/>
              </a:rPr>
              <a:t>NEL SUINO ENTRAMBI I RECETTORI…</a:t>
            </a:r>
          </a:p>
        </p:txBody>
      </p:sp>
      <p:pic>
        <p:nvPicPr>
          <p:cNvPr id="130059" name="Picture 27" descr="ana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797425"/>
            <a:ext cx="13716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0060" name="AutoShape 28"/>
          <p:cNvCxnSpPr>
            <a:cxnSpLocks noChangeShapeType="1"/>
          </p:cNvCxnSpPr>
          <p:nvPr/>
        </p:nvCxnSpPr>
        <p:spPr bwMode="auto">
          <a:xfrm rot="-5400000">
            <a:off x="2321719" y="3483769"/>
            <a:ext cx="1081088" cy="1403350"/>
          </a:xfrm>
          <a:prstGeom prst="curvedConnector2">
            <a:avLst/>
          </a:prstGeom>
          <a:noFill/>
          <a:ln w="50800">
            <a:solidFill>
              <a:srgbClr val="FF3300"/>
            </a:solidFill>
            <a:prstDash val="lgDashDot"/>
            <a:round/>
            <a:headEnd type="oval" w="lg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061" name="AutoShape 29"/>
          <p:cNvCxnSpPr>
            <a:cxnSpLocks noChangeShapeType="1"/>
          </p:cNvCxnSpPr>
          <p:nvPr/>
        </p:nvCxnSpPr>
        <p:spPr bwMode="auto">
          <a:xfrm rot="5400000" flipH="1">
            <a:off x="4860131" y="3717132"/>
            <a:ext cx="2016125" cy="1728788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rgbClr val="003366"/>
            </a:solidFill>
            <a:prstDash val="dash"/>
            <a:round/>
            <a:headEnd type="oval" w="lg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0062" name="Picture 3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1035A5"/>
              </a:clrFrom>
              <a:clrTo>
                <a:srgbClr val="1035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1" t="2271" r="8315" b="5513"/>
          <a:stretch>
            <a:fillRect/>
          </a:stretch>
        </p:blipFill>
        <p:spPr bwMode="auto">
          <a:xfrm>
            <a:off x="6704013" y="4797425"/>
            <a:ext cx="1323975" cy="172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63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679950"/>
            <a:ext cx="8636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64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373688"/>
            <a:ext cx="8636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65" name="Text Box 33"/>
          <p:cNvSpPr txBox="1">
            <a:spLocks noChangeArrowheads="1"/>
          </p:cNvSpPr>
          <p:nvPr/>
        </p:nvSpPr>
        <p:spPr bwMode="auto">
          <a:xfrm>
            <a:off x="2628900" y="5722938"/>
            <a:ext cx="3887788" cy="946150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 RIASSORTIMENTO </a:t>
            </a:r>
          </a:p>
          <a:p>
            <a:pPr algn="ctr" eaLnBrk="1" hangingPunct="1">
              <a:spcBef>
                <a:spcPct val="0"/>
              </a:spcBef>
              <a:buClr>
                <a:srgbClr val="FFE41B"/>
              </a:buClr>
              <a:buFont typeface="Wingdings" panose="05000000000000000000" pitchFamily="2" charset="2"/>
              <a:buNone/>
            </a:pPr>
            <a:r>
              <a:rPr lang="it-IT" alt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FRA I DUE VIRUS</a:t>
            </a:r>
          </a:p>
        </p:txBody>
      </p:sp>
      <p:sp>
        <p:nvSpPr>
          <p:cNvPr id="130066" name="WordArt 34"/>
          <p:cNvSpPr>
            <a:spLocks noChangeArrowheads="1" noChangeShapeType="1" noTextEdit="1"/>
          </p:cNvSpPr>
          <p:nvPr/>
        </p:nvSpPr>
        <p:spPr bwMode="auto">
          <a:xfrm>
            <a:off x="3348038" y="4868863"/>
            <a:ext cx="2376487" cy="7921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SHIFT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3514725" y="1341438"/>
            <a:ext cx="21145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800">
                <a:solidFill>
                  <a:srgbClr val="CC0000"/>
                </a:solidFill>
              </a:rPr>
              <a:t>SUINO</a:t>
            </a: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-354013" y="2825750"/>
            <a:ext cx="669766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pic>
        <p:nvPicPr>
          <p:cNvPr id="131076" name="Picture 4" descr="Pig_dances_2.gif - (8K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052513"/>
            <a:ext cx="1693862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7" name="AutoShape 5" descr="ducky_d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31078" name="AutoShape 6" descr="ducky_d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6491011" y="340091"/>
            <a:ext cx="16097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 b="0" dirty="0">
                <a:solidFill>
                  <a:srgbClr val="CC0000"/>
                </a:solidFill>
              </a:rPr>
              <a:t>SHIFT</a:t>
            </a:r>
          </a:p>
        </p:txBody>
      </p:sp>
      <p:sp>
        <p:nvSpPr>
          <p:cNvPr id="131082" name="WordArt 12"/>
          <p:cNvSpPr>
            <a:spLocks noChangeArrowheads="1" noChangeShapeType="1" noTextEdit="1"/>
          </p:cNvSpPr>
          <p:nvPr/>
        </p:nvSpPr>
        <p:spPr bwMode="auto">
          <a:xfrm>
            <a:off x="2195513" y="2347913"/>
            <a:ext cx="46799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MIXING VESSEL</a:t>
            </a:r>
          </a:p>
        </p:txBody>
      </p:sp>
      <p:sp>
        <p:nvSpPr>
          <p:cNvPr id="131083" name="Text Box 13"/>
          <p:cNvSpPr txBox="1">
            <a:spLocks noChangeArrowheads="1"/>
          </p:cNvSpPr>
          <p:nvPr/>
        </p:nvSpPr>
        <p:spPr bwMode="auto">
          <a:xfrm>
            <a:off x="2185988" y="4044950"/>
            <a:ext cx="477043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800">
                <a:solidFill>
                  <a:srgbClr val="CC0000"/>
                </a:solidFill>
              </a:rPr>
              <a:t>SPECIE AVIARI</a:t>
            </a:r>
          </a:p>
        </p:txBody>
      </p:sp>
      <p:sp>
        <p:nvSpPr>
          <p:cNvPr id="131084" name="WordArt 14"/>
          <p:cNvSpPr>
            <a:spLocks noChangeArrowheads="1" noChangeShapeType="1" noTextEdit="1"/>
          </p:cNvSpPr>
          <p:nvPr/>
        </p:nvSpPr>
        <p:spPr bwMode="auto">
          <a:xfrm>
            <a:off x="2484438" y="5084763"/>
            <a:ext cx="40481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SERBATOIO</a:t>
            </a:r>
          </a:p>
        </p:txBody>
      </p:sp>
      <p:pic>
        <p:nvPicPr>
          <p:cNvPr id="131085" name="Picture 15" descr="Making_a_vase.gif - (4K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19325"/>
            <a:ext cx="165735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86" name="Text Box 16"/>
          <p:cNvSpPr txBox="1">
            <a:spLocks noChangeArrowheads="1"/>
          </p:cNvSpPr>
          <p:nvPr/>
        </p:nvSpPr>
        <p:spPr bwMode="auto">
          <a:xfrm>
            <a:off x="2627313" y="3213100"/>
            <a:ext cx="3829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/>
              <a:t>VASO DI RIMESCOLAMENTO</a:t>
            </a:r>
          </a:p>
        </p:txBody>
      </p:sp>
      <p:pic>
        <p:nvPicPr>
          <p:cNvPr id="131087" name="Picture 17" descr="bird_2.gif - (20K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149080"/>
            <a:ext cx="3230562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88" name="Picture 18" descr="bird_2.gif - (20K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5038725"/>
            <a:ext cx="3230562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89" name="Picture 19" descr="bird_2.gif - (20K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5343"/>
            <a:ext cx="3230562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90" name="Picture 20" descr="bird_2.gif - (20K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5111005"/>
            <a:ext cx="323056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91" name="Picture 21" descr="bird_2.gif - (20K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06" y="4365104"/>
            <a:ext cx="3230562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Text Box 2"/>
          <p:cNvSpPr txBox="1">
            <a:spLocks noChangeArrowheads="1"/>
          </p:cNvSpPr>
          <p:nvPr/>
        </p:nvSpPr>
        <p:spPr bwMode="auto">
          <a:xfrm>
            <a:off x="6311421" y="620688"/>
            <a:ext cx="16097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 b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SHIFT</a:t>
            </a:r>
            <a:endParaRPr lang="it-IT" sz="4000" b="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8005" name="Oval 7"/>
          <p:cNvSpPr>
            <a:spLocks noChangeArrowheads="1"/>
          </p:cNvSpPr>
          <p:nvPr/>
        </p:nvSpPr>
        <p:spPr bwMode="auto">
          <a:xfrm>
            <a:off x="6838950" y="3435350"/>
            <a:ext cx="1109663" cy="11096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pic>
        <p:nvPicPr>
          <p:cNvPr id="128006" name="Picture 8" descr="pic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8" y="2128838"/>
            <a:ext cx="3046412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7" name="Oval 9"/>
          <p:cNvSpPr>
            <a:spLocks noChangeArrowheads="1"/>
          </p:cNvSpPr>
          <p:nvPr/>
        </p:nvSpPr>
        <p:spPr bwMode="auto">
          <a:xfrm>
            <a:off x="981075" y="4100513"/>
            <a:ext cx="777875" cy="7778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28008" name="Oval 10"/>
          <p:cNvSpPr>
            <a:spLocks noChangeArrowheads="1"/>
          </p:cNvSpPr>
          <p:nvPr/>
        </p:nvSpPr>
        <p:spPr bwMode="auto">
          <a:xfrm>
            <a:off x="3222625" y="4100513"/>
            <a:ext cx="860425" cy="8604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355339" name="AutoShape 11"/>
          <p:cNvSpPr>
            <a:spLocks noChangeArrowheads="1"/>
          </p:cNvSpPr>
          <p:nvPr/>
        </p:nvSpPr>
        <p:spPr bwMode="auto">
          <a:xfrm>
            <a:off x="4757738" y="4235450"/>
            <a:ext cx="1109662" cy="749300"/>
          </a:xfrm>
          <a:prstGeom prst="rightArrow">
            <a:avLst>
              <a:gd name="adj1" fmla="val 50000"/>
              <a:gd name="adj2" fmla="val 55398"/>
            </a:avLst>
          </a:prstGeom>
          <a:gradFill rotWithShape="0">
            <a:gsLst>
              <a:gs pos="0">
                <a:schemeClr val="folHlink">
                  <a:gamma/>
                  <a:shade val="2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128010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035A5"/>
              </a:clrFrom>
              <a:clrTo>
                <a:srgbClr val="1035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1" t="2271" r="8315" b="5513"/>
          <a:stretch>
            <a:fillRect/>
          </a:stretch>
        </p:blipFill>
        <p:spPr bwMode="auto">
          <a:xfrm>
            <a:off x="919163" y="2009775"/>
            <a:ext cx="10350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11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1035A5"/>
              </a:clrFrom>
              <a:clrTo>
                <a:srgbClr val="1035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2" t="13608" r="14140" b="17670"/>
          <a:stretch>
            <a:fillRect/>
          </a:stretch>
        </p:blipFill>
        <p:spPr bwMode="auto">
          <a:xfrm>
            <a:off x="3022600" y="2260600"/>
            <a:ext cx="109537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12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035A5"/>
              </a:clrFrom>
              <a:clrTo>
                <a:srgbClr val="1035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1" t="2271" r="8315" b="5513"/>
          <a:stretch>
            <a:fillRect/>
          </a:stretch>
        </p:blipFill>
        <p:spPr bwMode="auto">
          <a:xfrm>
            <a:off x="8193088" y="1649413"/>
            <a:ext cx="792162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13" name="Picture 15" descr="pic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3368675"/>
            <a:ext cx="47085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14" name="Oval 16"/>
          <p:cNvSpPr>
            <a:spLocks noChangeArrowheads="1"/>
          </p:cNvSpPr>
          <p:nvPr/>
        </p:nvSpPr>
        <p:spPr bwMode="auto">
          <a:xfrm>
            <a:off x="6838950" y="3435350"/>
            <a:ext cx="1109663" cy="11096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pic>
        <p:nvPicPr>
          <p:cNvPr id="128015" name="Picture 17" descr="pic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8" y="2128838"/>
            <a:ext cx="3046412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16" name="Oval 18"/>
          <p:cNvSpPr>
            <a:spLocks noChangeArrowheads="1"/>
          </p:cNvSpPr>
          <p:nvPr/>
        </p:nvSpPr>
        <p:spPr bwMode="auto">
          <a:xfrm>
            <a:off x="981075" y="4100513"/>
            <a:ext cx="777875" cy="7778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28017" name="Oval 19"/>
          <p:cNvSpPr>
            <a:spLocks noChangeArrowheads="1"/>
          </p:cNvSpPr>
          <p:nvPr/>
        </p:nvSpPr>
        <p:spPr bwMode="auto">
          <a:xfrm>
            <a:off x="3222625" y="4100513"/>
            <a:ext cx="860425" cy="8604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28018" name="AutoShape 20"/>
          <p:cNvSpPr>
            <a:spLocks noChangeArrowheads="1"/>
          </p:cNvSpPr>
          <p:nvPr/>
        </p:nvSpPr>
        <p:spPr bwMode="auto">
          <a:xfrm>
            <a:off x="4681538" y="4235450"/>
            <a:ext cx="1109662" cy="749300"/>
          </a:xfrm>
          <a:prstGeom prst="rightArrow">
            <a:avLst>
              <a:gd name="adj1" fmla="val 50000"/>
              <a:gd name="adj2" fmla="val 55398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pic>
        <p:nvPicPr>
          <p:cNvPr id="128019" name="Picture 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035A5"/>
              </a:clrFrom>
              <a:clrTo>
                <a:srgbClr val="1035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1" t="2271" r="8315" b="5513"/>
          <a:stretch>
            <a:fillRect/>
          </a:stretch>
        </p:blipFill>
        <p:spPr bwMode="auto">
          <a:xfrm>
            <a:off x="919163" y="2009775"/>
            <a:ext cx="1035050" cy="1349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20" name="Picture 2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1035A5"/>
              </a:clrFrom>
              <a:clrTo>
                <a:srgbClr val="1035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2" t="13608" r="14140" b="17670"/>
          <a:stretch>
            <a:fillRect/>
          </a:stretch>
        </p:blipFill>
        <p:spPr bwMode="auto">
          <a:xfrm>
            <a:off x="3022600" y="2260600"/>
            <a:ext cx="1095375" cy="1063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21" name="Picture 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035A5"/>
              </a:clrFrom>
              <a:clrTo>
                <a:srgbClr val="1035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1" t="2271" r="8315" b="5513"/>
          <a:stretch>
            <a:fillRect/>
          </a:stretch>
        </p:blipFill>
        <p:spPr bwMode="auto">
          <a:xfrm>
            <a:off x="8193088" y="1649413"/>
            <a:ext cx="792162" cy="1031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22" name="Picture 24" descr="pic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3368675"/>
            <a:ext cx="47085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2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5095875" y="4076700"/>
            <a:ext cx="771525" cy="504825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5076825" y="1268413"/>
            <a:ext cx="898525" cy="576262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2678113" y="5656263"/>
            <a:ext cx="1208087" cy="411162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2579688" y="5178425"/>
            <a:ext cx="1208087" cy="411163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2581275" y="3019425"/>
            <a:ext cx="1152525" cy="409575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2195513" y="2565400"/>
            <a:ext cx="1008062" cy="3857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32104" name="Rectangle 8"/>
          <p:cNvSpPr>
            <a:spLocks noChangeArrowheads="1"/>
          </p:cNvSpPr>
          <p:nvPr/>
        </p:nvSpPr>
        <p:spPr bwMode="auto">
          <a:xfrm>
            <a:off x="4376738" y="4076700"/>
            <a:ext cx="771525" cy="504825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32105" name="Rectangle 9"/>
          <p:cNvSpPr>
            <a:spLocks noChangeArrowheads="1"/>
          </p:cNvSpPr>
          <p:nvPr/>
        </p:nvSpPr>
        <p:spPr bwMode="auto">
          <a:xfrm>
            <a:off x="4178300" y="1268413"/>
            <a:ext cx="898525" cy="5762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32106" name="AutoShape 10"/>
          <p:cNvSpPr>
            <a:spLocks noChangeArrowheads="1"/>
          </p:cNvSpPr>
          <p:nvPr/>
        </p:nvSpPr>
        <p:spPr bwMode="auto">
          <a:xfrm>
            <a:off x="920750" y="1196975"/>
            <a:ext cx="7232650" cy="1449388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4000" b="0"/>
              <a:t>PANDEMIA “</a:t>
            </a:r>
            <a:r>
              <a:rPr lang="it-IT" altLang="it-IT" sz="4000" i="1"/>
              <a:t>Asiatica</a:t>
            </a:r>
            <a:r>
              <a:rPr lang="it-IT" altLang="it-IT" sz="4000" b="0"/>
              <a:t>” DEL ’57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 b="0"/>
              <a:t>A/H2N2/Asia/57</a:t>
            </a:r>
          </a:p>
        </p:txBody>
      </p:sp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2103438" y="2509838"/>
            <a:ext cx="4624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5 GENI DI VIRUS DELL’UOMO</a:t>
            </a:r>
          </a:p>
        </p:txBody>
      </p:sp>
      <p:sp>
        <p:nvSpPr>
          <p:cNvPr id="132108" name="Text Box 12"/>
          <p:cNvSpPr txBox="1">
            <a:spLocks noChangeArrowheads="1"/>
          </p:cNvSpPr>
          <p:nvPr/>
        </p:nvSpPr>
        <p:spPr bwMode="auto">
          <a:xfrm>
            <a:off x="3597275" y="347821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H1</a:t>
            </a:r>
          </a:p>
        </p:txBody>
      </p:sp>
      <p:sp>
        <p:nvSpPr>
          <p:cNvPr id="132109" name="AutoShape 13"/>
          <p:cNvSpPr>
            <a:spLocks noChangeArrowheads="1"/>
          </p:cNvSpPr>
          <p:nvPr/>
        </p:nvSpPr>
        <p:spPr bwMode="auto">
          <a:xfrm>
            <a:off x="4211638" y="3635375"/>
            <a:ext cx="817562" cy="2254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2110" name="Text Box 14"/>
          <p:cNvSpPr txBox="1">
            <a:spLocks noChangeArrowheads="1"/>
          </p:cNvSpPr>
          <p:nvPr/>
        </p:nvSpPr>
        <p:spPr bwMode="auto">
          <a:xfrm>
            <a:off x="2590800" y="2640013"/>
            <a:ext cx="44338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3 GENI DI UN VIRUS AVIARE</a:t>
            </a:r>
          </a:p>
        </p:txBody>
      </p:sp>
      <p:sp>
        <p:nvSpPr>
          <p:cNvPr id="132111" name="Text Box 15"/>
          <p:cNvSpPr txBox="1">
            <a:spLocks noChangeArrowheads="1"/>
          </p:cNvSpPr>
          <p:nvPr/>
        </p:nvSpPr>
        <p:spPr bwMode="auto">
          <a:xfrm>
            <a:off x="5105400" y="347821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H2</a:t>
            </a:r>
          </a:p>
        </p:txBody>
      </p:sp>
      <p:sp>
        <p:nvSpPr>
          <p:cNvPr id="132112" name="Text Box 16"/>
          <p:cNvSpPr txBox="1">
            <a:spLocks noChangeArrowheads="1"/>
          </p:cNvSpPr>
          <p:nvPr/>
        </p:nvSpPr>
        <p:spPr bwMode="auto">
          <a:xfrm>
            <a:off x="2727325" y="5611813"/>
            <a:ext cx="4017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2 GENI DA VIRUS AVIARE</a:t>
            </a:r>
          </a:p>
        </p:txBody>
      </p:sp>
      <p:sp>
        <p:nvSpPr>
          <p:cNvPr id="132113" name="AutoShape 17"/>
          <p:cNvSpPr>
            <a:spLocks noChangeArrowheads="1"/>
          </p:cNvSpPr>
          <p:nvPr/>
        </p:nvSpPr>
        <p:spPr bwMode="auto">
          <a:xfrm>
            <a:off x="1057275" y="3938588"/>
            <a:ext cx="7077075" cy="1449387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4000" b="0"/>
              <a:t>PANDEMIA “</a:t>
            </a:r>
            <a:r>
              <a:rPr lang="it-IT" altLang="it-IT" sz="4000" i="1"/>
              <a:t>Cinese</a:t>
            </a:r>
            <a:r>
              <a:rPr lang="it-IT" altLang="it-IT" sz="4000" b="0"/>
              <a:t>” DEL ’68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 b="0"/>
              <a:t>A/H3N2/Hong Kong/68</a:t>
            </a:r>
          </a:p>
        </p:txBody>
      </p:sp>
      <p:sp>
        <p:nvSpPr>
          <p:cNvPr id="132114" name="Text Box 18"/>
          <p:cNvSpPr txBox="1">
            <a:spLocks noChangeArrowheads="1"/>
          </p:cNvSpPr>
          <p:nvPr/>
        </p:nvSpPr>
        <p:spPr bwMode="auto">
          <a:xfrm>
            <a:off x="3541713" y="6145213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H2</a:t>
            </a:r>
          </a:p>
        </p:txBody>
      </p:sp>
      <p:sp>
        <p:nvSpPr>
          <p:cNvPr id="132115" name="Text Box 19"/>
          <p:cNvSpPr txBox="1">
            <a:spLocks noChangeArrowheads="1"/>
          </p:cNvSpPr>
          <p:nvPr/>
        </p:nvSpPr>
        <p:spPr bwMode="auto">
          <a:xfrm>
            <a:off x="2600325" y="5154613"/>
            <a:ext cx="360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6 GENI DA H2N2 UOMO</a:t>
            </a:r>
          </a:p>
        </p:txBody>
      </p:sp>
      <p:sp>
        <p:nvSpPr>
          <p:cNvPr id="132116" name="Text Box 20"/>
          <p:cNvSpPr txBox="1">
            <a:spLocks noChangeArrowheads="1"/>
          </p:cNvSpPr>
          <p:nvPr/>
        </p:nvSpPr>
        <p:spPr bwMode="auto">
          <a:xfrm>
            <a:off x="5111750" y="615791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H3</a:t>
            </a:r>
          </a:p>
        </p:txBody>
      </p:sp>
      <p:sp>
        <p:nvSpPr>
          <p:cNvPr id="358421" name="Text Box 21"/>
          <p:cNvSpPr txBox="1">
            <a:spLocks noChangeArrowheads="1"/>
          </p:cNvSpPr>
          <p:nvPr/>
        </p:nvSpPr>
        <p:spPr bwMode="auto">
          <a:xfrm>
            <a:off x="4390474" y="404664"/>
            <a:ext cx="45159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CC0000"/>
                </a:solidFill>
                <a:latin typeface="Times New Roman" pitchFamily="18" charset="0"/>
              </a:rPr>
              <a:t>ESEMPI DI SHIFT</a:t>
            </a:r>
          </a:p>
        </p:txBody>
      </p:sp>
      <p:sp>
        <p:nvSpPr>
          <p:cNvPr id="132120" name="AutoShape 26"/>
          <p:cNvSpPr>
            <a:spLocks noChangeArrowheads="1"/>
          </p:cNvSpPr>
          <p:nvPr/>
        </p:nvSpPr>
        <p:spPr bwMode="auto">
          <a:xfrm>
            <a:off x="4224338" y="6275388"/>
            <a:ext cx="817562" cy="2254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2121" name="Line 27"/>
          <p:cNvSpPr>
            <a:spLocks noChangeShapeType="1"/>
          </p:cNvSpPr>
          <p:nvPr/>
        </p:nvSpPr>
        <p:spPr bwMode="auto">
          <a:xfrm>
            <a:off x="5651500" y="2924175"/>
            <a:ext cx="10810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132122" name="Line 28"/>
          <p:cNvSpPr>
            <a:spLocks noChangeShapeType="1"/>
          </p:cNvSpPr>
          <p:nvPr/>
        </p:nvSpPr>
        <p:spPr bwMode="auto">
          <a:xfrm>
            <a:off x="5770563" y="3390900"/>
            <a:ext cx="1152525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132123" name="Line 29"/>
          <p:cNvSpPr>
            <a:spLocks noChangeShapeType="1"/>
          </p:cNvSpPr>
          <p:nvPr/>
        </p:nvSpPr>
        <p:spPr bwMode="auto">
          <a:xfrm>
            <a:off x="5508625" y="6021388"/>
            <a:ext cx="1081088" cy="1587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132124" name="Line 30"/>
          <p:cNvSpPr>
            <a:spLocks noChangeShapeType="1"/>
          </p:cNvSpPr>
          <p:nvPr/>
        </p:nvSpPr>
        <p:spPr bwMode="auto">
          <a:xfrm>
            <a:off x="5076825" y="5541963"/>
            <a:ext cx="1081088" cy="158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358431" name="Text Box 31"/>
          <p:cNvSpPr txBox="1">
            <a:spLocks noChangeArrowheads="1"/>
          </p:cNvSpPr>
          <p:nvPr/>
        </p:nvSpPr>
        <p:spPr bwMode="auto">
          <a:xfrm>
            <a:off x="5597525" y="3514725"/>
            <a:ext cx="3167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it-IT" sz="20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70 MILA MORTI IN USA</a:t>
            </a:r>
          </a:p>
        </p:txBody>
      </p:sp>
      <p:sp>
        <p:nvSpPr>
          <p:cNvPr id="358432" name="Text Box 32"/>
          <p:cNvSpPr txBox="1">
            <a:spLocks noChangeArrowheads="1"/>
          </p:cNvSpPr>
          <p:nvPr/>
        </p:nvSpPr>
        <p:spPr bwMode="auto">
          <a:xfrm>
            <a:off x="5651500" y="6165850"/>
            <a:ext cx="2160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it-IT" sz="20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34 MILA MORTI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4149725" y="115888"/>
            <a:ext cx="49164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400" b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ANTIGENIC SHIFT</a:t>
            </a:r>
          </a:p>
        </p:txBody>
      </p:sp>
      <p:sp>
        <p:nvSpPr>
          <p:cNvPr id="133125" name="Text Box 12" descr="Gocce"/>
          <p:cNvSpPr txBox="1">
            <a:spLocks noChangeArrowheads="1"/>
          </p:cNvSpPr>
          <p:nvPr/>
        </p:nvSpPr>
        <p:spPr bwMode="auto">
          <a:xfrm>
            <a:off x="1546224" y="1144874"/>
            <a:ext cx="6264275" cy="156966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IL RIASSORTIMENTO GENOMICO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È ALLA BASE DELLE PANDEMIE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DA VIRUS INFLUENZALI </a:t>
            </a:r>
          </a:p>
        </p:txBody>
      </p:sp>
      <p:sp>
        <p:nvSpPr>
          <p:cNvPr id="133126" name="Line 13"/>
          <p:cNvSpPr>
            <a:spLocks noChangeShapeType="1"/>
          </p:cNvSpPr>
          <p:nvPr/>
        </p:nvSpPr>
        <p:spPr bwMode="auto">
          <a:xfrm>
            <a:off x="1260475" y="5588000"/>
            <a:ext cx="6835775" cy="0"/>
          </a:xfrm>
          <a:prstGeom prst="line">
            <a:avLst/>
          </a:prstGeom>
          <a:noFill/>
          <a:ln w="50800">
            <a:solidFill>
              <a:srgbClr val="FF6633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127" name="Rectangle 14"/>
          <p:cNvSpPr>
            <a:spLocks noChangeArrowheads="1"/>
          </p:cNvSpPr>
          <p:nvPr/>
        </p:nvSpPr>
        <p:spPr bwMode="auto">
          <a:xfrm>
            <a:off x="998538" y="5824538"/>
            <a:ext cx="723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0">
                <a:latin typeface="Comic Sans MS" panose="030F0702030302020204" pitchFamily="66" charset="0"/>
              </a:rPr>
              <a:t>1918</a:t>
            </a:r>
          </a:p>
        </p:txBody>
      </p:sp>
      <p:sp>
        <p:nvSpPr>
          <p:cNvPr id="133128" name="Rectangle 15"/>
          <p:cNvSpPr>
            <a:spLocks noChangeArrowheads="1"/>
          </p:cNvSpPr>
          <p:nvPr/>
        </p:nvSpPr>
        <p:spPr bwMode="auto">
          <a:xfrm>
            <a:off x="3321050" y="5824538"/>
            <a:ext cx="765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0">
                <a:latin typeface="Comic Sans MS" panose="030F0702030302020204" pitchFamily="66" charset="0"/>
              </a:rPr>
              <a:t>1957</a:t>
            </a:r>
          </a:p>
        </p:txBody>
      </p:sp>
      <p:sp>
        <p:nvSpPr>
          <p:cNvPr id="133129" name="Rectangle 16"/>
          <p:cNvSpPr>
            <a:spLocks noChangeArrowheads="1"/>
          </p:cNvSpPr>
          <p:nvPr/>
        </p:nvSpPr>
        <p:spPr bwMode="auto">
          <a:xfrm>
            <a:off x="4073525" y="5824538"/>
            <a:ext cx="765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0">
                <a:latin typeface="Comic Sans MS" panose="030F0702030302020204" pitchFamily="66" charset="0"/>
              </a:rPr>
              <a:t>1968</a:t>
            </a:r>
          </a:p>
        </p:txBody>
      </p:sp>
      <p:sp>
        <p:nvSpPr>
          <p:cNvPr id="133130" name="Rectangle 17"/>
          <p:cNvSpPr>
            <a:spLocks noChangeArrowheads="1"/>
          </p:cNvSpPr>
          <p:nvPr/>
        </p:nvSpPr>
        <p:spPr bwMode="auto">
          <a:xfrm>
            <a:off x="4870450" y="5824538"/>
            <a:ext cx="765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0">
                <a:latin typeface="Comic Sans MS" panose="030F0702030302020204" pitchFamily="66" charset="0"/>
              </a:rPr>
              <a:t>1977</a:t>
            </a:r>
          </a:p>
        </p:txBody>
      </p:sp>
      <p:sp>
        <p:nvSpPr>
          <p:cNvPr id="133131" name="Line 18"/>
          <p:cNvSpPr>
            <a:spLocks noChangeShapeType="1"/>
          </p:cNvSpPr>
          <p:nvPr/>
        </p:nvSpPr>
        <p:spPr bwMode="auto">
          <a:xfrm>
            <a:off x="5256213" y="5435600"/>
            <a:ext cx="0" cy="304800"/>
          </a:xfrm>
          <a:prstGeom prst="line">
            <a:avLst/>
          </a:prstGeom>
          <a:noFill/>
          <a:ln w="50800">
            <a:solidFill>
              <a:srgbClr val="FF66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132" name="Line 19"/>
          <p:cNvSpPr>
            <a:spLocks noChangeShapeType="1"/>
          </p:cNvSpPr>
          <p:nvPr/>
        </p:nvSpPr>
        <p:spPr bwMode="auto">
          <a:xfrm>
            <a:off x="1255713" y="5435600"/>
            <a:ext cx="0" cy="304800"/>
          </a:xfrm>
          <a:prstGeom prst="line">
            <a:avLst/>
          </a:prstGeom>
          <a:noFill/>
          <a:ln w="50800">
            <a:solidFill>
              <a:srgbClr val="FF66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133" name="Line 20"/>
          <p:cNvSpPr>
            <a:spLocks noChangeShapeType="1"/>
          </p:cNvSpPr>
          <p:nvPr/>
        </p:nvSpPr>
        <p:spPr bwMode="auto">
          <a:xfrm>
            <a:off x="6740525" y="5435600"/>
            <a:ext cx="0" cy="304800"/>
          </a:xfrm>
          <a:prstGeom prst="line">
            <a:avLst/>
          </a:prstGeom>
          <a:noFill/>
          <a:ln w="50800">
            <a:solidFill>
              <a:srgbClr val="FF66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134" name="Line 21"/>
          <p:cNvSpPr>
            <a:spLocks noChangeShapeType="1"/>
          </p:cNvSpPr>
          <p:nvPr/>
        </p:nvSpPr>
        <p:spPr bwMode="auto">
          <a:xfrm>
            <a:off x="4546600" y="5435600"/>
            <a:ext cx="0" cy="304800"/>
          </a:xfrm>
          <a:prstGeom prst="line">
            <a:avLst/>
          </a:prstGeom>
          <a:noFill/>
          <a:ln w="50800">
            <a:solidFill>
              <a:srgbClr val="FF66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135" name="Line 22"/>
          <p:cNvSpPr>
            <a:spLocks noChangeShapeType="1"/>
          </p:cNvSpPr>
          <p:nvPr/>
        </p:nvSpPr>
        <p:spPr bwMode="auto">
          <a:xfrm>
            <a:off x="3708400" y="5435600"/>
            <a:ext cx="0" cy="304800"/>
          </a:xfrm>
          <a:prstGeom prst="line">
            <a:avLst/>
          </a:prstGeom>
          <a:noFill/>
          <a:ln w="50800">
            <a:solidFill>
              <a:srgbClr val="FF66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136" name="Line 23"/>
          <p:cNvSpPr>
            <a:spLocks noChangeShapeType="1"/>
          </p:cNvSpPr>
          <p:nvPr/>
        </p:nvSpPr>
        <p:spPr bwMode="auto">
          <a:xfrm>
            <a:off x="7643813" y="5435600"/>
            <a:ext cx="0" cy="304800"/>
          </a:xfrm>
          <a:prstGeom prst="line">
            <a:avLst/>
          </a:prstGeom>
          <a:noFill/>
          <a:ln w="50800">
            <a:solidFill>
              <a:srgbClr val="FF66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137" name="Line 24"/>
          <p:cNvSpPr>
            <a:spLocks noChangeShapeType="1"/>
          </p:cNvSpPr>
          <p:nvPr/>
        </p:nvSpPr>
        <p:spPr bwMode="auto">
          <a:xfrm>
            <a:off x="6999288" y="5435600"/>
            <a:ext cx="0" cy="304800"/>
          </a:xfrm>
          <a:prstGeom prst="line">
            <a:avLst/>
          </a:prstGeom>
          <a:noFill/>
          <a:ln w="50800">
            <a:solidFill>
              <a:srgbClr val="FF66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138" name="Rectangle 25"/>
          <p:cNvSpPr>
            <a:spLocks noChangeArrowheads="1"/>
          </p:cNvSpPr>
          <p:nvPr/>
        </p:nvSpPr>
        <p:spPr bwMode="auto">
          <a:xfrm>
            <a:off x="6289675" y="5824538"/>
            <a:ext cx="1025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0">
                <a:latin typeface="Comic Sans MS" panose="030F0702030302020204" pitchFamily="66" charset="0"/>
              </a:rPr>
              <a:t>1997</a:t>
            </a:r>
          </a:p>
        </p:txBody>
      </p:sp>
      <p:sp>
        <p:nvSpPr>
          <p:cNvPr id="133139" name="Rectangle 26"/>
          <p:cNvSpPr>
            <a:spLocks noChangeArrowheads="1"/>
          </p:cNvSpPr>
          <p:nvPr/>
        </p:nvSpPr>
        <p:spPr bwMode="auto">
          <a:xfrm>
            <a:off x="6573838" y="6213475"/>
            <a:ext cx="1050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0">
                <a:latin typeface="Comic Sans MS" panose="030F0702030302020204" pitchFamily="66" charset="0"/>
              </a:rPr>
              <a:t>1998/9</a:t>
            </a:r>
          </a:p>
        </p:txBody>
      </p:sp>
      <p:sp>
        <p:nvSpPr>
          <p:cNvPr id="133140" name="Rectangle 27"/>
          <p:cNvSpPr>
            <a:spLocks noChangeArrowheads="1"/>
          </p:cNvSpPr>
          <p:nvPr/>
        </p:nvSpPr>
        <p:spPr bwMode="auto">
          <a:xfrm>
            <a:off x="7364413" y="5824538"/>
            <a:ext cx="806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0">
                <a:latin typeface="Comic Sans MS" panose="030F0702030302020204" pitchFamily="66" charset="0"/>
              </a:rPr>
              <a:t>2005</a:t>
            </a:r>
          </a:p>
        </p:txBody>
      </p:sp>
      <p:sp>
        <p:nvSpPr>
          <p:cNvPr id="133141" name="AutoShape 28"/>
          <p:cNvSpPr>
            <a:spLocks noChangeArrowheads="1"/>
          </p:cNvSpPr>
          <p:nvPr/>
        </p:nvSpPr>
        <p:spPr bwMode="auto">
          <a:xfrm>
            <a:off x="1385888" y="4994275"/>
            <a:ext cx="2387600" cy="304800"/>
          </a:xfrm>
          <a:prstGeom prst="rightArrow">
            <a:avLst>
              <a:gd name="adj1" fmla="val 50000"/>
              <a:gd name="adj2" fmla="val 195833"/>
            </a:avLst>
          </a:prstGeom>
          <a:solidFill>
            <a:srgbClr val="66FF33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33142" name="AutoShape 29"/>
          <p:cNvSpPr>
            <a:spLocks noChangeArrowheads="1"/>
          </p:cNvSpPr>
          <p:nvPr/>
        </p:nvSpPr>
        <p:spPr bwMode="auto">
          <a:xfrm>
            <a:off x="3779838" y="4852988"/>
            <a:ext cx="646112" cy="304800"/>
          </a:xfrm>
          <a:prstGeom prst="rightArrow">
            <a:avLst>
              <a:gd name="adj1" fmla="val 50000"/>
              <a:gd name="adj2" fmla="val 52995"/>
            </a:avLst>
          </a:prstGeom>
          <a:solidFill>
            <a:srgbClr val="FFCC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33143" name="AutoShape 30"/>
          <p:cNvSpPr>
            <a:spLocks noChangeArrowheads="1"/>
          </p:cNvSpPr>
          <p:nvPr/>
        </p:nvSpPr>
        <p:spPr bwMode="auto">
          <a:xfrm>
            <a:off x="5260975" y="3898900"/>
            <a:ext cx="2774950" cy="381000"/>
          </a:xfrm>
          <a:prstGeom prst="rightArrow">
            <a:avLst>
              <a:gd name="adj1" fmla="val 50000"/>
              <a:gd name="adj2" fmla="val 182083"/>
            </a:avLst>
          </a:prstGeom>
          <a:solidFill>
            <a:srgbClr val="FF00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33144" name="AutoShape 31"/>
          <p:cNvSpPr>
            <a:spLocks noChangeArrowheads="1"/>
          </p:cNvSpPr>
          <p:nvPr/>
        </p:nvSpPr>
        <p:spPr bwMode="auto">
          <a:xfrm>
            <a:off x="4572000" y="4295775"/>
            <a:ext cx="3548063" cy="381000"/>
          </a:xfrm>
          <a:prstGeom prst="rightArrow">
            <a:avLst>
              <a:gd name="adj1" fmla="val 50000"/>
              <a:gd name="adj2" fmla="val 232813"/>
            </a:avLst>
          </a:prstGeom>
          <a:solidFill>
            <a:srgbClr val="99C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33145" name="Rectangle 36"/>
          <p:cNvSpPr>
            <a:spLocks noChangeArrowheads="1"/>
          </p:cNvSpPr>
          <p:nvPr/>
        </p:nvSpPr>
        <p:spPr bwMode="auto">
          <a:xfrm>
            <a:off x="857250" y="4889500"/>
            <a:ext cx="493713" cy="396875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0">
                <a:latin typeface="Comic Sans MS" panose="030F0702030302020204" pitchFamily="66" charset="0"/>
              </a:rPr>
              <a:t>H1</a:t>
            </a:r>
          </a:p>
        </p:txBody>
      </p:sp>
      <p:sp>
        <p:nvSpPr>
          <p:cNvPr id="133146" name="Rectangle 37"/>
          <p:cNvSpPr>
            <a:spLocks noChangeArrowheads="1"/>
          </p:cNvSpPr>
          <p:nvPr/>
        </p:nvSpPr>
        <p:spPr bwMode="auto">
          <a:xfrm>
            <a:off x="4787900" y="3789363"/>
            <a:ext cx="493713" cy="396875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0">
                <a:latin typeface="Comic Sans MS" panose="030F0702030302020204" pitchFamily="66" charset="0"/>
              </a:rPr>
              <a:t>H1</a:t>
            </a:r>
          </a:p>
        </p:txBody>
      </p:sp>
      <p:sp>
        <p:nvSpPr>
          <p:cNvPr id="133147" name="Rectangle 38"/>
          <p:cNvSpPr>
            <a:spLocks noChangeArrowheads="1"/>
          </p:cNvSpPr>
          <p:nvPr/>
        </p:nvSpPr>
        <p:spPr bwMode="auto">
          <a:xfrm>
            <a:off x="4108450" y="4400550"/>
            <a:ext cx="534988" cy="39687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0">
                <a:latin typeface="Comic Sans MS" panose="030F0702030302020204" pitchFamily="66" charset="0"/>
              </a:rPr>
              <a:t>H3</a:t>
            </a:r>
          </a:p>
        </p:txBody>
      </p:sp>
      <p:sp>
        <p:nvSpPr>
          <p:cNvPr id="133148" name="Rectangle 39"/>
          <p:cNvSpPr>
            <a:spLocks noChangeArrowheads="1"/>
          </p:cNvSpPr>
          <p:nvPr/>
        </p:nvSpPr>
        <p:spPr bwMode="auto">
          <a:xfrm>
            <a:off x="3244850" y="4613275"/>
            <a:ext cx="534988" cy="3968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0">
                <a:latin typeface="Comic Sans MS" panose="030F0702030302020204" pitchFamily="66" charset="0"/>
              </a:rPr>
              <a:t>H2</a:t>
            </a:r>
          </a:p>
        </p:txBody>
      </p:sp>
      <p:sp>
        <p:nvSpPr>
          <p:cNvPr id="133149" name="Rectangle 44"/>
          <p:cNvSpPr>
            <a:spLocks noChangeArrowheads="1"/>
          </p:cNvSpPr>
          <p:nvPr/>
        </p:nvSpPr>
        <p:spPr bwMode="auto">
          <a:xfrm>
            <a:off x="250825" y="4005263"/>
            <a:ext cx="1574800" cy="64135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800" b="0">
                <a:latin typeface="Comic Sans MS" panose="030F0702030302020204" pitchFamily="66" charset="0"/>
              </a:rPr>
              <a:t>INFLUENZA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800" b="0">
                <a:latin typeface="Comic Sans MS" panose="030F0702030302020204" pitchFamily="66" charset="0"/>
              </a:rPr>
              <a:t>SPAGNOLA</a:t>
            </a:r>
          </a:p>
        </p:txBody>
      </p:sp>
      <p:sp>
        <p:nvSpPr>
          <p:cNvPr id="133150" name="Rectangle 45"/>
          <p:cNvSpPr>
            <a:spLocks noChangeArrowheads="1"/>
          </p:cNvSpPr>
          <p:nvPr/>
        </p:nvSpPr>
        <p:spPr bwMode="auto">
          <a:xfrm>
            <a:off x="2700338" y="3644900"/>
            <a:ext cx="1574800" cy="64135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800" b="0">
                <a:latin typeface="Comic Sans MS" panose="030F0702030302020204" pitchFamily="66" charset="0"/>
              </a:rPr>
              <a:t>INFLUENZA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800" b="0">
                <a:latin typeface="Comic Sans MS" panose="030F0702030302020204" pitchFamily="66" charset="0"/>
              </a:rPr>
              <a:t>ASIATICA</a:t>
            </a:r>
          </a:p>
        </p:txBody>
      </p:sp>
      <p:sp>
        <p:nvSpPr>
          <p:cNvPr id="133151" name="Rectangle 46"/>
          <p:cNvSpPr>
            <a:spLocks noChangeArrowheads="1"/>
          </p:cNvSpPr>
          <p:nvPr/>
        </p:nvSpPr>
        <p:spPr bwMode="auto">
          <a:xfrm>
            <a:off x="4281488" y="3087688"/>
            <a:ext cx="1730375" cy="701675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000" b="0">
                <a:latin typeface="Comic Sans MS" panose="030F0702030302020204" pitchFamily="66" charset="0"/>
              </a:rPr>
              <a:t>INFLUENZA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000" b="0">
                <a:latin typeface="Comic Sans MS" panose="030F0702030302020204" pitchFamily="66" charset="0"/>
              </a:rPr>
              <a:t>RUSSA</a:t>
            </a:r>
          </a:p>
        </p:txBody>
      </p:sp>
      <p:sp>
        <p:nvSpPr>
          <p:cNvPr id="133152" name="Rectangle 48"/>
          <p:cNvSpPr>
            <a:spLocks noChangeArrowheads="1"/>
          </p:cNvSpPr>
          <p:nvPr/>
        </p:nvSpPr>
        <p:spPr bwMode="auto">
          <a:xfrm>
            <a:off x="4597400" y="4660900"/>
            <a:ext cx="1609725" cy="64135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800" b="0">
                <a:latin typeface="Comic Sans MS" panose="030F0702030302020204" pitchFamily="66" charset="0"/>
              </a:rPr>
              <a:t>INFLUENZA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800" b="0">
                <a:latin typeface="Comic Sans MS" panose="030F0702030302020204" pitchFamily="66" charset="0"/>
              </a:rPr>
              <a:t>HONG KONG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WordArt 2" descr="Carta"/>
          <p:cNvSpPr>
            <a:spLocks noChangeArrowheads="1" noChangeShapeType="1" noTextEdit="1"/>
          </p:cNvSpPr>
          <p:nvPr/>
        </p:nvSpPr>
        <p:spPr bwMode="auto">
          <a:xfrm>
            <a:off x="684213" y="1484313"/>
            <a:ext cx="1800225" cy="1054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494648" dir="13687328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66595" name="Text Box 3"/>
          <p:cNvSpPr txBox="1">
            <a:spLocks noChangeArrowheads="1"/>
          </p:cNvSpPr>
          <p:nvPr/>
        </p:nvSpPr>
        <p:spPr bwMode="auto">
          <a:xfrm>
            <a:off x="4366952" y="560874"/>
            <a:ext cx="45121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CEPPI PANDEMICI</a:t>
            </a:r>
          </a:p>
        </p:txBody>
      </p:sp>
      <p:pic>
        <p:nvPicPr>
          <p:cNvPr id="134150" name="Picture 8" descr="http://www.codacons.it/pics/gallo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97275"/>
            <a:ext cx="8651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1" name="Picture 9" descr="http://www.codacons.it/pics/gallo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4389438"/>
            <a:ext cx="8651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2" name="Picture 10" descr="http://www.codacons.it/pics/gallo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571875"/>
            <a:ext cx="8651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3" name="Picture 11" descr="http://www.codacons.it/pics/gallo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3690938"/>
            <a:ext cx="865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4" name="Picture 12" descr="http://www.codacons.it/pics/gallo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4267200"/>
            <a:ext cx="102076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5" name="Picture 13" descr="http://www.codacons.it/pics/gallo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579938"/>
            <a:ext cx="8651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6" name="Picture 14" descr="small_arrows.gif - (1K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1487" flipH="1">
            <a:off x="2555875" y="4221163"/>
            <a:ext cx="237331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7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1035A5"/>
              </a:clrFrom>
              <a:clrTo>
                <a:srgbClr val="1035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1" t="2271" r="8315" b="5513"/>
          <a:stretch>
            <a:fillRect/>
          </a:stretch>
        </p:blipFill>
        <p:spPr bwMode="auto">
          <a:xfrm>
            <a:off x="4862513" y="3962400"/>
            <a:ext cx="1870075" cy="2438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8" name="WordArt 16"/>
          <p:cNvSpPr>
            <a:spLocks noChangeArrowheads="1" noChangeShapeType="1" noTextEdit="1"/>
          </p:cNvSpPr>
          <p:nvPr/>
        </p:nvSpPr>
        <p:spPr bwMode="auto">
          <a:xfrm>
            <a:off x="6588125" y="3716338"/>
            <a:ext cx="2089150" cy="13684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SALTO DI SPECIE</a:t>
            </a:r>
          </a:p>
        </p:txBody>
      </p:sp>
      <p:sp>
        <p:nvSpPr>
          <p:cNvPr id="134159" name="WordArt 17"/>
          <p:cNvSpPr>
            <a:spLocks noChangeArrowheads="1" noChangeShapeType="1" noTextEdit="1"/>
          </p:cNvSpPr>
          <p:nvPr/>
        </p:nvSpPr>
        <p:spPr bwMode="auto">
          <a:xfrm>
            <a:off x="190500" y="2636838"/>
            <a:ext cx="87614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PASSAGGIO DI VIRUS ANIMALI ALL'UOMO</a:t>
            </a:r>
          </a:p>
        </p:txBody>
      </p:sp>
      <p:sp>
        <p:nvSpPr>
          <p:cNvPr id="134160" name="Line 18"/>
          <p:cNvSpPr>
            <a:spLocks noChangeShapeType="1"/>
          </p:cNvSpPr>
          <p:nvPr/>
        </p:nvSpPr>
        <p:spPr bwMode="auto">
          <a:xfrm>
            <a:off x="250825" y="3357563"/>
            <a:ext cx="864235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134161" name="WordArt 19" descr="Carta"/>
          <p:cNvSpPr>
            <a:spLocks noChangeArrowheads="1" noChangeShapeType="1" noTextEdit="1"/>
          </p:cNvSpPr>
          <p:nvPr/>
        </p:nvSpPr>
        <p:spPr bwMode="auto">
          <a:xfrm>
            <a:off x="3924300" y="875199"/>
            <a:ext cx="287338" cy="261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27000" dir="13012194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5308553" y="425308"/>
            <a:ext cx="320312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4758" dir="20921404" algn="ctr" rotWithShape="0">
                    <a:srgbClr val="99CCFF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CC0000"/>
                </a:solidFill>
                <a:latin typeface="Times New Roman" pitchFamily="18" charset="0"/>
              </a:rPr>
              <a:t>INFLUENZA</a:t>
            </a:r>
          </a:p>
        </p:txBody>
      </p:sp>
      <p:sp>
        <p:nvSpPr>
          <p:cNvPr id="135172" name="Rectangle 13"/>
          <p:cNvSpPr>
            <a:spLocks noChangeArrowheads="1"/>
          </p:cNvSpPr>
          <p:nvPr/>
        </p:nvSpPr>
        <p:spPr bwMode="auto">
          <a:xfrm>
            <a:off x="593725" y="1124744"/>
            <a:ext cx="79565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05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spcBef>
                <a:spcPct val="0"/>
              </a:spcBef>
              <a:buFontTx/>
              <a:buNone/>
            </a:pPr>
            <a:r>
              <a:rPr lang="it-IT" altLang="it-IT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TRASMISSIONE INTERSPECIFICA DEGLI </a:t>
            </a:r>
          </a:p>
          <a:p>
            <a:pPr lvl="1" algn="ctr">
              <a:spcBef>
                <a:spcPct val="0"/>
              </a:spcBef>
              <a:buFontTx/>
              <a:buNone/>
            </a:pPr>
            <a:r>
              <a:rPr lang="it-IT" altLang="it-IT" sz="32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ORTHOMYXOVIRUS</a:t>
            </a:r>
            <a:r>
              <a:rPr lang="it-IT" altLang="it-IT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32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35173" name="Text Box 14"/>
          <p:cNvSpPr txBox="1">
            <a:spLocks noChangeArrowheads="1"/>
          </p:cNvSpPr>
          <p:nvPr/>
        </p:nvSpPr>
        <p:spPr bwMode="auto">
          <a:xfrm>
            <a:off x="0" y="3068638"/>
            <a:ext cx="9144000" cy="946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05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just">
              <a:spcBef>
                <a:spcPct val="0"/>
              </a:spcBef>
              <a:buFontTx/>
              <a:buNone/>
            </a:pPr>
            <a:r>
              <a:rPr lang="it-IT" altLang="it-IT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VIRUS </a:t>
            </a:r>
            <a:r>
              <a:rPr lang="it-IT" altLang="it-IT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DEGLI UCCELLI NON REPLICANO NORMALMENTE NELL’UOMO E VICEVERSA</a:t>
            </a:r>
          </a:p>
        </p:txBody>
      </p:sp>
      <p:sp>
        <p:nvSpPr>
          <p:cNvPr id="135174" name="Text Box 15"/>
          <p:cNvSpPr txBox="1">
            <a:spLocks noChangeArrowheads="1"/>
          </p:cNvSpPr>
          <p:nvPr/>
        </p:nvSpPr>
        <p:spPr bwMode="auto">
          <a:xfrm>
            <a:off x="-36513" y="5003800"/>
            <a:ext cx="914400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05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spcBef>
                <a:spcPct val="0"/>
              </a:spcBef>
              <a:buFontTx/>
              <a:buNone/>
            </a:pPr>
            <a:r>
              <a:rPr lang="it-IT" altLang="it-IT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recettori oligosaccaridici degli uccelli sono diversi da quelli dell’uomo</a:t>
            </a:r>
            <a:endParaRPr lang="it-IT" altLang="it-IT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16" name="Text Box 16"/>
          <p:cNvSpPr txBox="1">
            <a:spLocks noChangeArrowheads="1"/>
          </p:cNvSpPr>
          <p:nvPr/>
        </p:nvSpPr>
        <p:spPr bwMode="auto">
          <a:xfrm>
            <a:off x="323528" y="2305298"/>
            <a:ext cx="3888950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it-IT" sz="36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BARRIERE DI SPECIE</a:t>
            </a:r>
          </a:p>
        </p:txBody>
      </p:sp>
      <p:sp>
        <p:nvSpPr>
          <p:cNvPr id="135176" name="Text Box 17"/>
          <p:cNvSpPr txBox="1">
            <a:spLocks noChangeArrowheads="1"/>
          </p:cNvSpPr>
          <p:nvPr/>
        </p:nvSpPr>
        <p:spPr bwMode="auto">
          <a:xfrm>
            <a:off x="1547664" y="4131797"/>
            <a:ext cx="6379695" cy="52322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cmpd="thinThick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8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RESTRIZIONE NELLA GAMMA DEGLI OSPITI</a:t>
            </a:r>
          </a:p>
        </p:txBody>
      </p:sp>
    </p:spTree>
    <p:extLst>
      <p:ext uri="{BB962C8B-B14F-4D97-AF65-F5344CB8AC3E}">
        <p14:creationId xmlns:p14="http://schemas.microsoft.com/office/powerpoint/2010/main" val="123634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WordArt 15"/>
          <p:cNvSpPr>
            <a:spLocks noChangeArrowheads="1" noChangeShapeType="1" noTextEdit="1"/>
          </p:cNvSpPr>
          <p:nvPr/>
        </p:nvSpPr>
        <p:spPr bwMode="auto">
          <a:xfrm>
            <a:off x="323850" y="1557338"/>
            <a:ext cx="82486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/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L'INFLUENZA SPAGNOLA DOCET</a:t>
            </a:r>
          </a:p>
        </p:txBody>
      </p:sp>
      <p:sp>
        <p:nvSpPr>
          <p:cNvPr id="143363" name="Text Box 16"/>
          <p:cNvSpPr txBox="1">
            <a:spLocks noChangeArrowheads="1"/>
          </p:cNvSpPr>
          <p:nvPr/>
        </p:nvSpPr>
        <p:spPr bwMode="auto">
          <a:xfrm>
            <a:off x="1761417" y="3647282"/>
            <a:ext cx="5331259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1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UNICO VIRUS PANDEMICO COMPLETAMENTE AVIARE!!!</a:t>
            </a:r>
            <a:endParaRPr lang="it-IT" altLang="it-IT" baseline="30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364" name="Text Box 17"/>
          <p:cNvSpPr txBox="1">
            <a:spLocks noChangeArrowheads="1"/>
          </p:cNvSpPr>
          <p:nvPr/>
        </p:nvSpPr>
        <p:spPr bwMode="auto">
          <a:xfrm>
            <a:off x="2052116" y="4855517"/>
            <a:ext cx="45365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1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LENTO ADATTAMENTO ALL’UOMO</a:t>
            </a:r>
            <a:endParaRPr lang="it-IT" altLang="it-IT" sz="2400" b="0" baseline="30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365" name="Text Box 18"/>
          <p:cNvSpPr txBox="1">
            <a:spLocks noChangeArrowheads="1"/>
          </p:cNvSpPr>
          <p:nvPr/>
        </p:nvSpPr>
        <p:spPr bwMode="auto">
          <a:xfrm>
            <a:off x="2195462" y="6222256"/>
            <a:ext cx="5041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1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CONTAGIO INTERUMANO</a:t>
            </a:r>
            <a:endParaRPr lang="it-IT" altLang="it-IT" sz="2800" b="0" baseline="300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366" name="AutoShape 19"/>
          <p:cNvSpPr>
            <a:spLocks noChangeArrowheads="1"/>
          </p:cNvSpPr>
          <p:nvPr/>
        </p:nvSpPr>
        <p:spPr bwMode="auto">
          <a:xfrm>
            <a:off x="4056591" y="5426845"/>
            <a:ext cx="366960" cy="506313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367" name="Rectangle 20"/>
          <p:cNvSpPr>
            <a:spLocks noChangeArrowheads="1"/>
          </p:cNvSpPr>
          <p:nvPr/>
        </p:nvSpPr>
        <p:spPr bwMode="auto">
          <a:xfrm>
            <a:off x="1320817" y="3526863"/>
            <a:ext cx="6332537" cy="3301157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368" name="Text Box 2"/>
          <p:cNvSpPr txBox="1">
            <a:spLocks noChangeArrowheads="1"/>
          </p:cNvSpPr>
          <p:nvPr/>
        </p:nvSpPr>
        <p:spPr bwMode="auto">
          <a:xfrm>
            <a:off x="5726162" y="387134"/>
            <a:ext cx="3163888" cy="336550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66"/>
                </a:solidFill>
                <a:latin typeface="Times New Roman" panose="02020603050405020304" pitchFamily="18" charset="0"/>
              </a:rPr>
              <a:t>TRASMISSIONE INTERSPECIE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486260" y="560874"/>
            <a:ext cx="45121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CEPPI PANDEMICI</a:t>
            </a:r>
          </a:p>
        </p:txBody>
      </p:sp>
      <p:sp>
        <p:nvSpPr>
          <p:cNvPr id="10" name="WordArt 19" descr="Carta"/>
          <p:cNvSpPr>
            <a:spLocks noChangeArrowheads="1" noChangeShapeType="1" noTextEdit="1"/>
          </p:cNvSpPr>
          <p:nvPr/>
        </p:nvSpPr>
        <p:spPr bwMode="auto">
          <a:xfrm>
            <a:off x="1043608" y="875199"/>
            <a:ext cx="287338" cy="261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27000" dir="13012194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41089" y="2420888"/>
            <a:ext cx="82073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CEPPO </a:t>
            </a:r>
            <a:r>
              <a:rPr lang="it-IT" sz="2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PANDEMICO </a:t>
            </a:r>
            <a:r>
              <a:rPr lang="it-IT" sz="2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PIÙ </a:t>
            </a:r>
            <a:r>
              <a:rPr lang="it-IT" sz="2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IMPORTANTE </a:t>
            </a:r>
          </a:p>
          <a:p>
            <a:pPr>
              <a:defRPr/>
            </a:pPr>
            <a:r>
              <a:rPr lang="it-IT" sz="2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 TUTTI I TEMPI 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209492" y="2904541"/>
            <a:ext cx="1211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t-IT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H1N1</a:t>
            </a:r>
            <a:endParaRPr lang="it-IT" sz="3200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179512" y="2924944"/>
            <a:ext cx="1096746" cy="584201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>
              <a:solidFill>
                <a:srgbClr val="CCFF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5868540" y="5753497"/>
            <a:ext cx="302394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 MILIONI DI VITTIME!!!!</a:t>
            </a:r>
          </a:p>
        </p:txBody>
      </p:sp>
    </p:spTree>
    <p:extLst>
      <p:ext uri="{BB962C8B-B14F-4D97-AF65-F5344CB8AC3E}">
        <p14:creationId xmlns:p14="http://schemas.microsoft.com/office/powerpoint/2010/main" val="76749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4710402" y="548680"/>
            <a:ext cx="37681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NEURAMINIDASI</a:t>
            </a:r>
          </a:p>
        </p:txBody>
      </p:sp>
      <p:sp>
        <p:nvSpPr>
          <p:cNvPr id="88069" name="Text Box 16"/>
          <p:cNvSpPr txBox="1">
            <a:spLocks noChangeArrowheads="1"/>
          </p:cNvSpPr>
          <p:nvPr/>
        </p:nvSpPr>
        <p:spPr bwMode="auto">
          <a:xfrm>
            <a:off x="3669538" y="2513362"/>
            <a:ext cx="4608512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0" dirty="0">
                <a:latin typeface="Calibri" panose="020F0502020204030204" pitchFamily="34" charset="0"/>
                <a:cs typeface="Calibri" panose="020F0502020204030204" pitchFamily="34" charset="0"/>
              </a:rPr>
              <a:t>IMPORTANTE NELLA FASE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0" dirty="0">
                <a:latin typeface="Calibri" panose="020F0502020204030204" pitchFamily="34" charset="0"/>
                <a:cs typeface="Calibri" panose="020F0502020204030204" pitchFamily="34" charset="0"/>
              </a:rPr>
              <a:t>DI RILASCIO DEI VIRIONI</a:t>
            </a:r>
          </a:p>
        </p:txBody>
      </p:sp>
      <p:sp>
        <p:nvSpPr>
          <p:cNvPr id="88070" name="Text Box 19"/>
          <p:cNvSpPr txBox="1">
            <a:spLocks noChangeArrowheads="1"/>
          </p:cNvSpPr>
          <p:nvPr/>
        </p:nvSpPr>
        <p:spPr bwMode="auto">
          <a:xfrm>
            <a:off x="789739" y="3751263"/>
            <a:ext cx="5184055" cy="954107"/>
          </a:xfrm>
          <a:prstGeom prst="rect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BRECCIA NELLA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MEMBRANA </a:t>
            </a:r>
            <a:r>
              <a:rPr lang="it-IT" alt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CELLULARE</a:t>
            </a:r>
          </a:p>
        </p:txBody>
      </p:sp>
      <p:sp>
        <p:nvSpPr>
          <p:cNvPr id="88071" name="Text Box 20"/>
          <p:cNvSpPr txBox="1">
            <a:spLocks noChangeArrowheads="1"/>
          </p:cNvSpPr>
          <p:nvPr/>
        </p:nvSpPr>
        <p:spPr bwMode="auto">
          <a:xfrm>
            <a:off x="4067945" y="5445224"/>
            <a:ext cx="4572818" cy="954107"/>
          </a:xfrm>
          <a:prstGeom prst="rect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M. VIRALE PRIVA </a:t>
            </a:r>
            <a:endParaRPr lang="it-IT" alt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it-IT" alt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ACIDO </a:t>
            </a:r>
            <a:r>
              <a:rPr lang="it-IT" alt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SIALICO</a:t>
            </a:r>
          </a:p>
        </p:txBody>
      </p:sp>
      <p:pic>
        <p:nvPicPr>
          <p:cNvPr id="88073" name="Picture 25" descr="small_arrows.gif - (1K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8440" flipH="1">
            <a:off x="3035300" y="3536950"/>
            <a:ext cx="16446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5" name="Picture 27" descr="pic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15525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6" name="Oval 28"/>
          <p:cNvSpPr>
            <a:spLocks noChangeArrowheads="1"/>
          </p:cNvSpPr>
          <p:nvPr/>
        </p:nvSpPr>
        <p:spPr bwMode="auto">
          <a:xfrm flipV="1">
            <a:off x="900113" y="1873250"/>
            <a:ext cx="288925" cy="2159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077" name="WordArt 29"/>
          <p:cNvSpPr>
            <a:spLocks noChangeArrowheads="1" noChangeShapeType="1" noTextEdit="1"/>
          </p:cNvSpPr>
          <p:nvPr/>
        </p:nvSpPr>
        <p:spPr bwMode="auto">
          <a:xfrm>
            <a:off x="468313" y="1052513"/>
            <a:ext cx="1081087" cy="6683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3546073" y="1392238"/>
            <a:ext cx="445820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ATTIVITÀ SIALIDILICA: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rimuove acido sialico dalle </a:t>
            </a:r>
            <a:r>
              <a:rPr lang="it-IT" altLang="it-IT" sz="28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gp</a:t>
            </a:r>
            <a:endParaRPr lang="it-IT" altLang="it-IT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16"/>
          <p:cNvSpPr txBox="1">
            <a:spLocks noChangeArrowheads="1"/>
          </p:cNvSpPr>
          <p:nvPr/>
        </p:nvSpPr>
        <p:spPr bwMode="auto">
          <a:xfrm>
            <a:off x="96838" y="687453"/>
            <a:ext cx="5453931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1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VIRUS </a:t>
            </a:r>
            <a:r>
              <a:rPr lang="it-IT" altLang="it-IT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PANDEMICO DEL </a:t>
            </a:r>
            <a:r>
              <a:rPr lang="it-IT" altLang="it-I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1918</a:t>
            </a:r>
            <a:endParaRPr lang="it-IT" altLang="it-IT" sz="2800" baseline="30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387" name="Text Box 17"/>
          <p:cNvSpPr txBox="1">
            <a:spLocks noChangeArrowheads="1"/>
          </p:cNvSpPr>
          <p:nvPr/>
        </p:nvSpPr>
        <p:spPr bwMode="auto">
          <a:xfrm>
            <a:off x="1403648" y="1955066"/>
            <a:ext cx="439308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1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 DI </a:t>
            </a:r>
            <a:r>
              <a:rPr lang="it-IT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PATOGENICITÀ</a:t>
            </a:r>
            <a:endParaRPr lang="it-IT" altLang="it-IT" sz="28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VIRUS CHIMERA</a:t>
            </a:r>
            <a:endParaRPr lang="it-IT" altLang="it-IT" sz="2800" b="0" baseline="30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388" name="Text Box 18"/>
          <p:cNvSpPr txBox="1">
            <a:spLocks noChangeArrowheads="1"/>
          </p:cNvSpPr>
          <p:nvPr/>
        </p:nvSpPr>
        <p:spPr bwMode="auto">
          <a:xfrm>
            <a:off x="971601" y="3769876"/>
            <a:ext cx="5832647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1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VIRULENZA </a:t>
            </a:r>
            <a:r>
              <a:rPr lang="it-IT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 POLIGENICA</a:t>
            </a:r>
            <a:endParaRPr lang="it-IT" altLang="it-IT" sz="2800" b="0" baseline="30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389" name="AutoShape 19"/>
          <p:cNvSpPr>
            <a:spLocks noChangeArrowheads="1"/>
          </p:cNvSpPr>
          <p:nvPr/>
        </p:nvSpPr>
        <p:spPr bwMode="auto">
          <a:xfrm>
            <a:off x="3095625" y="3029794"/>
            <a:ext cx="366960" cy="5063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390" name="Text Box 14"/>
          <p:cNvSpPr txBox="1">
            <a:spLocks noChangeArrowheads="1"/>
          </p:cNvSpPr>
          <p:nvPr/>
        </p:nvSpPr>
        <p:spPr bwMode="auto">
          <a:xfrm>
            <a:off x="7426771" y="2757488"/>
            <a:ext cx="1609725" cy="831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800">
                <a:solidFill>
                  <a:srgbClr val="6699FF"/>
                </a:solidFill>
                <a:latin typeface="Times New Roman" panose="02020603050405020304" pitchFamily="18" charset="0"/>
              </a:rPr>
              <a:t>HA</a:t>
            </a:r>
          </a:p>
        </p:txBody>
      </p:sp>
      <p:sp>
        <p:nvSpPr>
          <p:cNvPr id="144391" name="Text Box 14"/>
          <p:cNvSpPr txBox="1">
            <a:spLocks noChangeArrowheads="1"/>
          </p:cNvSpPr>
          <p:nvPr/>
        </p:nvSpPr>
        <p:spPr bwMode="auto">
          <a:xfrm>
            <a:off x="6145658" y="3163888"/>
            <a:ext cx="1609725" cy="831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800">
                <a:solidFill>
                  <a:srgbClr val="FF0000"/>
                </a:solidFill>
                <a:latin typeface="Times New Roman" panose="02020603050405020304" pitchFamily="18" charset="0"/>
              </a:rPr>
              <a:t>PB</a:t>
            </a:r>
            <a:r>
              <a:rPr lang="it-IT" altLang="it-IT" sz="4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44392" name="Text Box 14"/>
          <p:cNvSpPr txBox="1">
            <a:spLocks noChangeArrowheads="1"/>
          </p:cNvSpPr>
          <p:nvPr/>
        </p:nvSpPr>
        <p:spPr bwMode="auto">
          <a:xfrm>
            <a:off x="5815458" y="3951288"/>
            <a:ext cx="1611313" cy="8302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800" dirty="0">
                <a:solidFill>
                  <a:srgbClr val="FFC000"/>
                </a:solidFill>
                <a:latin typeface="Times New Roman" panose="02020603050405020304" pitchFamily="18" charset="0"/>
              </a:rPr>
              <a:t>PB</a:t>
            </a:r>
            <a:r>
              <a:rPr lang="it-IT" altLang="it-IT" sz="4000" dirty="0">
                <a:solidFill>
                  <a:srgbClr val="FFC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44393" name="Text Box 14"/>
          <p:cNvSpPr txBox="1">
            <a:spLocks noChangeArrowheads="1"/>
          </p:cNvSpPr>
          <p:nvPr/>
        </p:nvSpPr>
        <p:spPr bwMode="auto">
          <a:xfrm>
            <a:off x="7168008" y="3622675"/>
            <a:ext cx="1611313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800">
                <a:solidFill>
                  <a:srgbClr val="6B6BCF"/>
                </a:solidFill>
                <a:latin typeface="Times New Roman" panose="02020603050405020304" pitchFamily="18" charset="0"/>
              </a:rPr>
              <a:t>PB</a:t>
            </a:r>
            <a:r>
              <a:rPr lang="it-IT" altLang="it-IT" sz="4000">
                <a:solidFill>
                  <a:srgbClr val="6B6BCF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44394" name="Text Box 17"/>
          <p:cNvSpPr txBox="1">
            <a:spLocks noChangeArrowheads="1"/>
          </p:cNvSpPr>
          <p:nvPr/>
        </p:nvSpPr>
        <p:spPr bwMode="auto">
          <a:xfrm>
            <a:off x="96838" y="4957763"/>
            <a:ext cx="41465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1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MUTAZIONI DOMINIO</a:t>
            </a:r>
            <a:endParaRPr lang="it-IT" altLang="it-IT" sz="2800" b="0" baseline="30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395" name="Text Box 14"/>
          <p:cNvSpPr txBox="1">
            <a:spLocks noChangeArrowheads="1"/>
          </p:cNvSpPr>
          <p:nvPr/>
        </p:nvSpPr>
        <p:spPr bwMode="auto">
          <a:xfrm>
            <a:off x="3995738" y="4808538"/>
            <a:ext cx="1227137" cy="708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>
                <a:solidFill>
                  <a:srgbClr val="6699FF"/>
                </a:solidFill>
                <a:latin typeface="Times New Roman" panose="02020603050405020304" pitchFamily="18" charset="0"/>
              </a:rPr>
              <a:t>HA</a:t>
            </a:r>
          </a:p>
        </p:txBody>
      </p:sp>
      <p:sp>
        <p:nvSpPr>
          <p:cNvPr id="2" name="Freccia circolare a destra 1"/>
          <p:cNvSpPr/>
          <p:nvPr/>
        </p:nvSpPr>
        <p:spPr bwMode="auto">
          <a:xfrm>
            <a:off x="251520" y="5390547"/>
            <a:ext cx="1780729" cy="648072"/>
          </a:xfrm>
          <a:prstGeom prst="curvedRightArrow">
            <a:avLst>
              <a:gd name="adj1" fmla="val 0"/>
              <a:gd name="adj2" fmla="val 50000"/>
              <a:gd name="adj3" fmla="val 25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  <a:extLst/>
        </p:spPr>
        <p:txBody>
          <a:bodyPr anchor="ctr">
            <a:spAutoFit/>
          </a:bodyPr>
          <a:lstStyle/>
          <a:p>
            <a:pPr algn="l">
              <a:defRPr/>
            </a:pPr>
            <a:endParaRPr lang="it-IT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399" name="Text Box 17"/>
          <p:cNvSpPr txBox="1">
            <a:spLocks noChangeArrowheads="1"/>
          </p:cNvSpPr>
          <p:nvPr/>
        </p:nvSpPr>
        <p:spPr bwMode="auto">
          <a:xfrm>
            <a:off x="1012628" y="6141152"/>
            <a:ext cx="37329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1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SWITCH OSPITE </a:t>
            </a:r>
            <a:r>
              <a:rPr lang="it-IT" altLang="it-IT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AVIARE </a:t>
            </a:r>
            <a:endParaRPr lang="it-IT" altLang="it-IT" sz="2800" b="0" baseline="30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400" name="Text Box 17"/>
          <p:cNvSpPr txBox="1">
            <a:spLocks noChangeArrowheads="1"/>
          </p:cNvSpPr>
          <p:nvPr/>
        </p:nvSpPr>
        <p:spPr bwMode="auto">
          <a:xfrm>
            <a:off x="5724525" y="6165850"/>
            <a:ext cx="29511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1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OSPITE UMANO</a:t>
            </a:r>
            <a:endParaRPr lang="it-IT" altLang="it-IT" sz="2400" b="0" baseline="300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401" name="Freccia a destra 2"/>
          <p:cNvSpPr>
            <a:spLocks noChangeArrowheads="1"/>
          </p:cNvSpPr>
          <p:nvPr/>
        </p:nvSpPr>
        <p:spPr bwMode="auto">
          <a:xfrm>
            <a:off x="4716016" y="5877272"/>
            <a:ext cx="995363" cy="917079"/>
          </a:xfrm>
          <a:prstGeom prst="rightArrow">
            <a:avLst>
              <a:gd name="adj1" fmla="val 0"/>
              <a:gd name="adj2" fmla="val 49745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/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402" name="Text Box 2"/>
          <p:cNvSpPr txBox="1">
            <a:spLocks noChangeArrowheads="1"/>
          </p:cNvSpPr>
          <p:nvPr/>
        </p:nvSpPr>
        <p:spPr bwMode="auto">
          <a:xfrm>
            <a:off x="5812631" y="666284"/>
            <a:ext cx="3163888" cy="336550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 dirty="0">
                <a:solidFill>
                  <a:srgbClr val="000066"/>
                </a:solidFill>
                <a:latin typeface="Times New Roman" panose="02020603050405020304" pitchFamily="18" charset="0"/>
              </a:rPr>
              <a:t>TRASMISSIONE INTERSPECIE</a:t>
            </a:r>
          </a:p>
        </p:txBody>
      </p:sp>
    </p:spTree>
    <p:extLst>
      <p:ext uri="{BB962C8B-B14F-4D97-AF65-F5344CB8AC3E}">
        <p14:creationId xmlns:p14="http://schemas.microsoft.com/office/powerpoint/2010/main" val="70157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Text Box 2"/>
          <p:cNvSpPr txBox="1">
            <a:spLocks noChangeArrowheads="1"/>
          </p:cNvSpPr>
          <p:nvPr/>
        </p:nvSpPr>
        <p:spPr bwMode="auto">
          <a:xfrm>
            <a:off x="5299302" y="583060"/>
            <a:ext cx="320312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4758" dir="20921404" algn="ctr" rotWithShape="0">
                    <a:srgbClr val="99CCFF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CC0000"/>
                </a:solidFill>
                <a:latin typeface="Times New Roman" pitchFamily="18" charset="0"/>
              </a:rPr>
              <a:t>INFLUENZA</a:t>
            </a:r>
          </a:p>
        </p:txBody>
      </p:sp>
      <p:sp>
        <p:nvSpPr>
          <p:cNvPr id="147460" name="Text Box 16"/>
          <p:cNvSpPr txBox="1">
            <a:spLocks noChangeArrowheads="1"/>
          </p:cNvSpPr>
          <p:nvPr/>
        </p:nvSpPr>
        <p:spPr bwMode="auto">
          <a:xfrm>
            <a:off x="630238" y="1321604"/>
            <a:ext cx="80462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1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AUTOPSIE VITTIME DELLA PANDEMIA 1918</a:t>
            </a:r>
            <a:endParaRPr lang="it-IT" altLang="it-IT" b="0" baseline="30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461" name="Text Box 18"/>
          <p:cNvSpPr txBox="1">
            <a:spLocks noChangeArrowheads="1"/>
          </p:cNvSpPr>
          <p:nvPr/>
        </p:nvSpPr>
        <p:spPr bwMode="auto">
          <a:xfrm>
            <a:off x="2699792" y="4480292"/>
            <a:ext cx="4796308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1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PRIMO STEP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PROCESSO DI </a:t>
            </a:r>
            <a:r>
              <a:rPr lang="it-IT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ADATTAMENTO</a:t>
            </a:r>
            <a:endParaRPr lang="it-IT" altLang="it-IT" sz="28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462" name="AutoShape 19"/>
          <p:cNvSpPr>
            <a:spLocks noChangeArrowheads="1"/>
          </p:cNvSpPr>
          <p:nvPr/>
        </p:nvSpPr>
        <p:spPr bwMode="auto">
          <a:xfrm>
            <a:off x="3729037" y="1951037"/>
            <a:ext cx="1512888" cy="5048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2" name="Freccia circolare a destra 1"/>
          <p:cNvSpPr/>
          <p:nvPr/>
        </p:nvSpPr>
        <p:spPr bwMode="auto">
          <a:xfrm>
            <a:off x="683568" y="4149080"/>
            <a:ext cx="1780729" cy="648072"/>
          </a:xfrm>
          <a:prstGeom prst="curvedRightArrow">
            <a:avLst>
              <a:gd name="adj1" fmla="val 0"/>
              <a:gd name="adj2" fmla="val 50000"/>
              <a:gd name="adj3" fmla="val 25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147467" name="Text Box 17"/>
          <p:cNvSpPr txBox="1">
            <a:spLocks noChangeArrowheads="1"/>
          </p:cNvSpPr>
          <p:nvPr/>
        </p:nvSpPr>
        <p:spPr bwMode="auto">
          <a:xfrm>
            <a:off x="3324572" y="2565400"/>
            <a:ext cx="2489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1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VARIANTI </a:t>
            </a:r>
            <a:endParaRPr lang="it-IT" altLang="it-IT" sz="2400" b="0" baseline="30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468" name="Text Box 14"/>
          <p:cNvSpPr txBox="1">
            <a:spLocks noChangeArrowheads="1"/>
          </p:cNvSpPr>
          <p:nvPr/>
        </p:nvSpPr>
        <p:spPr bwMode="auto">
          <a:xfrm>
            <a:off x="1778347" y="3100388"/>
            <a:ext cx="2692400" cy="8302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it-IT" sz="4800">
                <a:solidFill>
                  <a:srgbClr val="FFC000"/>
                </a:solidFill>
                <a:latin typeface="Segoe Print" panose="02000600000000000000" pitchFamily="2" charset="0"/>
              </a:rPr>
              <a:t>α</a:t>
            </a:r>
            <a:r>
              <a:rPr lang="it-IT" altLang="it-IT" sz="4800">
                <a:solidFill>
                  <a:srgbClr val="FFC000"/>
                </a:solidFill>
                <a:latin typeface="Segoe Print" panose="02000600000000000000" pitchFamily="2" charset="0"/>
              </a:rPr>
              <a:t>-2,3</a:t>
            </a:r>
            <a:endParaRPr lang="it-IT" altLang="it-IT" sz="4000">
              <a:solidFill>
                <a:srgbClr val="FFC000"/>
              </a:solidFill>
              <a:latin typeface="Segoe Print" panose="02000600000000000000" pitchFamily="2" charset="0"/>
            </a:endParaRPr>
          </a:p>
        </p:txBody>
      </p:sp>
      <p:sp>
        <p:nvSpPr>
          <p:cNvPr id="147469" name="Text Box 14"/>
          <p:cNvSpPr txBox="1">
            <a:spLocks noChangeArrowheads="1"/>
          </p:cNvSpPr>
          <p:nvPr/>
        </p:nvSpPr>
        <p:spPr bwMode="auto">
          <a:xfrm>
            <a:off x="4327872" y="3068638"/>
            <a:ext cx="2692400" cy="831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it-IT" sz="4800">
                <a:solidFill>
                  <a:srgbClr val="6699FF"/>
                </a:solidFill>
                <a:latin typeface="Segoe Print" panose="02000600000000000000" pitchFamily="2" charset="0"/>
              </a:rPr>
              <a:t>α</a:t>
            </a:r>
            <a:r>
              <a:rPr lang="it-IT" altLang="it-IT" sz="4800">
                <a:solidFill>
                  <a:srgbClr val="6699FF"/>
                </a:solidFill>
                <a:latin typeface="Segoe Print" panose="02000600000000000000" pitchFamily="2" charset="0"/>
              </a:rPr>
              <a:t>-2,6</a:t>
            </a:r>
            <a:endParaRPr lang="it-IT" altLang="it-IT" sz="4000">
              <a:solidFill>
                <a:srgbClr val="6699FF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7" name="Text Box 3"/>
          <p:cNvSpPr txBox="1">
            <a:spLocks noChangeArrowheads="1"/>
          </p:cNvSpPr>
          <p:nvPr/>
        </p:nvSpPr>
        <p:spPr bwMode="auto">
          <a:xfrm>
            <a:off x="5361338" y="416858"/>
            <a:ext cx="320312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4758" dir="20921404" algn="ctr" rotWithShape="0">
                    <a:srgbClr val="99CCFF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CC0000"/>
                </a:solidFill>
                <a:latin typeface="Times New Roman" pitchFamily="18" charset="0"/>
              </a:rPr>
              <a:t>INFLUENZA</a:t>
            </a:r>
          </a:p>
        </p:txBody>
      </p:sp>
      <p:sp>
        <p:nvSpPr>
          <p:cNvPr id="136196" name="Rectangle 16"/>
          <p:cNvSpPr>
            <a:spLocks noChangeArrowheads="1"/>
          </p:cNvSpPr>
          <p:nvPr/>
        </p:nvSpPr>
        <p:spPr bwMode="auto">
          <a:xfrm>
            <a:off x="760040" y="5551959"/>
            <a:ext cx="77724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GB" altLang="it-IT" sz="2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VIRUS STRETTAMENTE CORRELATO GENETICAMENTE CON UN ALTRO H7N7 ISOLATO DA TACCHINI IN IRLANDA NEL 1996</a:t>
            </a:r>
          </a:p>
        </p:txBody>
      </p:sp>
      <p:sp>
        <p:nvSpPr>
          <p:cNvPr id="136197" name="Rectangle 17"/>
          <p:cNvSpPr>
            <a:spLocks noChangeArrowheads="1"/>
          </p:cNvSpPr>
          <p:nvPr/>
        </p:nvSpPr>
        <p:spPr bwMode="auto">
          <a:xfrm>
            <a:off x="34925" y="1808163"/>
            <a:ext cx="8458200" cy="10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en-GB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Virus </a:t>
            </a:r>
            <a:r>
              <a:rPr lang="en-GB" altLang="it-IT" sz="28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isolato</a:t>
            </a:r>
            <a:r>
              <a:rPr lang="en-GB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GB" altLang="it-IT" sz="28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donna con </a:t>
            </a:r>
            <a:r>
              <a:rPr lang="en-GB" altLang="it-IT" sz="28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congiuntivite</a:t>
            </a:r>
            <a:r>
              <a:rPr lang="en-GB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it-IT" sz="28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it-IT" sz="28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allevava</a:t>
            </a:r>
            <a:r>
              <a:rPr lang="en-GB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altLang="it-IT" sz="28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anatre</a:t>
            </a:r>
            <a:r>
              <a:rPr lang="en-GB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GB" altLang="it-IT" sz="28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scopo</a:t>
            </a:r>
            <a:r>
              <a:rPr lang="en-GB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it-IT" sz="28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amatoriale</a:t>
            </a:r>
            <a:endParaRPr lang="en-GB" altLang="it-IT" sz="28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198" name="Rectangle 18"/>
          <p:cNvSpPr>
            <a:spLocks noChangeArrowheads="1"/>
          </p:cNvSpPr>
          <p:nvPr/>
        </p:nvSpPr>
        <p:spPr bwMode="auto">
          <a:xfrm>
            <a:off x="0" y="3429000"/>
            <a:ext cx="9396413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en-GB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virus </a:t>
            </a:r>
            <a:r>
              <a:rPr lang="en-GB" altLang="it-IT" sz="28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presentava</a:t>
            </a:r>
            <a:r>
              <a:rPr lang="en-GB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altLang="it-IT" sz="28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tutti</a:t>
            </a:r>
            <a:r>
              <a:rPr lang="en-GB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GB" altLang="it-IT" sz="28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geni</a:t>
            </a:r>
            <a:r>
              <a:rPr lang="en-GB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altLang="it-IT" sz="28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origine</a:t>
            </a:r>
            <a:r>
              <a:rPr lang="en-GB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altLang="it-IT" sz="28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aviare</a:t>
            </a:r>
            <a:r>
              <a:rPr lang="en-GB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di </a:t>
            </a:r>
            <a:r>
              <a:rPr lang="en-GB" altLang="it-IT" sz="28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sottotipo</a:t>
            </a:r>
            <a:r>
              <a:rPr lang="en-GB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H7N7, LPAI</a:t>
            </a:r>
            <a:endParaRPr lang="en-GB" altLang="it-IT" sz="28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199" name="Rectangle 19"/>
          <p:cNvSpPr>
            <a:spLocks noChangeArrowheads="1"/>
          </p:cNvSpPr>
          <p:nvPr/>
        </p:nvSpPr>
        <p:spPr bwMode="auto">
          <a:xfrm>
            <a:off x="39688" y="4652963"/>
            <a:ext cx="7772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en-GB" altLang="it-IT" sz="28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Congiuntivite</a:t>
            </a:r>
            <a:r>
              <a:rPr lang="en-GB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 </a:t>
            </a:r>
            <a:r>
              <a:rPr lang="en-GB" altLang="it-IT" sz="28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esito</a:t>
            </a:r>
            <a:r>
              <a:rPr lang="en-GB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it-IT" sz="28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fausto</a:t>
            </a:r>
            <a:endParaRPr lang="en-GB" altLang="it-IT" sz="28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8244" name="Text Box 20"/>
          <p:cNvSpPr txBox="1">
            <a:spLocks noChangeArrowheads="1"/>
          </p:cNvSpPr>
          <p:nvPr/>
        </p:nvSpPr>
        <p:spPr bwMode="auto">
          <a:xfrm>
            <a:off x="1076306" y="1052513"/>
            <a:ext cx="4908587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it-IT" sz="3600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H7N7-1996 INGHILTERRA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Text Box 2"/>
          <p:cNvSpPr txBox="1">
            <a:spLocks noChangeArrowheads="1"/>
          </p:cNvSpPr>
          <p:nvPr/>
        </p:nvSpPr>
        <p:spPr bwMode="auto">
          <a:xfrm>
            <a:off x="5580112" y="374720"/>
            <a:ext cx="30604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4758" dir="20921404" algn="ctr" rotWithShape="0">
                    <a:srgbClr val="99CCFF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INFLUENZA</a:t>
            </a:r>
          </a:p>
        </p:txBody>
      </p:sp>
      <p:sp>
        <p:nvSpPr>
          <p:cNvPr id="137220" name="Rectangle 8"/>
          <p:cNvSpPr>
            <a:spLocks noChangeArrowheads="1"/>
          </p:cNvSpPr>
          <p:nvPr/>
        </p:nvSpPr>
        <p:spPr bwMode="auto">
          <a:xfrm>
            <a:off x="342900" y="3429000"/>
            <a:ext cx="84582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it-IT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Maggio 1997: isolamento di un </a:t>
            </a:r>
            <a:r>
              <a:rPr lang="it-IT" altLang="it-IT" sz="2800" b="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H5N1</a:t>
            </a:r>
            <a:r>
              <a:rPr lang="it-IT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un bambino deceduto in seguito ad una grave sindrome influenzale</a:t>
            </a:r>
            <a:endParaRPr lang="it-IT" altLang="it-IT" sz="28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9259" name="Text Box 11"/>
          <p:cNvSpPr txBox="1">
            <a:spLocks noChangeArrowheads="1"/>
          </p:cNvSpPr>
          <p:nvPr/>
        </p:nvSpPr>
        <p:spPr bwMode="auto">
          <a:xfrm>
            <a:off x="942236" y="1052513"/>
            <a:ext cx="4821127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it-IT" sz="3600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H5N1-1997 HONG KONG</a:t>
            </a:r>
          </a:p>
        </p:txBody>
      </p:sp>
      <p:sp>
        <p:nvSpPr>
          <p:cNvPr id="137222" name="Rectangle 12"/>
          <p:cNvSpPr>
            <a:spLocks noChangeArrowheads="1"/>
          </p:cNvSpPr>
          <p:nvPr/>
        </p:nvSpPr>
        <p:spPr bwMode="auto">
          <a:xfrm>
            <a:off x="342900" y="1808163"/>
            <a:ext cx="8458200" cy="140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it-IT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Marzo 1997: epidemia di influenza aviaria ad alta patogenicità (HPAI) nel pollo causata da un virus </a:t>
            </a:r>
            <a:r>
              <a:rPr lang="it-IT" altLang="it-IT" sz="2800" b="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H5N1</a:t>
            </a:r>
            <a:endParaRPr lang="it-IT" altLang="it-IT" sz="2800" b="0" u="sng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223" name="Rectangle 13"/>
          <p:cNvSpPr>
            <a:spLocks noChangeArrowheads="1"/>
          </p:cNvSpPr>
          <p:nvPr/>
        </p:nvSpPr>
        <p:spPr bwMode="auto">
          <a:xfrm>
            <a:off x="361950" y="5157788"/>
            <a:ext cx="84582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it-IT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Maggio-dicembre 1997: 18 casi umani confermati [6 morti]</a:t>
            </a:r>
            <a:endParaRPr lang="it-IT" altLang="it-IT" sz="28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62272" y="6237312"/>
            <a:ext cx="845820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buClr>
                <a:srgbClr val="CC0000"/>
              </a:buClr>
              <a:buNone/>
            </a:pPr>
            <a:r>
              <a:rPr lang="it-IT" altLang="it-IT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Infezione controllata attraverso uccisione di 1,6 milioni di volatili</a:t>
            </a:r>
            <a:endParaRPr lang="it-IT" altLang="it-IT" sz="20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Text Box 2"/>
          <p:cNvSpPr txBox="1">
            <a:spLocks noChangeArrowheads="1"/>
          </p:cNvSpPr>
          <p:nvPr/>
        </p:nvSpPr>
        <p:spPr bwMode="auto">
          <a:xfrm>
            <a:off x="5457216" y="491332"/>
            <a:ext cx="30604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4758" dir="20921404" algn="ctr" rotWithShape="0">
                    <a:srgbClr val="99CCFF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INFLUENZA</a:t>
            </a:r>
          </a:p>
        </p:txBody>
      </p:sp>
      <p:sp>
        <p:nvSpPr>
          <p:cNvPr id="311303" name="Text Box 7"/>
          <p:cNvSpPr txBox="1">
            <a:spLocks noChangeArrowheads="1"/>
          </p:cNvSpPr>
          <p:nvPr/>
        </p:nvSpPr>
        <p:spPr bwMode="auto">
          <a:xfrm>
            <a:off x="1304488" y="1199218"/>
            <a:ext cx="4029949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it-IT" sz="3600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H7N7-2003 OLANDA</a:t>
            </a:r>
          </a:p>
        </p:txBody>
      </p:sp>
      <p:sp>
        <p:nvSpPr>
          <p:cNvPr id="138245" name="Rectangle 8"/>
          <p:cNvSpPr>
            <a:spLocks noChangeArrowheads="1"/>
          </p:cNvSpPr>
          <p:nvPr/>
        </p:nvSpPr>
        <p:spPr bwMode="auto">
          <a:xfrm>
            <a:off x="495300" y="2420939"/>
            <a:ext cx="8397180" cy="108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82 </a:t>
            </a:r>
            <a:r>
              <a:rPr lang="en-GB" altLang="it-IT" sz="28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casi</a:t>
            </a:r>
            <a:r>
              <a:rPr lang="en-GB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altLang="it-IT" sz="28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infezione</a:t>
            </a:r>
            <a:r>
              <a:rPr lang="en-GB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 </a:t>
            </a:r>
            <a:r>
              <a:rPr lang="en-GB" altLang="it-IT" sz="28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esito</a:t>
            </a:r>
            <a:r>
              <a:rPr lang="en-GB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it-IT" sz="28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fausto</a:t>
            </a:r>
            <a:r>
              <a:rPr lang="en-GB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altLang="it-IT" sz="28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fino</a:t>
            </a:r>
            <a:r>
              <a:rPr lang="en-GB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260 </a:t>
            </a:r>
            <a:r>
              <a:rPr lang="en-GB" altLang="it-IT" sz="28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persone</a:t>
            </a:r>
            <a:r>
              <a:rPr lang="en-GB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sierologicamente positive</a:t>
            </a:r>
            <a:endParaRPr lang="en-GB" altLang="it-IT" sz="28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246" name="Rectangle 9"/>
          <p:cNvSpPr>
            <a:spLocks noChangeArrowheads="1"/>
          </p:cNvSpPr>
          <p:nvPr/>
        </p:nvSpPr>
        <p:spPr bwMode="auto">
          <a:xfrm>
            <a:off x="876301" y="4149725"/>
            <a:ext cx="5279876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it-IT" sz="28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Decesso</a:t>
            </a:r>
            <a:r>
              <a:rPr lang="en-GB" altLang="it-IT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un </a:t>
            </a:r>
            <a:r>
              <a:rPr lang="en-GB" altLang="it-IT" sz="28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veterinario</a:t>
            </a:r>
            <a:endParaRPr lang="en-GB" altLang="it-IT" sz="28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Text Box 2"/>
          <p:cNvSpPr txBox="1">
            <a:spLocks noChangeArrowheads="1"/>
          </p:cNvSpPr>
          <p:nvPr/>
        </p:nvSpPr>
        <p:spPr bwMode="auto">
          <a:xfrm>
            <a:off x="4366952" y="488866"/>
            <a:ext cx="45121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CEPPI PANDEMICI</a:t>
            </a:r>
          </a:p>
        </p:txBody>
      </p:sp>
      <p:sp>
        <p:nvSpPr>
          <p:cNvPr id="367626" name="Text Box 10"/>
          <p:cNvSpPr txBox="1">
            <a:spLocks noChangeArrowheads="1"/>
          </p:cNvSpPr>
          <p:nvPr/>
        </p:nvSpPr>
        <p:spPr bwMode="auto">
          <a:xfrm>
            <a:off x="611188" y="1554163"/>
            <a:ext cx="8208962" cy="57943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itchFamily="49" charset="0"/>
              </a:defRPr>
            </a:lvl9pPr>
          </a:lstStyle>
          <a:p>
            <a:pPr eaLnBrk="1" hangingPunct="1">
              <a:defRPr/>
            </a:pPr>
            <a:r>
              <a:rPr lang="it-IT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INFLUENZA SUINA MESSICO 2009</a:t>
            </a:r>
          </a:p>
        </p:txBody>
      </p:sp>
      <p:sp>
        <p:nvSpPr>
          <p:cNvPr id="367627" name="Text Box 11"/>
          <p:cNvSpPr txBox="1">
            <a:spLocks noChangeArrowheads="1"/>
          </p:cNvSpPr>
          <p:nvPr/>
        </p:nvSpPr>
        <p:spPr bwMode="auto">
          <a:xfrm>
            <a:off x="1258888" y="2405063"/>
            <a:ext cx="50413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itchFamily="49" charset="0"/>
              </a:defRPr>
            </a:lvl9pPr>
          </a:lstStyle>
          <a:p>
            <a:pPr algn="l" eaLnBrk="1" hangingPunct="1">
              <a:defRPr/>
            </a:pPr>
            <a:r>
              <a:rPr lang="it-IT" sz="2800" b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H1N1 SUINO PASSA ALL’UOMO</a:t>
            </a:r>
            <a:endParaRPr lang="it-IT" sz="2800" b="0" i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7629" name="AutoShape 13"/>
          <p:cNvSpPr>
            <a:spLocks noChangeArrowheads="1"/>
          </p:cNvSpPr>
          <p:nvPr/>
        </p:nvSpPr>
        <p:spPr bwMode="auto">
          <a:xfrm>
            <a:off x="611188" y="1846263"/>
            <a:ext cx="685800" cy="990600"/>
          </a:xfrm>
          <a:prstGeom prst="curvedRightArrow">
            <a:avLst>
              <a:gd name="adj1" fmla="val 0"/>
              <a:gd name="adj2" fmla="val 57778"/>
              <a:gd name="adj3" fmla="val 3333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 u="sng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295" name="Rectangle 17"/>
          <p:cNvSpPr>
            <a:spLocks noChangeArrowheads="1"/>
          </p:cNvSpPr>
          <p:nvPr/>
        </p:nvSpPr>
        <p:spPr bwMode="auto">
          <a:xfrm>
            <a:off x="1258888" y="2431406"/>
            <a:ext cx="936848" cy="492769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296" name="WordArt 19" descr="Carta"/>
          <p:cNvSpPr>
            <a:spLocks noChangeArrowheads="1" noChangeShapeType="1" noTextEdit="1"/>
          </p:cNvSpPr>
          <p:nvPr/>
        </p:nvSpPr>
        <p:spPr bwMode="auto">
          <a:xfrm>
            <a:off x="3924300" y="803191"/>
            <a:ext cx="287338" cy="261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27000" dir="13012194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1331913" y="4508500"/>
            <a:ext cx="4752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itchFamily="49" charset="0"/>
              </a:defRPr>
            </a:lvl9pPr>
          </a:lstStyle>
          <a:p>
            <a:pPr algn="l" eaLnBrk="1" hangingPunct="1">
              <a:defRPr/>
            </a:pPr>
            <a:r>
              <a:rPr lang="it-IT" sz="2800" b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ALLARME PANDEMIA!!!</a:t>
            </a:r>
            <a:endParaRPr lang="it-IT" sz="2800" b="0" i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298" name="Text Box 25"/>
          <p:cNvSpPr txBox="1">
            <a:spLocks noChangeArrowheads="1"/>
          </p:cNvSpPr>
          <p:nvPr/>
        </p:nvSpPr>
        <p:spPr bwMode="auto">
          <a:xfrm>
            <a:off x="1152739" y="3141663"/>
            <a:ext cx="683693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NELL’UOMO: FEBBRE-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SINTOMI RESPIRATORI E/O GASTROENTERICI</a:t>
            </a:r>
          </a:p>
        </p:txBody>
      </p:sp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1116013" y="4941888"/>
            <a:ext cx="685800" cy="990600"/>
          </a:xfrm>
          <a:prstGeom prst="curvedRightArrow">
            <a:avLst>
              <a:gd name="adj1" fmla="val 28889"/>
              <a:gd name="adj2" fmla="val 57778"/>
              <a:gd name="adj3" fmla="val 33333"/>
            </a:avLst>
          </a:prstGeom>
          <a:gradFill rotWithShape="0">
            <a:gsLst>
              <a:gs pos="0">
                <a:srgbClr val="CCCCFF"/>
              </a:gs>
              <a:gs pos="100000">
                <a:srgbClr val="9999FF"/>
              </a:gs>
            </a:gsLst>
            <a:path path="rect">
              <a:fillToRect r="100000" b="100000"/>
            </a:path>
          </a:gradFill>
          <a:ln w="19050">
            <a:solidFill>
              <a:srgbClr val="99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 u="sng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300" name="Text Box 27"/>
          <p:cNvSpPr txBox="1">
            <a:spLocks noChangeArrowheads="1"/>
          </p:cNvSpPr>
          <p:nvPr/>
        </p:nvSpPr>
        <p:spPr bwMode="auto">
          <a:xfrm>
            <a:off x="1862841" y="5661025"/>
            <a:ext cx="59739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ALCUNI PARLERANNO DI UNA BUFALA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FAVORE DELLE INDUSTRIE FARMACEUTICHE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Text Box 2"/>
          <p:cNvSpPr txBox="1">
            <a:spLocks noChangeArrowheads="1"/>
          </p:cNvSpPr>
          <p:nvPr/>
        </p:nvSpPr>
        <p:spPr bwMode="auto">
          <a:xfrm>
            <a:off x="4366952" y="560874"/>
            <a:ext cx="45121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 b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CEPPI PANDEMICI</a:t>
            </a:r>
          </a:p>
        </p:txBody>
      </p:sp>
      <p:sp>
        <p:nvSpPr>
          <p:cNvPr id="150533" name="WordArt 7" descr="Carta"/>
          <p:cNvSpPr>
            <a:spLocks noChangeArrowheads="1" noChangeShapeType="1" noTextEdit="1"/>
          </p:cNvSpPr>
          <p:nvPr/>
        </p:nvSpPr>
        <p:spPr bwMode="auto">
          <a:xfrm>
            <a:off x="3924300" y="849799"/>
            <a:ext cx="287338" cy="261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27000" dir="13012194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0534" name="WordArt 8" descr="Carta"/>
          <p:cNvSpPr>
            <a:spLocks noChangeArrowheads="1" noChangeShapeType="1" noTextEdit="1"/>
          </p:cNvSpPr>
          <p:nvPr/>
        </p:nvSpPr>
        <p:spPr bwMode="auto">
          <a:xfrm>
            <a:off x="684213" y="1484313"/>
            <a:ext cx="1800225" cy="1054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494648" dir="13687328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0535" name="WordArt 9"/>
          <p:cNvSpPr>
            <a:spLocks noChangeArrowheads="1" noChangeShapeType="1" noTextEdit="1"/>
          </p:cNvSpPr>
          <p:nvPr/>
        </p:nvSpPr>
        <p:spPr bwMode="auto">
          <a:xfrm>
            <a:off x="468313" y="2708275"/>
            <a:ext cx="84010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RICOMPARSA DI UN VECCHIO VIRUS</a:t>
            </a:r>
          </a:p>
        </p:txBody>
      </p:sp>
      <p:sp>
        <p:nvSpPr>
          <p:cNvPr id="150536" name="Line 10"/>
          <p:cNvSpPr>
            <a:spLocks noChangeShapeType="1"/>
          </p:cNvSpPr>
          <p:nvPr/>
        </p:nvSpPr>
        <p:spPr bwMode="auto">
          <a:xfrm>
            <a:off x="250825" y="3500438"/>
            <a:ext cx="864235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150537" name="Text Box 11"/>
          <p:cNvSpPr txBox="1">
            <a:spLocks noChangeArrowheads="1"/>
          </p:cNvSpPr>
          <p:nvPr/>
        </p:nvSpPr>
        <p:spPr bwMode="auto">
          <a:xfrm>
            <a:off x="1835150" y="4797425"/>
            <a:ext cx="5400675" cy="3968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it-IT" altLang="it-IT" sz="2000">
                <a:latin typeface="Times New Roman" panose="02020603050405020304" pitchFamily="18" charset="0"/>
              </a:rPr>
              <a:t>MANTENUTO IN ANIMALI SERBATOIO</a:t>
            </a:r>
          </a:p>
        </p:txBody>
      </p:sp>
      <p:sp>
        <p:nvSpPr>
          <p:cNvPr id="150538" name="Text Box 12"/>
          <p:cNvSpPr txBox="1">
            <a:spLocks noChangeArrowheads="1"/>
          </p:cNvSpPr>
          <p:nvPr/>
        </p:nvSpPr>
        <p:spPr bwMode="auto">
          <a:xfrm>
            <a:off x="704850" y="5661025"/>
            <a:ext cx="7734300" cy="396875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it-IT" altLang="it-IT" sz="2000">
                <a:latin typeface="Times New Roman" panose="02020603050405020304" pitchFamily="18" charset="0"/>
              </a:rPr>
              <a:t>INTEGRATO IN MATERIALE GENETICO UOMO/ANIMALE</a:t>
            </a:r>
          </a:p>
        </p:txBody>
      </p:sp>
      <p:sp>
        <p:nvSpPr>
          <p:cNvPr id="150539" name="Text Box 13"/>
          <p:cNvSpPr txBox="1">
            <a:spLocks noChangeArrowheads="1"/>
          </p:cNvSpPr>
          <p:nvPr/>
        </p:nvSpPr>
        <p:spPr bwMode="auto">
          <a:xfrm>
            <a:off x="1260475" y="3895725"/>
            <a:ext cx="6624638" cy="396875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it-IT" altLang="it-IT" sz="2000">
                <a:latin typeface="Times New Roman" panose="02020603050405020304" pitchFamily="18" charset="0"/>
              </a:rPr>
              <a:t>PRESERVATO IN UNO STATO DI CONGELAMENTO</a:t>
            </a:r>
          </a:p>
        </p:txBody>
      </p:sp>
      <p:sp>
        <p:nvSpPr>
          <p:cNvPr id="150540" name="AutoShape 14"/>
          <p:cNvSpPr>
            <a:spLocks noChangeArrowheads="1"/>
          </p:cNvSpPr>
          <p:nvPr/>
        </p:nvSpPr>
        <p:spPr bwMode="auto">
          <a:xfrm>
            <a:off x="34925" y="3644900"/>
            <a:ext cx="1066800" cy="647700"/>
          </a:xfrm>
          <a:prstGeom prst="curvedRightArrow">
            <a:avLst>
              <a:gd name="adj1" fmla="val 20000"/>
              <a:gd name="adj2" fmla="val 40000"/>
              <a:gd name="adj3" fmla="val 54902"/>
            </a:avLst>
          </a:prstGeom>
          <a:gradFill rotWithShape="0">
            <a:gsLst>
              <a:gs pos="0">
                <a:srgbClr val="CCCCFF"/>
              </a:gs>
              <a:gs pos="100000">
                <a:srgbClr val="9999FF"/>
              </a:gs>
            </a:gsLst>
            <a:path path="rect">
              <a:fillToRect r="100000" b="100000"/>
            </a:path>
          </a:gradFill>
          <a:ln w="19050">
            <a:solidFill>
              <a:srgbClr val="9966FF"/>
            </a:solidFill>
            <a:miter lim="800000"/>
            <a:headEnd/>
            <a:tailEnd/>
          </a:ln>
          <a:effectLst>
            <a:outerShdw dist="56796" dir="1593903" algn="ctr" rotWithShape="0">
              <a:schemeClr val="tx1"/>
            </a:outerShdw>
          </a:effec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50541" name="WordArt 15" descr="Carta"/>
          <p:cNvSpPr>
            <a:spLocks noChangeArrowheads="1" noChangeShapeType="1" noTextEdit="1"/>
          </p:cNvSpPr>
          <p:nvPr/>
        </p:nvSpPr>
        <p:spPr bwMode="auto">
          <a:xfrm>
            <a:off x="7524750" y="4678363"/>
            <a:ext cx="1295400" cy="622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494648" dir="13687328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20" name="Text Box 8"/>
          <p:cNvSpPr txBox="1">
            <a:spLocks noChangeArrowheads="1"/>
          </p:cNvSpPr>
          <p:nvPr/>
        </p:nvSpPr>
        <p:spPr bwMode="auto">
          <a:xfrm>
            <a:off x="1907704" y="1961755"/>
            <a:ext cx="56880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32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INFLUENZA RUSSA (1977)</a:t>
            </a:r>
            <a:endParaRPr lang="it-IT" sz="3200" i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1721" name="Text Box 9"/>
          <p:cNvSpPr txBox="1">
            <a:spLocks noChangeArrowheads="1"/>
          </p:cNvSpPr>
          <p:nvPr/>
        </p:nvSpPr>
        <p:spPr bwMode="auto">
          <a:xfrm>
            <a:off x="1235088" y="2939999"/>
            <a:ext cx="67341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RICOMPARE IL VIRUS </a:t>
            </a:r>
            <a:r>
              <a:rPr lang="it-IT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H1N1</a:t>
            </a: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DELLA PANDEMIA SPAGNOLA </a:t>
            </a:r>
            <a:r>
              <a:rPr lang="it-IT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DOPO 30  ANNI DALLA SUA SCOMPARSA</a:t>
            </a:r>
            <a:endParaRPr lang="it-IT" sz="2800" i="1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1560" name="Rectangle 10"/>
          <p:cNvSpPr>
            <a:spLocks noChangeArrowheads="1"/>
          </p:cNvSpPr>
          <p:nvPr/>
        </p:nvSpPr>
        <p:spPr bwMode="auto">
          <a:xfrm>
            <a:off x="1133475" y="4899025"/>
            <a:ext cx="6854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0">
                <a:latin typeface="Times New Roman" panose="02020603050405020304" pitchFamily="18" charset="0"/>
              </a:rPr>
              <a:t>(“RUSSIAN FLU”)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0">
                <a:latin typeface="Times New Roman" panose="02020603050405020304" pitchFamily="18" charset="0"/>
              </a:rPr>
              <a:t>RAPPORTO DI MORBI-MORTALITÀ PIÙ BASSO.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366952" y="560874"/>
            <a:ext cx="45121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 b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CEPPI PANDEMICI</a:t>
            </a:r>
          </a:p>
        </p:txBody>
      </p:sp>
      <p:sp>
        <p:nvSpPr>
          <p:cNvPr id="8" name="WordArt 7" descr="Carta"/>
          <p:cNvSpPr>
            <a:spLocks noChangeArrowheads="1" noChangeShapeType="1" noTextEdit="1"/>
          </p:cNvSpPr>
          <p:nvPr/>
        </p:nvSpPr>
        <p:spPr bwMode="auto">
          <a:xfrm>
            <a:off x="3924300" y="849799"/>
            <a:ext cx="287338" cy="261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27000" dir="13012194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213100"/>
            <a:ext cx="23336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29"/>
          <p:cNvSpPr txBox="1">
            <a:spLocks noChangeArrowheads="1"/>
          </p:cNvSpPr>
          <p:nvPr/>
        </p:nvSpPr>
        <p:spPr bwMode="auto">
          <a:xfrm>
            <a:off x="1116013" y="1125538"/>
            <a:ext cx="69643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VIRUS AVIARE PUÒ INFETTARE</a:t>
            </a:r>
          </a:p>
          <a:p>
            <a:r>
              <a: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DIRETTAMENTE L’UOMO !!!</a:t>
            </a:r>
          </a:p>
        </p:txBody>
      </p:sp>
      <p:sp>
        <p:nvSpPr>
          <p:cNvPr id="55300" name="Rectangle 28"/>
          <p:cNvSpPr>
            <a:spLocks noChangeArrowheads="1"/>
          </p:cNvSpPr>
          <p:nvPr/>
        </p:nvSpPr>
        <p:spPr bwMode="auto">
          <a:xfrm>
            <a:off x="700791" y="5162550"/>
            <a:ext cx="4089581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it-IT" sz="1800" b="1" dirty="0">
                <a:solidFill>
                  <a:schemeClr val="tx1"/>
                </a:solidFill>
              </a:rPr>
              <a:t>(Nature </a:t>
            </a:r>
            <a:r>
              <a:rPr lang="it-IT" sz="1800" b="1" dirty="0" err="1">
                <a:solidFill>
                  <a:schemeClr val="tx1"/>
                </a:solidFill>
              </a:rPr>
              <a:t>Review</a:t>
            </a:r>
            <a:r>
              <a:rPr lang="it-IT" sz="1800" b="1" dirty="0">
                <a:solidFill>
                  <a:schemeClr val="tx1"/>
                </a:solidFill>
              </a:rPr>
              <a:t>, 2005 3:591</a:t>
            </a:r>
            <a:r>
              <a:rPr lang="it-IT" sz="1800" b="1" dirty="0" smtClean="0">
                <a:solidFill>
                  <a:schemeClr val="tx1"/>
                </a:solidFill>
              </a:rPr>
              <a:t>)</a:t>
            </a:r>
            <a:endParaRPr lang="it-IT" sz="1800" b="1" dirty="0">
              <a:solidFill>
                <a:schemeClr val="tx1"/>
              </a:solidFill>
            </a:endParaRPr>
          </a:p>
        </p:txBody>
      </p:sp>
      <p:sp>
        <p:nvSpPr>
          <p:cNvPr id="55301" name="Text Box 30"/>
          <p:cNvSpPr txBox="1">
            <a:spLocks noChangeArrowheads="1"/>
          </p:cNvSpPr>
          <p:nvPr/>
        </p:nvSpPr>
        <p:spPr bwMode="auto">
          <a:xfrm>
            <a:off x="3040" y="3292970"/>
            <a:ext cx="76485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POCHISSIME CELLULE DELL’EPITELIO TRACHEO-BRONCHIALE DELL’UOMO SONO PRESENTI RECETTORI </a:t>
            </a:r>
          </a:p>
        </p:txBody>
      </p:sp>
      <p:sp>
        <p:nvSpPr>
          <p:cNvPr id="55302" name="Oval 31"/>
          <p:cNvSpPr>
            <a:spLocks noChangeArrowheads="1"/>
          </p:cNvSpPr>
          <p:nvPr/>
        </p:nvSpPr>
        <p:spPr bwMode="auto">
          <a:xfrm>
            <a:off x="5589588" y="4652963"/>
            <a:ext cx="576262" cy="5048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6600" b="1"/>
          </a:p>
        </p:txBody>
      </p:sp>
      <p:sp>
        <p:nvSpPr>
          <p:cNvPr id="55303" name="Text Box 32"/>
          <p:cNvSpPr txBox="1">
            <a:spLocks noChangeArrowheads="1"/>
          </p:cNvSpPr>
          <p:nvPr/>
        </p:nvSpPr>
        <p:spPr bwMode="auto">
          <a:xfrm>
            <a:off x="4854575" y="4652963"/>
            <a:ext cx="1878013" cy="523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3300"/>
              </a:buClr>
              <a:buFont typeface="Wingdings" pitchFamily="2" charset="2"/>
              <a:buNone/>
            </a:pPr>
            <a:r>
              <a:rPr lang="it-IT" sz="2800" b="1" dirty="0">
                <a:solidFill>
                  <a:srgbClr val="C00000"/>
                </a:solidFill>
                <a:latin typeface="Times New Roman" pitchFamily="18" charset="0"/>
              </a:rPr>
              <a:t>SA</a:t>
            </a:r>
            <a:r>
              <a:rPr lang="it-IT" sz="2800" b="1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2,3Gal</a:t>
            </a:r>
            <a:endParaRPr lang="it-IT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grpSp>
        <p:nvGrpSpPr>
          <p:cNvPr id="55304" name="Group 44"/>
          <p:cNvGrpSpPr>
            <a:grpSpLocks/>
          </p:cNvGrpSpPr>
          <p:nvPr/>
        </p:nvGrpSpPr>
        <p:grpSpPr bwMode="auto">
          <a:xfrm>
            <a:off x="5580063" y="5229225"/>
            <a:ext cx="1366837" cy="792163"/>
            <a:chOff x="1746" y="1071"/>
            <a:chExt cx="1542" cy="771"/>
          </a:xfrm>
        </p:grpSpPr>
        <p:sp>
          <p:nvSpPr>
            <p:cNvPr id="55305" name="AutoShape 45"/>
            <p:cNvSpPr>
              <a:spLocks noChangeArrowheads="1"/>
            </p:cNvSpPr>
            <p:nvPr/>
          </p:nvSpPr>
          <p:spPr bwMode="auto">
            <a:xfrm>
              <a:off x="2445" y="1071"/>
              <a:ext cx="843" cy="771"/>
            </a:xfrm>
            <a:prstGeom prst="chevron">
              <a:avLst>
                <a:gd name="adj" fmla="val 27335"/>
              </a:avLst>
            </a:prstGeom>
            <a:solidFill>
              <a:srgbClr val="FF0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grpSp>
          <p:nvGrpSpPr>
            <p:cNvPr id="55306" name="Group 46"/>
            <p:cNvGrpSpPr>
              <a:grpSpLocks/>
            </p:cNvGrpSpPr>
            <p:nvPr/>
          </p:nvGrpSpPr>
          <p:grpSpPr bwMode="auto">
            <a:xfrm rot="5400000">
              <a:off x="2429" y="1291"/>
              <a:ext cx="508" cy="363"/>
              <a:chOff x="2154" y="844"/>
              <a:chExt cx="508" cy="817"/>
            </a:xfrm>
          </p:grpSpPr>
          <p:sp>
            <p:nvSpPr>
              <p:cNvPr id="17" name="AutoShape 47"/>
              <p:cNvSpPr>
                <a:spLocks noChangeArrowheads="1"/>
              </p:cNvSpPr>
              <p:nvPr/>
            </p:nvSpPr>
            <p:spPr bwMode="auto">
              <a:xfrm>
                <a:off x="2156" y="846"/>
                <a:ext cx="182" cy="814"/>
              </a:xfrm>
              <a:prstGeom prst="upArrow">
                <a:avLst>
                  <a:gd name="adj1" fmla="val 94972"/>
                  <a:gd name="adj2" fmla="val 100796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it-IT" b="1"/>
              </a:p>
            </p:txBody>
          </p:sp>
          <p:sp>
            <p:nvSpPr>
              <p:cNvPr id="18" name="AutoShape 48"/>
              <p:cNvSpPr>
                <a:spLocks noChangeArrowheads="1"/>
              </p:cNvSpPr>
              <p:nvPr/>
            </p:nvSpPr>
            <p:spPr bwMode="auto">
              <a:xfrm>
                <a:off x="2323" y="846"/>
                <a:ext cx="182" cy="814"/>
              </a:xfrm>
              <a:prstGeom prst="upArrow">
                <a:avLst>
                  <a:gd name="adj1" fmla="val 94972"/>
                  <a:gd name="adj2" fmla="val 100796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it-IT" b="1"/>
              </a:p>
            </p:txBody>
          </p:sp>
          <p:sp>
            <p:nvSpPr>
              <p:cNvPr id="19" name="AutoShape 49"/>
              <p:cNvSpPr>
                <a:spLocks noChangeArrowheads="1"/>
              </p:cNvSpPr>
              <p:nvPr/>
            </p:nvSpPr>
            <p:spPr bwMode="auto">
              <a:xfrm>
                <a:off x="2482" y="846"/>
                <a:ext cx="182" cy="814"/>
              </a:xfrm>
              <a:prstGeom prst="upArrow">
                <a:avLst>
                  <a:gd name="adj1" fmla="val 94972"/>
                  <a:gd name="adj2" fmla="val 100796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it-IT" b="1"/>
              </a:p>
            </p:txBody>
          </p:sp>
        </p:grpSp>
        <p:grpSp>
          <p:nvGrpSpPr>
            <p:cNvPr id="55307" name="Group 50"/>
            <p:cNvGrpSpPr>
              <a:grpSpLocks/>
            </p:cNvGrpSpPr>
            <p:nvPr/>
          </p:nvGrpSpPr>
          <p:grpSpPr bwMode="auto">
            <a:xfrm rot="5400000">
              <a:off x="1902" y="1065"/>
              <a:ext cx="508" cy="816"/>
              <a:chOff x="2154" y="845"/>
              <a:chExt cx="508" cy="816"/>
            </a:xfrm>
          </p:grpSpPr>
          <p:sp>
            <p:nvSpPr>
              <p:cNvPr id="55308" name="AutoShape 51"/>
              <p:cNvSpPr>
                <a:spLocks noChangeArrowheads="1"/>
              </p:cNvSpPr>
              <p:nvPr/>
            </p:nvSpPr>
            <p:spPr bwMode="auto">
              <a:xfrm>
                <a:off x="2154" y="845"/>
                <a:ext cx="182" cy="816"/>
              </a:xfrm>
              <a:prstGeom prst="upArrow">
                <a:avLst>
                  <a:gd name="adj1" fmla="val 94972"/>
                  <a:gd name="adj2" fmla="val 100796"/>
                </a:avLst>
              </a:prstGeom>
              <a:gradFill rotWithShape="1">
                <a:gsLst>
                  <a:gs pos="0">
                    <a:srgbClr val="99CC00"/>
                  </a:gs>
                  <a:gs pos="100000">
                    <a:srgbClr val="475E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55309" name="AutoShape 52"/>
              <p:cNvSpPr>
                <a:spLocks noChangeArrowheads="1"/>
              </p:cNvSpPr>
              <p:nvPr/>
            </p:nvSpPr>
            <p:spPr bwMode="auto">
              <a:xfrm>
                <a:off x="2317" y="845"/>
                <a:ext cx="182" cy="816"/>
              </a:xfrm>
              <a:prstGeom prst="upArrow">
                <a:avLst>
                  <a:gd name="adj1" fmla="val 94972"/>
                  <a:gd name="adj2" fmla="val 100796"/>
                </a:avLst>
              </a:prstGeom>
              <a:gradFill rotWithShape="1">
                <a:gsLst>
                  <a:gs pos="0">
                    <a:srgbClr val="99CC00"/>
                  </a:gs>
                  <a:gs pos="100000">
                    <a:srgbClr val="475E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55310" name="AutoShape 53"/>
              <p:cNvSpPr>
                <a:spLocks noChangeArrowheads="1"/>
              </p:cNvSpPr>
              <p:nvPr/>
            </p:nvSpPr>
            <p:spPr bwMode="auto">
              <a:xfrm>
                <a:off x="2480" y="845"/>
                <a:ext cx="182" cy="816"/>
              </a:xfrm>
              <a:prstGeom prst="upArrow">
                <a:avLst>
                  <a:gd name="adj1" fmla="val 94972"/>
                  <a:gd name="adj2" fmla="val 100796"/>
                </a:avLst>
              </a:prstGeom>
              <a:gradFill rotWithShape="1">
                <a:gsLst>
                  <a:gs pos="0">
                    <a:srgbClr val="99CC00"/>
                  </a:gs>
                  <a:gs pos="100000">
                    <a:srgbClr val="475E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97643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327525"/>
            <a:ext cx="7993063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26"/>
          <p:cNvSpPr txBox="1">
            <a:spLocks noChangeArrowheads="1"/>
          </p:cNvSpPr>
          <p:nvPr/>
        </p:nvSpPr>
        <p:spPr bwMode="auto">
          <a:xfrm>
            <a:off x="2555875" y="3212976"/>
            <a:ext cx="60184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VIRUS AVIARE ACQUISISCE LA </a:t>
            </a:r>
            <a:r>
              <a:rPr lang="it-IT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CAPACITÀ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DI RICONOSCERE I RECETTORI UMANI</a:t>
            </a:r>
            <a:endParaRPr lang="it-IT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4" name="Text Box 27"/>
          <p:cNvSpPr txBox="1">
            <a:spLocks noChangeArrowheads="1"/>
          </p:cNvSpPr>
          <p:nvPr/>
        </p:nvSpPr>
        <p:spPr bwMode="auto">
          <a:xfrm>
            <a:off x="539750" y="1790542"/>
            <a:ext cx="83169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it-IT" sz="3200" b="1" dirty="0">
                <a:latin typeface="Calibri" panose="020F0502020204030204" pitchFamily="34" charset="0"/>
                <a:cs typeface="Calibri" panose="020F0502020204030204" pitchFamily="34" charset="0"/>
              </a:rPr>
              <a:t>TRASMISSIONE INTERUMANA POSSIBILE SE IL VIRUS SUBISCE MUTAZIONI FAVOREVOLI</a:t>
            </a:r>
          </a:p>
        </p:txBody>
      </p:sp>
      <p:sp>
        <p:nvSpPr>
          <p:cNvPr id="55324" name="AutoShape 28"/>
          <p:cNvSpPr>
            <a:spLocks noChangeArrowheads="1"/>
          </p:cNvSpPr>
          <p:nvPr/>
        </p:nvSpPr>
        <p:spPr bwMode="auto">
          <a:xfrm>
            <a:off x="539750" y="3213100"/>
            <a:ext cx="2016125" cy="720725"/>
          </a:xfrm>
          <a:prstGeom prst="curvedRightArrow">
            <a:avLst>
              <a:gd name="adj1" fmla="val 0"/>
              <a:gd name="adj2" fmla="val 40000"/>
              <a:gd name="adj3" fmla="val 9324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6" name="Oval 41"/>
          <p:cNvSpPr>
            <a:spLocks noChangeArrowheads="1"/>
          </p:cNvSpPr>
          <p:nvPr/>
        </p:nvSpPr>
        <p:spPr bwMode="auto">
          <a:xfrm>
            <a:off x="1822450" y="6178550"/>
            <a:ext cx="287338" cy="2873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/>
          </a:p>
        </p:txBody>
      </p:sp>
      <p:sp>
        <p:nvSpPr>
          <p:cNvPr id="32777" name="Oval 42"/>
          <p:cNvSpPr>
            <a:spLocks noChangeArrowheads="1"/>
          </p:cNvSpPr>
          <p:nvPr/>
        </p:nvSpPr>
        <p:spPr bwMode="auto">
          <a:xfrm>
            <a:off x="7826375" y="6149975"/>
            <a:ext cx="287338" cy="2873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/>
          </a:p>
        </p:txBody>
      </p:sp>
      <p:sp>
        <p:nvSpPr>
          <p:cNvPr id="32778" name="WordArt 43"/>
          <p:cNvSpPr>
            <a:spLocks noChangeArrowheads="1" noChangeShapeType="1" noTextEdit="1"/>
          </p:cNvSpPr>
          <p:nvPr/>
        </p:nvSpPr>
        <p:spPr bwMode="auto">
          <a:xfrm>
            <a:off x="323850" y="1052513"/>
            <a:ext cx="261937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i="1" kern="10" dirty="0">
                <a:solidFill>
                  <a:srgbClr val="FFCC00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Arial Black" panose="020B0A04020102020204" pitchFamily="34" charset="0"/>
              </a:rPr>
              <a:t>TUTTAVIA...</a:t>
            </a:r>
          </a:p>
        </p:txBody>
      </p:sp>
      <p:sp>
        <p:nvSpPr>
          <p:cNvPr id="55341" name="Text Box 45"/>
          <p:cNvSpPr txBox="1">
            <a:spLocks noChangeArrowheads="1"/>
          </p:cNvSpPr>
          <p:nvPr/>
        </p:nvSpPr>
        <p:spPr bwMode="auto">
          <a:xfrm>
            <a:off x="7078413" y="488866"/>
            <a:ext cx="14959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40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H5N1</a:t>
            </a:r>
          </a:p>
        </p:txBody>
      </p:sp>
    </p:spTree>
    <p:extLst>
      <p:ext uri="{BB962C8B-B14F-4D97-AF65-F5344CB8AC3E}">
        <p14:creationId xmlns:p14="http://schemas.microsoft.com/office/powerpoint/2010/main" val="348683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4214775" y="554643"/>
            <a:ext cx="44887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NEURAMINIDASI</a:t>
            </a:r>
          </a:p>
        </p:txBody>
      </p:sp>
      <p:pic>
        <p:nvPicPr>
          <p:cNvPr id="89093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05038"/>
            <a:ext cx="380047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4" name="Text Box 18"/>
          <p:cNvSpPr txBox="1">
            <a:spLocks noChangeArrowheads="1"/>
          </p:cNvSpPr>
          <p:nvPr/>
        </p:nvSpPr>
        <p:spPr bwMode="auto">
          <a:xfrm>
            <a:off x="4572000" y="2871788"/>
            <a:ext cx="4284663" cy="180022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8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HA DI UN VIRUS </a:t>
            </a:r>
          </a:p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8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LEGA ALLA HA</a:t>
            </a:r>
          </a:p>
          <a:p>
            <a:pPr algn="ctr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it-IT" altLang="it-IT" sz="28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ALTRE PARTICELLE VIRALI</a:t>
            </a:r>
          </a:p>
        </p:txBody>
      </p:sp>
      <p:sp>
        <p:nvSpPr>
          <p:cNvPr id="89095" name="Text Box 19"/>
          <p:cNvSpPr txBox="1">
            <a:spLocks noChangeArrowheads="1"/>
          </p:cNvSpPr>
          <p:nvPr/>
        </p:nvSpPr>
        <p:spPr bwMode="auto">
          <a:xfrm>
            <a:off x="5238317" y="1753583"/>
            <a:ext cx="2952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SE NON CI FOSSE…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1" descr="cartoon_plane_5.gif - (21K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7942">
            <a:off x="185738" y="3789363"/>
            <a:ext cx="2509837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213100"/>
            <a:ext cx="23622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WordArt 13" descr="Velina blu"/>
          <p:cNvSpPr>
            <a:spLocks noChangeArrowheads="1" noChangeShapeType="1" noTextEdit="1"/>
          </p:cNvSpPr>
          <p:nvPr/>
        </p:nvSpPr>
        <p:spPr bwMode="auto">
          <a:xfrm>
            <a:off x="1129992" y="1274232"/>
            <a:ext cx="6767711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QUANTE </a:t>
            </a:r>
            <a:r>
              <a:rPr lang="it-IT" sz="3600" i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PROBABILITA‘???</a:t>
            </a:r>
            <a:endParaRPr lang="it-IT" sz="3600" i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blipFill dpi="0" rotWithShape="1">
                <a:blip r:embed="rId4"/>
                <a:srcRect/>
                <a:tile tx="0" ty="0" sx="100000" sy="100000" flip="none" algn="tl"/>
              </a:blipFill>
              <a:effectLst>
                <a:outerShdw dist="35921" dir="2700000" algn="ctr" rotWithShape="0">
                  <a:schemeClr val="tx1">
                    <a:alpha val="79999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00" name="Text Box 18"/>
          <p:cNvSpPr txBox="1">
            <a:spLocks noChangeArrowheads="1"/>
          </p:cNvSpPr>
          <p:nvPr/>
        </p:nvSpPr>
        <p:spPr bwMode="auto">
          <a:xfrm>
            <a:off x="-1" y="2420888"/>
            <a:ext cx="90725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sz="3200" b="1">
                <a:latin typeface="Calibri" panose="020F0502020204030204" pitchFamily="34" charset="0"/>
                <a:cs typeface="Calibri" panose="020F0502020204030204" pitchFamily="34" charset="0"/>
              </a:rPr>
              <a:t>EVENTO STATISTICAMENTE PROBABILE</a:t>
            </a:r>
            <a:endParaRPr lang="it-IT" sz="3200" b="1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01" name="Rectangle 19"/>
          <p:cNvSpPr>
            <a:spLocks noChangeArrowheads="1"/>
          </p:cNvSpPr>
          <p:nvPr/>
        </p:nvSpPr>
        <p:spPr bwMode="auto">
          <a:xfrm>
            <a:off x="92075" y="271938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/>
              <a:t/>
            </a:r>
            <a:br>
              <a:rPr lang="it-IT"/>
            </a:br>
            <a:endParaRPr lang="it-IT"/>
          </a:p>
        </p:txBody>
      </p:sp>
      <p:sp>
        <p:nvSpPr>
          <p:cNvPr id="33802" name="Text Box 31"/>
          <p:cNvSpPr txBox="1">
            <a:spLocks noChangeArrowheads="1"/>
          </p:cNvSpPr>
          <p:nvPr/>
        </p:nvSpPr>
        <p:spPr bwMode="auto">
          <a:xfrm>
            <a:off x="4067175" y="3644900"/>
            <a:ext cx="15843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sz="4800">
                <a:latin typeface="Calibri" panose="020F0502020204030204" pitchFamily="34" charset="0"/>
                <a:cs typeface="Calibri" panose="020F0502020204030204" pitchFamily="34" charset="0"/>
              </a:rPr>
              <a:t>…MA</a:t>
            </a:r>
            <a:endParaRPr lang="it-IT" sz="48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03" name="WordArt 33" descr="Carta"/>
          <p:cNvSpPr>
            <a:spLocks noChangeArrowheads="1" noChangeShapeType="1" noTextEdit="1"/>
          </p:cNvSpPr>
          <p:nvPr/>
        </p:nvSpPr>
        <p:spPr bwMode="auto">
          <a:xfrm>
            <a:off x="2987675" y="5157788"/>
            <a:ext cx="3168650" cy="1100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DIFFICILE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7225393" y="488866"/>
            <a:ext cx="14959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40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H5N1</a:t>
            </a:r>
          </a:p>
        </p:txBody>
      </p:sp>
    </p:spTree>
    <p:extLst>
      <p:ext uri="{BB962C8B-B14F-4D97-AF65-F5344CB8AC3E}">
        <p14:creationId xmlns:p14="http://schemas.microsoft.com/office/powerpoint/2010/main" val="119483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WordArt 14" descr="Velina blu"/>
          <p:cNvSpPr>
            <a:spLocks noChangeArrowheads="1" noChangeShapeType="1" noTextEdit="1"/>
          </p:cNvSpPr>
          <p:nvPr/>
        </p:nvSpPr>
        <p:spPr bwMode="auto">
          <a:xfrm>
            <a:off x="1033463" y="1066800"/>
            <a:ext cx="7086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Elementi di preoccupazione:</a:t>
            </a:r>
          </a:p>
        </p:txBody>
      </p:sp>
      <p:sp>
        <p:nvSpPr>
          <p:cNvPr id="34821" name="Text Box 15"/>
          <p:cNvSpPr txBox="1">
            <a:spLocks noChangeArrowheads="1"/>
          </p:cNvSpPr>
          <p:nvPr/>
        </p:nvSpPr>
        <p:spPr bwMode="auto">
          <a:xfrm>
            <a:off x="611560" y="1752600"/>
            <a:ext cx="75085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VIRUS CHE CAMBIA OSPITE (UOMO)</a:t>
            </a:r>
          </a:p>
        </p:txBody>
      </p:sp>
      <p:sp>
        <p:nvSpPr>
          <p:cNvPr id="34826" name="WordArt 17" descr="Velina blu"/>
          <p:cNvSpPr>
            <a:spLocks noChangeArrowheads="1" noChangeShapeType="1" noTextEdit="1"/>
          </p:cNvSpPr>
          <p:nvPr/>
        </p:nvSpPr>
        <p:spPr bwMode="auto">
          <a:xfrm>
            <a:off x="1076325" y="4941888"/>
            <a:ext cx="6962775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2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virus H5N1 ha evidenziato le </a:t>
            </a:r>
          </a:p>
          <a:p>
            <a:pPr algn="ctr"/>
            <a:r>
              <a:rPr lang="it-IT" sz="32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prime 2 caratteristiche.</a:t>
            </a:r>
          </a:p>
          <a:p>
            <a:pPr algn="ctr"/>
            <a:r>
              <a:rPr lang="it-IT" sz="32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sz="32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3° non </a:t>
            </a:r>
            <a:r>
              <a:rPr lang="it-IT" sz="32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è prevedibile</a:t>
            </a:r>
          </a:p>
        </p:txBody>
      </p:sp>
      <p:sp>
        <p:nvSpPr>
          <p:cNvPr id="34823" name="Text Box 20"/>
          <p:cNvSpPr txBox="1">
            <a:spLocks noChangeArrowheads="1"/>
          </p:cNvSpPr>
          <p:nvPr/>
        </p:nvSpPr>
        <p:spPr bwMode="auto">
          <a:xfrm>
            <a:off x="0" y="270589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VIRUS CHE CAUSA MALATTIA NEL NUOVO OSPITE (UOMO)</a:t>
            </a:r>
          </a:p>
        </p:txBody>
      </p:sp>
      <p:sp>
        <p:nvSpPr>
          <p:cNvPr id="34824" name="Rectangle 21"/>
          <p:cNvSpPr>
            <a:spLocks noChangeArrowheads="1"/>
          </p:cNvSpPr>
          <p:nvPr/>
        </p:nvSpPr>
        <p:spPr bwMode="auto">
          <a:xfrm>
            <a:off x="0" y="3659188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VIRUS CHE SI PROPAGA NEL NUOVO OSPITE (CONTAGIO INTER-UMANO)</a:t>
            </a:r>
          </a:p>
        </p:txBody>
      </p:sp>
      <p:sp>
        <p:nvSpPr>
          <p:cNvPr id="83990" name="Text Box 22"/>
          <p:cNvSpPr txBox="1">
            <a:spLocks noChangeArrowheads="1"/>
          </p:cNvSpPr>
          <p:nvPr/>
        </p:nvSpPr>
        <p:spPr bwMode="auto">
          <a:xfrm>
            <a:off x="7225393" y="416858"/>
            <a:ext cx="14959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H5N1</a:t>
            </a:r>
          </a:p>
        </p:txBody>
      </p:sp>
    </p:spTree>
    <p:extLst>
      <p:ext uri="{BB962C8B-B14F-4D97-AF65-F5344CB8AC3E}">
        <p14:creationId xmlns:p14="http://schemas.microsoft.com/office/powerpoint/2010/main" val="39763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WordArt 9" descr="Velina blu"/>
          <p:cNvSpPr>
            <a:spLocks noChangeArrowheads="1" noChangeShapeType="1" noTextEdit="1"/>
          </p:cNvSpPr>
          <p:nvPr/>
        </p:nvSpPr>
        <p:spPr bwMode="auto">
          <a:xfrm>
            <a:off x="46038" y="1143000"/>
            <a:ext cx="9067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2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Arial Black" panose="020B0A04020102020204" pitchFamily="34" charset="0"/>
              </a:rPr>
              <a:t>Premesso che la pandemia è inevitabile,</a:t>
            </a:r>
          </a:p>
          <a:p>
            <a:pPr algn="ctr"/>
            <a:r>
              <a:rPr lang="it-IT" sz="32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Arial Black" panose="020B0A04020102020204" pitchFamily="34" charset="0"/>
              </a:rPr>
              <a:t>l'unico dubbio: QUANDO?</a:t>
            </a:r>
          </a:p>
        </p:txBody>
      </p:sp>
      <p:sp>
        <p:nvSpPr>
          <p:cNvPr id="35845" name="Text Box 10"/>
          <p:cNvSpPr txBox="1">
            <a:spLocks noChangeArrowheads="1"/>
          </p:cNvSpPr>
          <p:nvPr/>
        </p:nvSpPr>
        <p:spPr bwMode="auto">
          <a:xfrm>
            <a:off x="179388" y="2344738"/>
            <a:ext cx="88201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sz="32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virus H5N1 è in </a:t>
            </a:r>
            <a:r>
              <a:rPr lang="it-IT" sz="3200" b="1" dirty="0" smtClean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continua evoluzione </a:t>
            </a:r>
            <a:r>
              <a:rPr lang="it-IT" sz="32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genomica</a:t>
            </a:r>
          </a:p>
          <a:p>
            <a:pPr algn="ctr" eaLnBrk="1" hangingPunct="1"/>
            <a:r>
              <a:rPr lang="it-IT" sz="32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(HA, NA, PB2) </a:t>
            </a:r>
          </a:p>
        </p:txBody>
      </p:sp>
      <p:sp>
        <p:nvSpPr>
          <p:cNvPr id="35846" name="Text Box 11"/>
          <p:cNvSpPr txBox="1">
            <a:spLocks noChangeArrowheads="1"/>
          </p:cNvSpPr>
          <p:nvPr/>
        </p:nvSpPr>
        <p:spPr bwMode="auto">
          <a:xfrm>
            <a:off x="74914" y="4088616"/>
            <a:ext cx="4156075" cy="9541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1 solo </a:t>
            </a:r>
            <a:r>
              <a:rPr lang="it-IT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aa 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può </a:t>
            </a:r>
            <a:r>
              <a:rPr lang="it-IT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far 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cambiare</a:t>
            </a:r>
          </a:p>
          <a:p>
            <a:pPr eaLnBrk="1" hangingPunct="1"/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affinità per </a:t>
            </a:r>
            <a:r>
              <a:rPr lang="it-IT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recettore</a:t>
            </a:r>
            <a:endParaRPr lang="it-IT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7" name="Text Box 12"/>
          <p:cNvSpPr txBox="1">
            <a:spLocks noChangeArrowheads="1"/>
          </p:cNvSpPr>
          <p:nvPr/>
        </p:nvSpPr>
        <p:spPr bwMode="auto">
          <a:xfrm>
            <a:off x="3955269" y="4716890"/>
            <a:ext cx="508122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algn="ctr" eaLnBrk="1" hangingPunct="1"/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Ha subito mutazioni che conferiscono patogenicità per </a:t>
            </a:r>
            <a:r>
              <a:rPr lang="it-IT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mammiferi (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Glu 627 </a:t>
            </a:r>
            <a:r>
              <a:rPr lang="it-I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Lys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5848" name="AutoShape 13"/>
          <p:cNvSpPr>
            <a:spLocks noChangeArrowheads="1"/>
          </p:cNvSpPr>
          <p:nvPr/>
        </p:nvSpPr>
        <p:spPr bwMode="auto">
          <a:xfrm rot="-7163470" flipH="1" flipV="1">
            <a:off x="2678906" y="3201195"/>
            <a:ext cx="250825" cy="1071562"/>
          </a:xfrm>
          <a:prstGeom prst="curvedRightArrow">
            <a:avLst>
              <a:gd name="adj1" fmla="val 85443"/>
              <a:gd name="adj2" fmla="val 170886"/>
              <a:gd name="adj3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9" name="AutoShape 14"/>
          <p:cNvSpPr>
            <a:spLocks noChangeArrowheads="1"/>
          </p:cNvSpPr>
          <p:nvPr/>
        </p:nvSpPr>
        <p:spPr bwMode="auto">
          <a:xfrm rot="544158">
            <a:off x="5037138" y="3658095"/>
            <a:ext cx="250825" cy="1071562"/>
          </a:xfrm>
          <a:prstGeom prst="curvedRightArrow">
            <a:avLst>
              <a:gd name="adj1" fmla="val 85443"/>
              <a:gd name="adj2" fmla="val 170886"/>
              <a:gd name="adj3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7225393" y="416858"/>
            <a:ext cx="14959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H5N1</a:t>
            </a:r>
          </a:p>
        </p:txBody>
      </p:sp>
    </p:spTree>
    <p:extLst>
      <p:ext uri="{BB962C8B-B14F-4D97-AF65-F5344CB8AC3E}">
        <p14:creationId xmlns:p14="http://schemas.microsoft.com/office/powerpoint/2010/main" val="252129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WordArt 7"/>
          <p:cNvSpPr>
            <a:spLocks noChangeArrowheads="1" noChangeShapeType="1" noTextEdit="1"/>
          </p:cNvSpPr>
          <p:nvPr/>
        </p:nvSpPr>
        <p:spPr bwMode="auto">
          <a:xfrm>
            <a:off x="2380701" y="650875"/>
            <a:ext cx="475297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 panose="020B0A04020102020204" pitchFamily="34" charset="0"/>
              </a:rPr>
              <a:t>INFLUENZA EQUINA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79413" y="1716088"/>
            <a:ext cx="855345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itchFamily="49" charset="0"/>
              </a:defRPr>
            </a:lvl9pPr>
          </a:lstStyle>
          <a:p>
            <a:pPr eaLnBrk="1" hangingPunct="1">
              <a:defRPr/>
            </a:pPr>
            <a:r>
              <a:rPr lang="it-IT" altLang="it-IT" sz="3200" cap="small" dirty="0" smtClean="0">
                <a:solidFill>
                  <a:srgbClr val="000000"/>
                </a:solidFill>
                <a:latin typeface="Times New Roman" pitchFamily="18" charset="0"/>
              </a:rPr>
              <a:t>Conosciuta come </a:t>
            </a:r>
            <a:r>
              <a:rPr lang="it-IT" altLang="it-IT" sz="3600" cap="small" dirty="0" smtClean="0">
                <a:solidFill>
                  <a:srgbClr val="000000"/>
                </a:solidFill>
                <a:latin typeface="Times New Roman" pitchFamily="18" charset="0"/>
              </a:rPr>
              <a:t>Sindrome Influenzale</a:t>
            </a:r>
          </a:p>
          <a:p>
            <a:pPr eaLnBrk="1" hangingPunct="1">
              <a:defRPr/>
            </a:pPr>
            <a:r>
              <a:rPr lang="it-IT" altLang="it-IT" sz="3200" cap="small" dirty="0" smtClean="0">
                <a:solidFill>
                  <a:srgbClr val="000000"/>
                </a:solidFill>
                <a:latin typeface="Times New Roman" pitchFamily="18" charset="0"/>
              </a:rPr>
              <a:t> ad eziologia complessa fino al 1950</a:t>
            </a:r>
          </a:p>
        </p:txBody>
      </p:sp>
      <p:sp>
        <p:nvSpPr>
          <p:cNvPr id="152581" name="AutoShape 12"/>
          <p:cNvSpPr>
            <a:spLocks noChangeArrowheads="1"/>
          </p:cNvSpPr>
          <p:nvPr/>
        </p:nvSpPr>
        <p:spPr bwMode="auto">
          <a:xfrm>
            <a:off x="379413" y="2746375"/>
            <a:ext cx="1582737" cy="865188"/>
          </a:xfrm>
          <a:prstGeom prst="curvedRightArrow">
            <a:avLst>
              <a:gd name="adj1" fmla="val 0"/>
              <a:gd name="adj2" fmla="val 40000"/>
              <a:gd name="adj3" fmla="val 60979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763713" y="3348038"/>
            <a:ext cx="72993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itchFamily="49" charset="0"/>
              </a:defRPr>
            </a:lvl9pPr>
          </a:lstStyle>
          <a:p>
            <a:pPr eaLnBrk="1" hangingPunct="1">
              <a:defRPr/>
            </a:pPr>
            <a:r>
              <a:rPr lang="it-IT" altLang="it-IT" sz="3200" cap="small" dirty="0" smtClean="0">
                <a:solidFill>
                  <a:srgbClr val="000000"/>
                </a:solidFill>
                <a:latin typeface="Times New Roman" pitchFamily="18" charset="0"/>
              </a:rPr>
              <a:t>Isolamento e coltivazione del virus</a:t>
            </a:r>
          </a:p>
        </p:txBody>
      </p:sp>
      <p:sp>
        <p:nvSpPr>
          <p:cNvPr id="152583" name="Text Box 4"/>
          <p:cNvSpPr txBox="1">
            <a:spLocks noChangeArrowheads="1"/>
          </p:cNvSpPr>
          <p:nvPr/>
        </p:nvSpPr>
        <p:spPr bwMode="auto">
          <a:xfrm>
            <a:off x="6503844" y="4732278"/>
            <a:ext cx="24961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DIFFUSIBILITÀ</a:t>
            </a:r>
            <a:endParaRPr lang="it-IT" altLang="it-IT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584" name="Text Box 6"/>
          <p:cNvSpPr txBox="1">
            <a:spLocks noChangeArrowheads="1"/>
          </p:cNvSpPr>
          <p:nvPr/>
        </p:nvSpPr>
        <p:spPr bwMode="auto">
          <a:xfrm>
            <a:off x="133517" y="5013176"/>
            <a:ext cx="42944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IMPATTO ECONOMICO IMPORTANTE</a:t>
            </a:r>
          </a:p>
        </p:txBody>
      </p:sp>
      <p:sp>
        <p:nvSpPr>
          <p:cNvPr id="152585" name="Text Box 12"/>
          <p:cNvSpPr txBox="1">
            <a:spLocks noChangeArrowheads="1"/>
          </p:cNvSpPr>
          <p:nvPr/>
        </p:nvSpPr>
        <p:spPr bwMode="auto">
          <a:xfrm>
            <a:off x="6234126" y="5822950"/>
            <a:ext cx="28023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COMPLICAZIONI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BATTERICHE</a:t>
            </a:r>
          </a:p>
        </p:txBody>
      </p:sp>
      <p:sp>
        <p:nvSpPr>
          <p:cNvPr id="152586" name="Line 13"/>
          <p:cNvSpPr>
            <a:spLocks noChangeShapeType="1"/>
          </p:cNvSpPr>
          <p:nvPr/>
        </p:nvSpPr>
        <p:spPr bwMode="auto">
          <a:xfrm>
            <a:off x="3836665" y="5535613"/>
            <a:ext cx="2376488" cy="647700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2587" name="Line 13"/>
          <p:cNvSpPr>
            <a:spLocks noChangeShapeType="1"/>
          </p:cNvSpPr>
          <p:nvPr/>
        </p:nvSpPr>
        <p:spPr bwMode="auto">
          <a:xfrm flipV="1">
            <a:off x="3836665" y="4959350"/>
            <a:ext cx="2663825" cy="579438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6"/>
          <p:cNvSpPr txBox="1">
            <a:spLocks noChangeArrowheads="1"/>
          </p:cNvSpPr>
          <p:nvPr/>
        </p:nvSpPr>
        <p:spPr bwMode="auto">
          <a:xfrm>
            <a:off x="1187450" y="836613"/>
            <a:ext cx="4140200" cy="57943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</a:rPr>
              <a:t>SPETTRO D’OSPITE</a:t>
            </a:r>
          </a:p>
        </p:txBody>
      </p:sp>
      <p:sp>
        <p:nvSpPr>
          <p:cNvPr id="153603" name="Text Box 24"/>
          <p:cNvSpPr txBox="1">
            <a:spLocks noChangeArrowheads="1"/>
          </p:cNvSpPr>
          <p:nvPr/>
        </p:nvSpPr>
        <p:spPr bwMode="auto">
          <a:xfrm>
            <a:off x="539750" y="1901825"/>
            <a:ext cx="15271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CAVALLI</a:t>
            </a:r>
          </a:p>
        </p:txBody>
      </p:sp>
      <p:sp>
        <p:nvSpPr>
          <p:cNvPr id="153605" name="Text Box 24"/>
          <p:cNvSpPr txBox="1">
            <a:spLocks noChangeArrowheads="1"/>
          </p:cNvSpPr>
          <p:nvPr/>
        </p:nvSpPr>
        <p:spPr bwMode="auto">
          <a:xfrm>
            <a:off x="595313" y="2627313"/>
            <a:ext cx="1041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ASINI</a:t>
            </a:r>
          </a:p>
        </p:txBody>
      </p:sp>
      <p:sp>
        <p:nvSpPr>
          <p:cNvPr id="153606" name="Text Box 24"/>
          <p:cNvSpPr txBox="1">
            <a:spLocks noChangeArrowheads="1"/>
          </p:cNvSpPr>
          <p:nvPr/>
        </p:nvSpPr>
        <p:spPr bwMode="auto">
          <a:xfrm>
            <a:off x="604838" y="3429000"/>
            <a:ext cx="10223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MULI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395288" y="4579938"/>
            <a:ext cx="77565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it-IT" altLang="it-IT" cap="sm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Infezione prevale nei giovani soggetti</a:t>
            </a: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1876425" y="5446713"/>
            <a:ext cx="701675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it-IT" altLang="it-IT" cap="sm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Stato immunitario meno stimolato</a:t>
            </a:r>
          </a:p>
          <a:p>
            <a:pPr algn="l">
              <a:defRPr/>
            </a:pPr>
            <a:r>
              <a:rPr lang="it-IT" altLang="it-IT" cap="sm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Rispetto agli adulti</a:t>
            </a:r>
          </a:p>
        </p:txBody>
      </p:sp>
      <p:sp>
        <p:nvSpPr>
          <p:cNvPr id="153609" name="AutoShape 12"/>
          <p:cNvSpPr>
            <a:spLocks noChangeArrowheads="1"/>
          </p:cNvSpPr>
          <p:nvPr/>
        </p:nvSpPr>
        <p:spPr bwMode="auto">
          <a:xfrm>
            <a:off x="179388" y="5165725"/>
            <a:ext cx="1582737" cy="865188"/>
          </a:xfrm>
          <a:prstGeom prst="curvedRightArrow">
            <a:avLst>
              <a:gd name="adj1" fmla="val 0"/>
              <a:gd name="adj2" fmla="val 40000"/>
              <a:gd name="adj3" fmla="val 60979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 dirty="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pic>
        <p:nvPicPr>
          <p:cNvPr id="1536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87655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525588"/>
            <a:ext cx="272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1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593850"/>
            <a:ext cx="2735262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925513" y="1149340"/>
            <a:ext cx="3302000" cy="57943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/>
            <a:r>
              <a:rPr lang="it-IT" altLang="it-IT" sz="3200">
                <a:solidFill>
                  <a:schemeClr val="tx1"/>
                </a:solidFill>
                <a:latin typeface="Times New Roman" panose="02020603050405020304" pitchFamily="18" charset="0"/>
              </a:rPr>
              <a:t>TRASMISSIONE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323850" y="1966903"/>
            <a:ext cx="2979738" cy="5191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dirty="0" smtClean="0">
                <a:latin typeface="Times New Roman" pitchFamily="18" charset="0"/>
              </a:rPr>
              <a:t>VIA AEROGENA</a:t>
            </a: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951985" y="2471728"/>
            <a:ext cx="53461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/>
            <a:r>
              <a:rPr lang="it-IT" altLang="it-IT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ELEVATA </a:t>
            </a:r>
            <a:r>
              <a:rPr lang="it-IT" altLang="it-IT" sz="3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CONTAGIOSITÀ</a:t>
            </a:r>
            <a:endParaRPr lang="it-IT" altLang="it-IT" sz="3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1606436" y="4951413"/>
            <a:ext cx="6845528" cy="584775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it-IT" altLang="it-IT" sz="3200" dirty="0">
                <a:solidFill>
                  <a:srgbClr val="33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FREQUENZA E VIOLENZA DELLA TOSSE</a:t>
            </a:r>
          </a:p>
        </p:txBody>
      </p:sp>
      <p:sp>
        <p:nvSpPr>
          <p:cNvPr id="34823" name="Text Box 8"/>
          <p:cNvSpPr txBox="1">
            <a:spLocks noChangeArrowheads="1"/>
          </p:cNvSpPr>
          <p:nvPr/>
        </p:nvSpPr>
        <p:spPr bwMode="auto">
          <a:xfrm>
            <a:off x="2271104" y="4232275"/>
            <a:ext cx="6087693" cy="5847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it-IT" altLang="it-IT" sz="3200" dirty="0">
                <a:solidFill>
                  <a:srgbClr val="33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BREVE PERIODO DI INCUBAZIONE</a:t>
            </a:r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116649" y="5718175"/>
            <a:ext cx="8910709" cy="5847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it-IT" altLang="it-IT" sz="3200" dirty="0">
                <a:solidFill>
                  <a:srgbClr val="33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ALTO TITOLO VIRALE </a:t>
            </a:r>
            <a:r>
              <a:rPr lang="it-IT" altLang="it-IT" sz="3200" dirty="0" smtClean="0">
                <a:solidFill>
                  <a:srgbClr val="33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it-IT" altLang="it-IT" sz="3200" dirty="0">
                <a:solidFill>
                  <a:srgbClr val="33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SECREZIONI </a:t>
            </a:r>
            <a:r>
              <a:rPr lang="it-IT" altLang="it-IT" sz="3200" dirty="0" smtClean="0">
                <a:solidFill>
                  <a:srgbClr val="33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RESPIRATORIE</a:t>
            </a:r>
            <a:endParaRPr lang="it-IT" altLang="it-IT" sz="3200" dirty="0">
              <a:solidFill>
                <a:srgbClr val="33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5" name="Line 10"/>
          <p:cNvSpPr>
            <a:spLocks noChangeShapeType="1"/>
          </p:cNvSpPr>
          <p:nvPr/>
        </p:nvSpPr>
        <p:spPr bwMode="auto">
          <a:xfrm>
            <a:off x="900113" y="2708275"/>
            <a:ext cx="1079500" cy="2016125"/>
          </a:xfrm>
          <a:prstGeom prst="line">
            <a:avLst/>
          </a:prstGeom>
          <a:noFill/>
          <a:ln w="57150">
            <a:solidFill>
              <a:srgbClr val="FF9900"/>
            </a:solidFill>
            <a:prstDash val="dash"/>
            <a:round/>
            <a:headEnd/>
            <a:tailEnd type="stealth" w="lg" len="lg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V="1">
            <a:off x="4356100" y="815965"/>
            <a:ext cx="1849438" cy="623888"/>
          </a:xfrm>
          <a:prstGeom prst="line">
            <a:avLst/>
          </a:prstGeom>
          <a:noFill/>
          <a:ln w="57150">
            <a:solidFill>
              <a:srgbClr val="FF9900"/>
            </a:solidFill>
            <a:prstDash val="dash"/>
            <a:round/>
            <a:headEnd/>
            <a:tailEnd type="stealth" w="lg" len="lg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4827" name="Line 10"/>
          <p:cNvSpPr>
            <a:spLocks noChangeShapeType="1"/>
          </p:cNvSpPr>
          <p:nvPr/>
        </p:nvSpPr>
        <p:spPr bwMode="auto">
          <a:xfrm>
            <a:off x="4368800" y="1535103"/>
            <a:ext cx="1787525" cy="360362"/>
          </a:xfrm>
          <a:prstGeom prst="line">
            <a:avLst/>
          </a:prstGeom>
          <a:noFill/>
          <a:ln w="57150">
            <a:solidFill>
              <a:srgbClr val="FF9900"/>
            </a:solidFill>
            <a:prstDash val="dash"/>
            <a:round/>
            <a:headEnd/>
            <a:tailEnd type="stealth" w="lg" len="lg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235700" y="573078"/>
            <a:ext cx="1719263" cy="584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cap="small" dirty="0" smtClean="0">
                <a:latin typeface="Times New Roman" pitchFamily="18" charset="0"/>
              </a:rPr>
              <a:t>Diretta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167438" y="1598603"/>
            <a:ext cx="2141537" cy="584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cap="small" dirty="0" smtClean="0">
                <a:latin typeface="Times New Roman" pitchFamily="18" charset="0"/>
              </a:rPr>
              <a:t>Indiretta 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 rot="20003274">
            <a:off x="6530975" y="2170103"/>
            <a:ext cx="2643188" cy="40005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000" cap="small" dirty="0" smtClean="0">
                <a:latin typeface="Times New Roman" pitchFamily="18" charset="0"/>
              </a:rPr>
              <a:t>Non Sottovalutare </a:t>
            </a:r>
          </a:p>
        </p:txBody>
      </p:sp>
    </p:spTree>
    <p:extLst>
      <p:ext uri="{BB962C8B-B14F-4D97-AF65-F5344CB8AC3E}">
        <p14:creationId xmlns:p14="http://schemas.microsoft.com/office/powerpoint/2010/main" val="347561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ttangolo 6"/>
          <p:cNvSpPr>
            <a:spLocks noChangeArrowheads="1"/>
          </p:cNvSpPr>
          <p:nvPr/>
        </p:nvSpPr>
        <p:spPr bwMode="auto">
          <a:xfrm>
            <a:off x="2051720" y="5229200"/>
            <a:ext cx="6985000" cy="1497013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3686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0"/>
            <a:ext cx="5472112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765448" y="324520"/>
            <a:ext cx="2438400" cy="584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cap="small" dirty="0" smtClean="0">
                <a:latin typeface="Times New Roman" pitchFamily="18" charset="0"/>
              </a:rPr>
              <a:t>Inalazione 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42824" y="1576388"/>
            <a:ext cx="277351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replicazione in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cellule Epiteliali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di prime vie aeree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-1987" y="3413125"/>
            <a:ext cx="38250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necrosi e desquamazione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cellulare</a:t>
            </a:r>
          </a:p>
        </p:txBody>
      </p:sp>
      <p:cxnSp>
        <p:nvCxnSpPr>
          <p:cNvPr id="3" name="Connettore 2 2"/>
          <p:cNvCxnSpPr/>
          <p:nvPr/>
        </p:nvCxnSpPr>
        <p:spPr bwMode="auto">
          <a:xfrm flipV="1">
            <a:off x="2915816" y="1800226"/>
            <a:ext cx="805284" cy="18861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406650" y="1001713"/>
            <a:ext cx="1660525" cy="3397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600" cap="small" dirty="0" smtClean="0">
                <a:latin typeface="Times New Roman" pitchFamily="18" charset="0"/>
              </a:rPr>
              <a:t>Mucosa nasale</a:t>
            </a: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5076825" y="358775"/>
            <a:ext cx="1860550" cy="3381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600" cap="small" dirty="0" smtClean="0">
                <a:latin typeface="Times New Roman" pitchFamily="18" charset="0"/>
              </a:rPr>
              <a:t>Mucosa faringea</a:t>
            </a: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5921375" y="2457450"/>
            <a:ext cx="2032000" cy="3397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600" cap="small" dirty="0" smtClean="0">
                <a:latin typeface="Times New Roman" pitchFamily="18" charset="0"/>
              </a:rPr>
              <a:t>Mucosa tracheale</a:t>
            </a: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7118350" y="2889250"/>
            <a:ext cx="2119313" cy="3397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600" cap="small" dirty="0" smtClean="0">
                <a:latin typeface="Times New Roman" pitchFamily="18" charset="0"/>
              </a:rPr>
              <a:t>Mucosa bronchiale</a:t>
            </a:r>
          </a:p>
        </p:txBody>
      </p:sp>
      <p:sp>
        <p:nvSpPr>
          <p:cNvPr id="5" name="Freccia in giù 4"/>
          <p:cNvSpPr/>
          <p:nvPr/>
        </p:nvSpPr>
        <p:spPr bwMode="auto">
          <a:xfrm>
            <a:off x="1583668" y="980728"/>
            <a:ext cx="648072" cy="594935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28" name="Freccia in giù 27"/>
          <p:cNvSpPr/>
          <p:nvPr/>
        </p:nvSpPr>
        <p:spPr bwMode="auto">
          <a:xfrm>
            <a:off x="1634146" y="2782461"/>
            <a:ext cx="648072" cy="594935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2129860" y="5229200"/>
            <a:ext cx="68346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cap="small" dirty="0" smtClean="0">
                <a:latin typeface="Times New Roman" pitchFamily="18" charset="0"/>
              </a:rPr>
              <a:t>In assenza di complicazioni batteriche</a:t>
            </a: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3511139" y="6147710"/>
            <a:ext cx="464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cap="small" dirty="0" smtClean="0">
                <a:latin typeface="Times New Roman" pitchFamily="18" charset="0"/>
              </a:rPr>
              <a:t>Guarigione in 3 settimane</a:t>
            </a:r>
          </a:p>
        </p:txBody>
      </p:sp>
      <p:sp>
        <p:nvSpPr>
          <p:cNvPr id="18" name="Freccia in giù 17"/>
          <p:cNvSpPr/>
          <p:nvPr/>
        </p:nvSpPr>
        <p:spPr bwMode="auto">
          <a:xfrm>
            <a:off x="1634146" y="4249894"/>
            <a:ext cx="648072" cy="594935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1113" y="4767237"/>
            <a:ext cx="581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cap="small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altLang="it-IT" sz="24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cclusione dei passaggi aerei → tosse</a:t>
            </a:r>
          </a:p>
        </p:txBody>
      </p:sp>
      <p:sp>
        <p:nvSpPr>
          <p:cNvPr id="20" name="Freccia in giù 19"/>
          <p:cNvSpPr/>
          <p:nvPr/>
        </p:nvSpPr>
        <p:spPr bwMode="auto">
          <a:xfrm>
            <a:off x="5177005" y="5714385"/>
            <a:ext cx="648072" cy="594935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782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04290" y="1170459"/>
            <a:ext cx="55951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ctr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sz="28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Breve periodo di incubazione</a:t>
            </a:r>
            <a:r>
              <a:rPr lang="it-IT" altLang="it-IT" sz="24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 1-2 gg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604290" y="1825625"/>
            <a:ext cx="33634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ctr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sz="28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Febbre: fino a 42°C</a:t>
            </a:r>
            <a:endParaRPr lang="it-IT" altLang="it-IT" sz="2400" cap="smal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04290" y="2545496"/>
            <a:ext cx="34494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ctr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sz="28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Sintomi respiratori </a:t>
            </a:r>
            <a:endParaRPr lang="it-IT" altLang="it-IT" sz="2400" cap="smal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50825" y="3284538"/>
            <a:ext cx="2290763" cy="523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cap="small" dirty="0" smtClean="0">
                <a:latin typeface="Times New Roman" pitchFamily="18" charset="0"/>
              </a:rPr>
              <a:t>Tosse secca</a:t>
            </a:r>
            <a:endParaRPr lang="it-IT" altLang="it-IT" sz="2400" cap="small" dirty="0" smtClean="0">
              <a:latin typeface="Times New Roman" pitchFamily="18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735263" y="3284538"/>
            <a:ext cx="3852862" cy="523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cap="small" dirty="0" smtClean="0">
                <a:latin typeface="Times New Roman" pitchFamily="18" charset="0"/>
              </a:rPr>
              <a:t>Scolo nasale sieroso</a:t>
            </a:r>
            <a:endParaRPr lang="it-IT" altLang="it-IT" sz="2400" cap="small" dirty="0" smtClean="0">
              <a:latin typeface="Times New Roman" pitchFamily="18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376363" y="4733255"/>
            <a:ext cx="1444625" cy="5222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cap="small" dirty="0" smtClean="0">
                <a:latin typeface="Times New Roman" pitchFamily="18" charset="0"/>
              </a:rPr>
              <a:t>dispnea</a:t>
            </a:r>
            <a:endParaRPr lang="it-IT" altLang="it-IT" sz="2400" cap="small" dirty="0" smtClean="0">
              <a:latin typeface="Times New Roman" pitchFamily="18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079750" y="4758655"/>
            <a:ext cx="2212975" cy="5222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cap="small" dirty="0" smtClean="0">
                <a:latin typeface="Times New Roman" pitchFamily="18" charset="0"/>
              </a:rPr>
              <a:t>depressione</a:t>
            </a:r>
            <a:endParaRPr lang="it-IT" altLang="it-IT" sz="2400" cap="small" dirty="0" smtClean="0">
              <a:latin typeface="Times New Roman" pitchFamily="18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499100" y="4749130"/>
            <a:ext cx="2243138" cy="523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cap="small" dirty="0" smtClean="0">
                <a:latin typeface="Times New Roman" pitchFamily="18" charset="0"/>
              </a:rPr>
              <a:t>inappetenza</a:t>
            </a:r>
            <a:endParaRPr lang="it-IT" altLang="it-IT" sz="2400" cap="small" dirty="0" smtClean="0">
              <a:latin typeface="Times New Roman" pitchFamily="18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84150" y="5425405"/>
            <a:ext cx="8085138" cy="523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cap="small" dirty="0" smtClean="0">
                <a:latin typeface="Times New Roman" pitchFamily="18" charset="0"/>
              </a:rPr>
              <a:t>Aumento di volume dei linfonodi mandibolari</a:t>
            </a:r>
            <a:endParaRPr lang="it-IT" altLang="it-IT" sz="2400" cap="small" dirty="0" smtClean="0">
              <a:latin typeface="Times New Roman" pitchFamily="18" charset="0"/>
            </a:endParaRPr>
          </a:p>
        </p:txBody>
      </p:sp>
      <p:pic>
        <p:nvPicPr>
          <p:cNvPr id="389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38275"/>
            <a:ext cx="2147888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468313" y="6092825"/>
            <a:ext cx="3078162" cy="523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cap="small" dirty="0" smtClean="0">
                <a:latin typeface="Times New Roman" pitchFamily="18" charset="0"/>
              </a:rPr>
              <a:t>Edema degli arti</a:t>
            </a:r>
            <a:endParaRPr lang="it-IT" altLang="it-IT" sz="2400" cap="small" dirty="0" smtClean="0">
              <a:latin typeface="Times New Roman" pitchFamily="18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4092575" y="6092825"/>
            <a:ext cx="3048000" cy="523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cap="small" dirty="0" smtClean="0">
                <a:latin typeface="Times New Roman" pitchFamily="18" charset="0"/>
              </a:rPr>
              <a:t>Possibile aborto</a:t>
            </a:r>
            <a:endParaRPr lang="it-IT" altLang="it-IT" sz="2400" cap="small" dirty="0" smtClean="0">
              <a:latin typeface="Times New Roman" pitchFamily="18" charset="0"/>
            </a:endParaRPr>
          </a:p>
        </p:txBody>
      </p:sp>
      <p:sp>
        <p:nvSpPr>
          <p:cNvPr id="38927" name="Text Box 3"/>
          <p:cNvSpPr txBox="1">
            <a:spLocks noChangeArrowheads="1"/>
          </p:cNvSpPr>
          <p:nvPr/>
        </p:nvSpPr>
        <p:spPr bwMode="auto">
          <a:xfrm>
            <a:off x="2417763" y="376417"/>
            <a:ext cx="4064000" cy="58578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/>
            <a:r>
              <a:rPr lang="it-IT" altLang="it-IT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SINTOMATOLOGIA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683568" y="4005064"/>
            <a:ext cx="5532284" cy="5232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cap="small" dirty="0" smtClean="0">
                <a:latin typeface="Times New Roman" pitchFamily="18" charset="0"/>
              </a:rPr>
              <a:t>Congiuntivite e scolo oculare</a:t>
            </a:r>
            <a:endParaRPr lang="it-IT" altLang="it-IT" sz="2400" cap="small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72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274770" y="482505"/>
            <a:ext cx="5538787" cy="577850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mtClean="0">
                <a:latin typeface="Times New Roman" pitchFamily="18" charset="0"/>
              </a:rPr>
              <a:t>FORME INFLENZALI PURE</a:t>
            </a:r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274770" y="1332611"/>
            <a:ext cx="5370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cap="small" dirty="0" smtClean="0">
                <a:solidFill>
                  <a:srgbClr val="CC0000"/>
                </a:solidFill>
                <a:latin typeface="Times New Roman" pitchFamily="18" charset="0"/>
              </a:rPr>
              <a:t>GUARIGIONE in 2-3 settimane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413914" y="4420292"/>
            <a:ext cx="5307012" cy="584200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cap="small" dirty="0" smtClean="0">
                <a:latin typeface="Times New Roman" pitchFamily="18" charset="0"/>
              </a:rPr>
              <a:t>Complicazioni batteriche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43133" y="5134452"/>
            <a:ext cx="7648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ctr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sz="2800" cap="small" dirty="0" smtClean="0">
                <a:latin typeface="Times New Roman" pitchFamily="18" charset="0"/>
              </a:rPr>
              <a:t>Secondo picco febbrile di lunga durata</a:t>
            </a:r>
            <a:endParaRPr lang="it-IT" altLang="it-IT" sz="2400" cap="small" dirty="0" smtClean="0">
              <a:latin typeface="Times New Roman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48228" y="5710444"/>
            <a:ext cx="6851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ctr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sz="2800" cap="small" dirty="0" smtClean="0">
                <a:latin typeface="Times New Roman" pitchFamily="18" charset="0"/>
              </a:rPr>
              <a:t>Secrezione oculo-nasale purulenta</a:t>
            </a:r>
            <a:endParaRPr lang="it-IT" altLang="it-IT" sz="2400" cap="small" dirty="0" smtClean="0">
              <a:latin typeface="Times New Roman" pitchFamily="18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95288" y="6219080"/>
            <a:ext cx="77041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ctr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sz="2800" cap="small" dirty="0" smtClean="0">
                <a:latin typeface="Times New Roman" pitchFamily="18" charset="0"/>
              </a:rPr>
              <a:t>Interessamento bronchiale e polmonare</a:t>
            </a:r>
            <a:endParaRPr lang="it-IT" altLang="it-IT" sz="2400" cap="small" dirty="0" smtClean="0">
              <a:latin typeface="Times New Roman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370388" y="1870860"/>
            <a:ext cx="35941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cap="small" dirty="0" smtClean="0">
                <a:latin typeface="Times New Roman" pitchFamily="18" charset="0"/>
              </a:rPr>
              <a:t>Mortalità bassa 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20325" y="2463234"/>
            <a:ext cx="31416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u="sng" cap="small" dirty="0" smtClean="0">
                <a:solidFill>
                  <a:srgbClr val="CC0000"/>
                </a:solidFill>
                <a:latin typeface="Times New Roman" pitchFamily="18" charset="0"/>
              </a:rPr>
              <a:t>Danno principale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971600" y="2877899"/>
            <a:ext cx="756084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0000"/>
              </a:buClr>
              <a:buFontTx/>
              <a:buNone/>
              <a:defRPr/>
            </a:pPr>
            <a:r>
              <a:rPr lang="it-IT" altLang="it-IT" sz="2800" cap="small" dirty="0" smtClean="0">
                <a:latin typeface="Times New Roman" pitchFamily="18" charset="0"/>
              </a:rPr>
              <a:t>Impossibilità dell’animale a svolgere</a:t>
            </a:r>
          </a:p>
          <a:p>
            <a:pPr algn="ctr" eaLnBrk="1" hangingPunct="1">
              <a:spcBef>
                <a:spcPct val="0"/>
              </a:spcBef>
              <a:buClr>
                <a:srgbClr val="FF0000"/>
              </a:buClr>
              <a:buFontTx/>
              <a:buNone/>
              <a:defRPr/>
            </a:pPr>
            <a:r>
              <a:rPr lang="it-IT" altLang="it-IT" sz="2800" cap="small" dirty="0" smtClean="0">
                <a:latin typeface="Times New Roman" pitchFamily="18" charset="0"/>
              </a:rPr>
              <a:t>normale attività per 1-3 settimane</a:t>
            </a:r>
          </a:p>
          <a:p>
            <a:pPr algn="ctr" eaLnBrk="1" hangingPunct="1">
              <a:spcBef>
                <a:spcPct val="0"/>
              </a:spcBef>
              <a:buClr>
                <a:srgbClr val="FF0000"/>
              </a:buClr>
              <a:buFontTx/>
              <a:buNone/>
              <a:defRPr/>
            </a:pPr>
            <a:r>
              <a:rPr lang="it-IT" altLang="it-IT" sz="2800" cap="small" dirty="0" smtClean="0">
                <a:latin typeface="Times New Roman" pitchFamily="18" charset="0"/>
              </a:rPr>
              <a:t>Più tempo di recupero forma fisica</a:t>
            </a:r>
            <a:endParaRPr lang="it-IT" altLang="it-IT" sz="2400" cap="small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3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423863" y="797842"/>
            <a:ext cx="5168900" cy="584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dirty="0" smtClean="0">
                <a:latin typeface="Times New Roman" pitchFamily="18" charset="0"/>
              </a:rPr>
              <a:t>FORMA NEUROLOGICA?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2055"/>
            <a:ext cx="4968875" cy="180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17581" y="3393405"/>
            <a:ext cx="6926127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ctr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sz="2400" cap="small" dirty="0" smtClean="0">
                <a:latin typeface="Times New Roman" pitchFamily="18" charset="0"/>
              </a:rPr>
              <a:t>2003, </a:t>
            </a:r>
            <a:r>
              <a:rPr lang="it-IT" altLang="it-IT" sz="2400" cap="small" dirty="0" err="1" smtClean="0">
                <a:latin typeface="Times New Roman" pitchFamily="18" charset="0"/>
              </a:rPr>
              <a:t>uk</a:t>
            </a:r>
            <a:r>
              <a:rPr lang="it-IT" altLang="it-IT" sz="2400" cap="small" dirty="0" smtClean="0">
                <a:latin typeface="Times New Roman" pitchFamily="18" charset="0"/>
              </a:rPr>
              <a:t>: 2 Casi Clinici di Influenza Equina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36915" y="4207792"/>
            <a:ext cx="6725559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ctr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sz="2400" cap="small" dirty="0" smtClean="0">
                <a:latin typeface="Times New Roman" pitchFamily="18" charset="0"/>
              </a:rPr>
              <a:t>Necroscopia: </a:t>
            </a:r>
            <a:r>
              <a:rPr lang="it-IT" altLang="it-IT" sz="2400" cap="small" dirty="0">
                <a:latin typeface="Times New Roman" pitchFamily="18" charset="0"/>
              </a:rPr>
              <a:t>E</a:t>
            </a:r>
            <a:r>
              <a:rPr lang="it-IT" altLang="it-IT" sz="2400" cap="small" dirty="0" smtClean="0">
                <a:latin typeface="Times New Roman" pitchFamily="18" charset="0"/>
              </a:rPr>
              <a:t>ncefalite non suppurativa</a:t>
            </a:r>
          </a:p>
        </p:txBody>
      </p:sp>
      <p:sp>
        <p:nvSpPr>
          <p:cNvPr id="40967" name="CasellaDiTesto 1"/>
          <p:cNvSpPr txBox="1">
            <a:spLocks noChangeArrowheads="1"/>
          </p:cNvSpPr>
          <p:nvPr/>
        </p:nvSpPr>
        <p:spPr bwMode="auto">
          <a:xfrm rot="-1515975">
            <a:off x="6386513" y="2644105"/>
            <a:ext cx="2820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/>
            <a:r>
              <a:rPr lang="it-IT" altLang="it-IT">
                <a:solidFill>
                  <a:schemeClr val="tx1"/>
                </a:solidFill>
                <a:latin typeface="Impact" panose="020B0806030902050204" pitchFamily="34" charset="0"/>
              </a:rPr>
              <a:t>Cavalli non vaccinati</a:t>
            </a:r>
          </a:p>
        </p:txBody>
      </p:sp>
      <p:sp>
        <p:nvSpPr>
          <p:cNvPr id="40968" name="CasellaDiTesto 12"/>
          <p:cNvSpPr txBox="1">
            <a:spLocks noChangeArrowheads="1"/>
          </p:cNvSpPr>
          <p:nvPr/>
        </p:nvSpPr>
        <p:spPr bwMode="auto">
          <a:xfrm rot="-1515975">
            <a:off x="6813550" y="3610892"/>
            <a:ext cx="1852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/>
            <a:r>
              <a:rPr lang="it-IT" altLang="it-IT">
                <a:solidFill>
                  <a:schemeClr val="tx1"/>
                </a:solidFill>
                <a:latin typeface="Impact" panose="020B0806030902050204" pitchFamily="34" charset="0"/>
              </a:rPr>
              <a:t>EHV1 negativi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187624" y="5388446"/>
            <a:ext cx="6890929" cy="1077218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0000"/>
              </a:buClr>
              <a:buNone/>
              <a:defRPr/>
            </a:pPr>
            <a:r>
              <a:rPr lang="it-IT" altLang="it-IT" cap="small" dirty="0" smtClean="0">
                <a:latin typeface="Times New Roman" pitchFamily="18" charset="0"/>
              </a:rPr>
              <a:t>Possibile conseguenza di una </a:t>
            </a:r>
          </a:p>
          <a:p>
            <a:pPr algn="ctr" eaLnBrk="1" hangingPunct="1">
              <a:spcBef>
                <a:spcPct val="0"/>
              </a:spcBef>
              <a:buClr>
                <a:srgbClr val="FF0000"/>
              </a:buClr>
              <a:buFontTx/>
              <a:buNone/>
              <a:defRPr/>
            </a:pPr>
            <a:r>
              <a:rPr lang="it-IT" altLang="it-IT" cap="small" dirty="0" smtClean="0">
                <a:latin typeface="Times New Roman" pitchFamily="18" charset="0"/>
              </a:rPr>
              <a:t>risposta immunitaria aberrante</a:t>
            </a:r>
            <a:endParaRPr lang="it-IT" altLang="it-IT" sz="2000" cap="small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94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2"/>
          <p:cNvSpPr>
            <a:spLocks noChangeArrowheads="1"/>
          </p:cNvSpPr>
          <p:nvPr/>
        </p:nvSpPr>
        <p:spPr bwMode="auto">
          <a:xfrm>
            <a:off x="78160" y="1600200"/>
            <a:ext cx="533400" cy="838200"/>
          </a:xfrm>
          <a:prstGeom prst="curvedRightArrow">
            <a:avLst>
              <a:gd name="adj1" fmla="val 31429"/>
              <a:gd name="adj2" fmla="val 62857"/>
              <a:gd name="adj3" fmla="val 3333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115" name="Text Box 4"/>
          <p:cNvSpPr txBox="1">
            <a:spLocks noChangeArrowheads="1"/>
          </p:cNvSpPr>
          <p:nvPr/>
        </p:nvSpPr>
        <p:spPr bwMode="auto">
          <a:xfrm>
            <a:off x="606425" y="1223963"/>
            <a:ext cx="6279540" cy="5847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99FF"/>
              </a:buClr>
              <a:buFont typeface="Wingdings" panose="05000000000000000000" pitchFamily="2" charset="2"/>
              <a:buNone/>
            </a:pPr>
            <a:r>
              <a:rPr lang="it-IT" altLang="it-IT" b="0">
                <a:latin typeface="Calibri" panose="020F0502020204030204" pitchFamily="34" charset="0"/>
                <a:cs typeface="Calibri" panose="020F0502020204030204" pitchFamily="34" charset="0"/>
              </a:rPr>
              <a:t>LEGAME HA - RECETTORI AC.SIALICO</a:t>
            </a:r>
            <a:endParaRPr lang="it-IT" altLang="it-IT" b="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135" name="Oval 6"/>
          <p:cNvSpPr>
            <a:spLocks noChangeArrowheads="1"/>
          </p:cNvSpPr>
          <p:nvPr/>
        </p:nvSpPr>
        <p:spPr bwMode="auto">
          <a:xfrm>
            <a:off x="471300" y="1988840"/>
            <a:ext cx="3022972" cy="858130"/>
          </a:xfrm>
          <a:prstGeom prst="ellipse">
            <a:avLst/>
          </a:prstGeom>
          <a:noFill/>
          <a:ln>
            <a:solidFill>
              <a:schemeClr val="tx1"/>
            </a:solidFill>
          </a:ln>
          <a:extLst/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136" name="Text Box 7"/>
          <p:cNvSpPr txBox="1">
            <a:spLocks noChangeArrowheads="1"/>
          </p:cNvSpPr>
          <p:nvPr/>
        </p:nvSpPr>
        <p:spPr bwMode="auto">
          <a:xfrm>
            <a:off x="908875" y="2060848"/>
            <a:ext cx="2150957" cy="79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99FF"/>
              </a:buClr>
              <a:buFont typeface="Wingdings" panose="05000000000000000000" pitchFamily="2" charset="2"/>
              <a:buNone/>
            </a:pPr>
            <a:r>
              <a:rPr lang="it-IT" alt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VESCICOLA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99FF"/>
              </a:buClr>
              <a:buFont typeface="Wingdings" panose="05000000000000000000" pitchFamily="2" charset="2"/>
              <a:buNone/>
            </a:pPr>
            <a:r>
              <a:rPr lang="it-IT" alt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ENDOCITICA</a:t>
            </a:r>
            <a:endParaRPr lang="it-IT" altLang="it-IT" sz="28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117" name="Text Box 8"/>
          <p:cNvSpPr txBox="1">
            <a:spLocks noChangeArrowheads="1"/>
          </p:cNvSpPr>
          <p:nvPr/>
        </p:nvSpPr>
        <p:spPr bwMode="auto">
          <a:xfrm>
            <a:off x="3465513" y="2205038"/>
            <a:ext cx="18295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99FF"/>
              </a:buClr>
              <a:buFont typeface="Wingdings" panose="05000000000000000000" pitchFamily="2" charset="2"/>
              <a:buNone/>
            </a:pPr>
            <a:r>
              <a:rPr lang="it-IT" altLang="it-IT" b="0">
                <a:latin typeface="Calibri" panose="020F0502020204030204" pitchFamily="34" charset="0"/>
                <a:cs typeface="Calibri" panose="020F0502020204030204" pitchFamily="34" charset="0"/>
              </a:rPr>
              <a:t>PH ACIDO</a:t>
            </a:r>
          </a:p>
        </p:txBody>
      </p:sp>
      <p:sp>
        <p:nvSpPr>
          <p:cNvPr id="90118" name="AutoShape 9"/>
          <p:cNvSpPr>
            <a:spLocks noChangeArrowheads="1"/>
          </p:cNvSpPr>
          <p:nvPr/>
        </p:nvSpPr>
        <p:spPr bwMode="auto">
          <a:xfrm>
            <a:off x="5436096" y="2306638"/>
            <a:ext cx="720725" cy="4016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119" name="Text Box 10"/>
          <p:cNvSpPr txBox="1">
            <a:spLocks noChangeArrowheads="1"/>
          </p:cNvSpPr>
          <p:nvPr/>
        </p:nvSpPr>
        <p:spPr bwMode="auto">
          <a:xfrm>
            <a:off x="6372225" y="2205038"/>
            <a:ext cx="1715598" cy="52322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99FF"/>
              </a:buClr>
              <a:buFont typeface="Wingdings" panose="05000000000000000000" pitchFamily="2" charset="2"/>
              <a:buNone/>
            </a:pPr>
            <a:r>
              <a:rPr lang="it-IT" altLang="it-IT" sz="2800" b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altLang="it-IT" sz="2800" b="0" baseline="-25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altLang="it-IT" sz="2800" b="0">
                <a:latin typeface="Calibri" panose="020F0502020204030204" pitchFamily="34" charset="0"/>
                <a:cs typeface="Calibri" panose="020F0502020204030204" pitchFamily="34" charset="0"/>
              </a:rPr>
              <a:t> ATTIVA</a:t>
            </a:r>
          </a:p>
        </p:txBody>
      </p:sp>
      <p:sp>
        <p:nvSpPr>
          <p:cNvPr id="90120" name="Text Box 11"/>
          <p:cNvSpPr txBox="1">
            <a:spLocks noChangeArrowheads="1"/>
          </p:cNvSpPr>
          <p:nvPr/>
        </p:nvSpPr>
        <p:spPr bwMode="auto">
          <a:xfrm>
            <a:off x="4500563" y="3141663"/>
            <a:ext cx="28191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99FF"/>
              </a:buClr>
              <a:buFont typeface="Wingdings" panose="05000000000000000000" pitchFamily="2" charset="2"/>
              <a:buNone/>
            </a:pPr>
            <a:r>
              <a:rPr lang="it-IT" altLang="it-IT" b="0">
                <a:latin typeface="Calibri" panose="020F0502020204030204" pitchFamily="34" charset="0"/>
                <a:cs typeface="Calibri" panose="020F0502020204030204" pitchFamily="34" charset="0"/>
              </a:rPr>
              <a:t>INGRESSO DI H</a:t>
            </a:r>
            <a:r>
              <a:rPr lang="it-IT" altLang="it-IT" b="0" baseline="3000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90121" name="AutoShape 12"/>
          <p:cNvSpPr>
            <a:spLocks noChangeArrowheads="1"/>
          </p:cNvSpPr>
          <p:nvPr/>
        </p:nvSpPr>
        <p:spPr bwMode="auto">
          <a:xfrm flipH="1">
            <a:off x="8027988" y="2636838"/>
            <a:ext cx="533400" cy="838200"/>
          </a:xfrm>
          <a:prstGeom prst="curvedRightArrow">
            <a:avLst>
              <a:gd name="adj1" fmla="val 31429"/>
              <a:gd name="adj2" fmla="val 62857"/>
              <a:gd name="adj3" fmla="val 3333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122" name="Rectangle 13"/>
          <p:cNvSpPr>
            <a:spLocks noChangeArrowheads="1"/>
          </p:cNvSpPr>
          <p:nvPr/>
        </p:nvSpPr>
        <p:spPr bwMode="auto">
          <a:xfrm>
            <a:off x="649277" y="4062413"/>
            <a:ext cx="3317895" cy="52322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0">
                <a:latin typeface="Calibri" panose="020F0502020204030204" pitchFamily="34" charset="0"/>
                <a:cs typeface="Calibri" panose="020F0502020204030204" pitchFamily="34" charset="0"/>
              </a:rPr>
              <a:t>ALTERAZIONE M1/HA</a:t>
            </a:r>
          </a:p>
        </p:txBody>
      </p:sp>
      <p:sp>
        <p:nvSpPr>
          <p:cNvPr id="90123" name="Rectangle 14"/>
          <p:cNvSpPr>
            <a:spLocks noChangeArrowheads="1"/>
          </p:cNvSpPr>
          <p:nvPr/>
        </p:nvSpPr>
        <p:spPr bwMode="auto">
          <a:xfrm>
            <a:off x="1646939" y="4941888"/>
            <a:ext cx="3499035" cy="52322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0">
                <a:latin typeface="Calibri" panose="020F0502020204030204" pitchFamily="34" charset="0"/>
                <a:cs typeface="Calibri" panose="020F0502020204030204" pitchFamily="34" charset="0"/>
              </a:rPr>
              <a:t>ALTERAZIONE M1/RNP</a:t>
            </a:r>
          </a:p>
        </p:txBody>
      </p:sp>
      <p:sp>
        <p:nvSpPr>
          <p:cNvPr id="90124" name="Rectangle 15"/>
          <p:cNvSpPr>
            <a:spLocks noChangeArrowheads="1"/>
          </p:cNvSpPr>
          <p:nvPr/>
        </p:nvSpPr>
        <p:spPr bwMode="auto">
          <a:xfrm>
            <a:off x="5393863" y="4062413"/>
            <a:ext cx="3017173" cy="52322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0">
                <a:latin typeface="Calibri" panose="020F0502020204030204" pitchFamily="34" charset="0"/>
                <a:cs typeface="Calibri" panose="020F0502020204030204" pitchFamily="34" charset="0"/>
              </a:rPr>
              <a:t>AZIONE FUSOGENA</a:t>
            </a:r>
          </a:p>
        </p:txBody>
      </p:sp>
      <p:grpSp>
        <p:nvGrpSpPr>
          <p:cNvPr id="90125" name="Group 18"/>
          <p:cNvGrpSpPr>
            <a:grpSpLocks/>
          </p:cNvGrpSpPr>
          <p:nvPr/>
        </p:nvGrpSpPr>
        <p:grpSpPr bwMode="auto">
          <a:xfrm>
            <a:off x="1136650" y="6019806"/>
            <a:ext cx="7348538" cy="525463"/>
            <a:chOff x="774" y="3792"/>
            <a:chExt cx="4629" cy="331"/>
          </a:xfrm>
        </p:grpSpPr>
        <p:sp>
          <p:nvSpPr>
            <p:cNvPr id="90133" name="Rectangle 19"/>
            <p:cNvSpPr>
              <a:spLocks noChangeArrowheads="1"/>
            </p:cNvSpPr>
            <p:nvPr/>
          </p:nvSpPr>
          <p:spPr bwMode="auto">
            <a:xfrm>
              <a:off x="774" y="3792"/>
              <a:ext cx="1728" cy="33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0">
                  <a:latin typeface="Calibri" panose="020F0502020204030204" pitchFamily="34" charset="0"/>
                  <a:cs typeface="Calibri" panose="020F0502020204030204" pitchFamily="34" charset="0"/>
                </a:rPr>
                <a:t>DECAPSIDAZIONE</a:t>
              </a:r>
            </a:p>
          </p:txBody>
        </p:sp>
        <p:sp>
          <p:nvSpPr>
            <p:cNvPr id="90134" name="Rectangle 20"/>
            <p:cNvSpPr>
              <a:spLocks noChangeArrowheads="1"/>
            </p:cNvSpPr>
            <p:nvPr/>
          </p:nvSpPr>
          <p:spPr bwMode="auto">
            <a:xfrm>
              <a:off x="3154" y="3793"/>
              <a:ext cx="2249" cy="33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0">
                  <a:latin typeface="Calibri" panose="020F0502020204030204" pitchFamily="34" charset="0"/>
                  <a:cs typeface="Calibri" panose="020F0502020204030204" pitchFamily="34" charset="0"/>
                </a:rPr>
                <a:t>ESPOSIZIONE GENOMA</a:t>
              </a:r>
            </a:p>
          </p:txBody>
        </p:sp>
      </p:grpSp>
      <p:sp>
        <p:nvSpPr>
          <p:cNvPr id="227349" name="Text Box 21"/>
          <p:cNvSpPr txBox="1">
            <a:spLocks noChangeArrowheads="1"/>
          </p:cNvSpPr>
          <p:nvPr/>
        </p:nvSpPr>
        <p:spPr bwMode="auto">
          <a:xfrm>
            <a:off x="5249949" y="372120"/>
            <a:ext cx="32464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REPLICAZIONE</a:t>
            </a:r>
          </a:p>
        </p:txBody>
      </p:sp>
      <p:sp>
        <p:nvSpPr>
          <p:cNvPr id="90129" name="AutoShape 26"/>
          <p:cNvSpPr>
            <a:spLocks noChangeArrowheads="1"/>
          </p:cNvSpPr>
          <p:nvPr/>
        </p:nvSpPr>
        <p:spPr bwMode="auto">
          <a:xfrm>
            <a:off x="4356100" y="4106863"/>
            <a:ext cx="720725" cy="4016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130" name="AutoShape 16"/>
          <p:cNvSpPr>
            <a:spLocks noChangeArrowheads="1"/>
          </p:cNvSpPr>
          <p:nvPr/>
        </p:nvSpPr>
        <p:spPr bwMode="auto">
          <a:xfrm>
            <a:off x="250825" y="5157788"/>
            <a:ext cx="609600" cy="1143000"/>
          </a:xfrm>
          <a:prstGeom prst="curvedRightArrow">
            <a:avLst>
              <a:gd name="adj1" fmla="val 37500"/>
              <a:gd name="adj2" fmla="val 75000"/>
              <a:gd name="adj3" fmla="val 4762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1835696" y="620688"/>
            <a:ext cx="5517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sng" dirty="0">
                <a:latin typeface="Times New Roman" panose="02020603050405020304" pitchFamily="18" charset="0"/>
              </a:rPr>
              <a:t>LESIONI ANATOMO-PATOLOGICHE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2593974" y="2092219"/>
            <a:ext cx="34845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9933"/>
              </a:buClr>
              <a:buFont typeface="Wingdings" panose="05000000000000000000" pitchFamily="2" charset="2"/>
              <a:buChar char="ü"/>
            </a:pPr>
            <a:r>
              <a:rPr lang="it-IT" altLang="it-IT" sz="2800" dirty="0">
                <a:latin typeface="Times New Roman" panose="02020603050405020304" pitchFamily="18" charset="0"/>
              </a:rPr>
              <a:t>PERIBRONCHITE</a:t>
            </a:r>
          </a:p>
        </p:txBody>
      </p:sp>
      <p:sp>
        <p:nvSpPr>
          <p:cNvPr id="169989" name="Text Box 6"/>
          <p:cNvSpPr txBox="1">
            <a:spLocks noChangeArrowheads="1"/>
          </p:cNvSpPr>
          <p:nvPr/>
        </p:nvSpPr>
        <p:spPr bwMode="auto">
          <a:xfrm>
            <a:off x="1227931" y="2641562"/>
            <a:ext cx="660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9933"/>
              </a:buClr>
              <a:buFont typeface="Wingdings" panose="05000000000000000000" pitchFamily="2" charset="2"/>
              <a:buChar char="ü"/>
            </a:pPr>
            <a:r>
              <a:rPr lang="it-IT" altLang="it-IT" sz="2800" dirty="0">
                <a:latin typeface="Times New Roman" panose="02020603050405020304" pitchFamily="18" charset="0"/>
              </a:rPr>
              <a:t>BRONCOPOLMONITE A FOCOLAIO</a:t>
            </a:r>
          </a:p>
        </p:txBody>
      </p:sp>
      <p:sp>
        <p:nvSpPr>
          <p:cNvPr id="169990" name="Text Box 8"/>
          <p:cNvSpPr txBox="1">
            <a:spLocks noChangeArrowheads="1"/>
          </p:cNvSpPr>
          <p:nvPr/>
        </p:nvSpPr>
        <p:spPr bwMode="auto">
          <a:xfrm>
            <a:off x="969168" y="3238104"/>
            <a:ext cx="68627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9933"/>
              </a:buClr>
              <a:buFont typeface="Wingdings" panose="05000000000000000000" pitchFamily="2" charset="2"/>
              <a:buChar char="ü"/>
            </a:pPr>
            <a:r>
              <a:rPr lang="it-IT" altLang="it-IT" sz="2800" dirty="0">
                <a:latin typeface="Times New Roman" panose="02020603050405020304" pitchFamily="18" charset="0"/>
              </a:rPr>
              <a:t>ESSUDATO NEL LUME DEI BRONCHI</a:t>
            </a:r>
          </a:p>
        </p:txBody>
      </p:sp>
      <p:sp>
        <p:nvSpPr>
          <p:cNvPr id="169991" name="WordArt 9"/>
          <p:cNvSpPr>
            <a:spLocks noChangeArrowheads="1" noChangeShapeType="1" noTextEdit="1"/>
          </p:cNvSpPr>
          <p:nvPr/>
        </p:nvSpPr>
        <p:spPr bwMode="auto">
          <a:xfrm>
            <a:off x="290103" y="1135301"/>
            <a:ext cx="4607743" cy="8031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 dirty="0">
                <a:solidFill>
                  <a:srgbClr val="FFCC00"/>
                </a:solidFill>
                <a:effectLst>
                  <a:outerShdw dist="35921" dir="2700000" algn="ctr" rotWithShape="0">
                    <a:schemeClr val="bg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BRONCHIOLITE</a:t>
            </a:r>
          </a:p>
        </p:txBody>
      </p:sp>
      <p:sp>
        <p:nvSpPr>
          <p:cNvPr id="169992" name="Text Box 10"/>
          <p:cNvSpPr txBox="1">
            <a:spLocks noChangeArrowheads="1"/>
          </p:cNvSpPr>
          <p:nvPr/>
        </p:nvSpPr>
        <p:spPr bwMode="auto">
          <a:xfrm>
            <a:off x="388318" y="4477431"/>
            <a:ext cx="8412163" cy="579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dirty="0">
                <a:latin typeface="Times New Roman" panose="02020603050405020304" pitchFamily="18" charset="0"/>
              </a:rPr>
              <a:t>TALVOLTA POLMONITE INTERSTIZIALE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27054" y="3770705"/>
            <a:ext cx="9113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9933"/>
              </a:buClr>
              <a:buFont typeface="Wingdings" panose="05000000000000000000" pitchFamily="2" charset="2"/>
              <a:buChar char="ü"/>
            </a:pPr>
            <a:r>
              <a:rPr lang="it-IT" altLang="it-IT" sz="2800" dirty="0" smtClean="0">
                <a:latin typeface="Times New Roman" panose="02020603050405020304" pitchFamily="18" charset="0"/>
              </a:rPr>
              <a:t>TUMEFAZIONI LINFONODI INTERMANDIBOLARI</a:t>
            </a:r>
            <a:endParaRPr lang="it-IT" altLang="it-IT" sz="2800" dirty="0">
              <a:latin typeface="Times New Roman" panose="02020603050405020304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061131" y="5327860"/>
            <a:ext cx="2937600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FORME LETALI</a:t>
            </a:r>
            <a:endParaRPr lang="it-IT" altLang="it-IT" sz="28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-59199" y="5805264"/>
            <a:ext cx="909569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9933"/>
              </a:buClr>
              <a:buNone/>
            </a:pPr>
            <a:r>
              <a:rPr lang="it-IT" altLang="it-IT" sz="2800" dirty="0" smtClean="0">
                <a:latin typeface="Times New Roman" panose="02020603050405020304" pitchFamily="18" charset="0"/>
              </a:rPr>
              <a:t>Edema, pleurite, broncopolmonite, versamento pleurico,</a:t>
            </a:r>
          </a:p>
          <a:p>
            <a:pPr algn="ctr" eaLnBrk="1" hangingPunct="1">
              <a:spcBef>
                <a:spcPct val="0"/>
              </a:spcBef>
              <a:buClr>
                <a:srgbClr val="FF9933"/>
              </a:buClr>
              <a:buNone/>
            </a:pPr>
            <a:r>
              <a:rPr lang="it-IT" altLang="it-IT" sz="2800" dirty="0" smtClean="0">
                <a:latin typeface="Times New Roman" panose="02020603050405020304" pitchFamily="18" charset="0"/>
              </a:rPr>
              <a:t>miocardite interstiziale</a:t>
            </a:r>
            <a:endParaRPr lang="it-IT" altLang="it-IT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97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98424" y="1468438"/>
            <a:ext cx="4905623" cy="1384995"/>
          </a:xfrm>
          <a:prstGeom prst="rect">
            <a:avLst/>
          </a:prstGeom>
          <a:noFill/>
          <a:ln w="3175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it-IT" altLang="it-IT" sz="2800" dirty="0" err="1" smtClean="0">
                <a:latin typeface="+mj-lt"/>
              </a:rPr>
              <a:t>Ac</a:t>
            </a:r>
            <a:r>
              <a:rPr lang="it-IT" altLang="it-IT" sz="2800" dirty="0" smtClean="0">
                <a:latin typeface="+mj-lt"/>
              </a:rPr>
              <a:t> NEUTRALIZZANTI ed INIBENTI EMOAGGLUTINAZIONE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395288" y="3913361"/>
            <a:ext cx="3600450" cy="523875"/>
          </a:xfrm>
          <a:prstGeom prst="rect">
            <a:avLst/>
          </a:prstGeom>
          <a:noFill/>
          <a:ln w="3175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it-IT" altLang="it-IT" sz="2800" smtClean="0">
                <a:latin typeface="+mn-lt"/>
              </a:rPr>
              <a:t>IgA SECRETORIE </a:t>
            </a: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4097338" y="3699049"/>
            <a:ext cx="46942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99FF"/>
              </a:buClr>
              <a:buFont typeface="Wingdings" pitchFamily="2" charset="2"/>
              <a:buNone/>
              <a:defRPr/>
            </a:pPr>
            <a:r>
              <a:rPr lang="it-IT" altLang="it-IT" sz="28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Funzione primaria nella </a:t>
            </a:r>
          </a:p>
          <a:p>
            <a:pPr algn="ctr" eaLnBrk="1" hangingPunct="1">
              <a:spcBef>
                <a:spcPct val="0"/>
              </a:spcBef>
              <a:buClr>
                <a:srgbClr val="FF99FF"/>
              </a:buClr>
              <a:buFont typeface="Wingdings" pitchFamily="2" charset="2"/>
              <a:buNone/>
              <a:defRPr/>
            </a:pPr>
            <a:r>
              <a:rPr lang="it-IT" altLang="it-IT" sz="28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protezione dall’infezione</a:t>
            </a:r>
          </a:p>
        </p:txBody>
      </p:sp>
      <p:sp>
        <p:nvSpPr>
          <p:cNvPr id="171013" name="Text Box 6"/>
          <p:cNvSpPr txBox="1">
            <a:spLocks noChangeArrowheads="1"/>
          </p:cNvSpPr>
          <p:nvPr/>
        </p:nvSpPr>
        <p:spPr bwMode="auto">
          <a:xfrm>
            <a:off x="4897437" y="1707268"/>
            <a:ext cx="42465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99FF"/>
              </a:buClr>
              <a:buFont typeface="Wingdings" panose="05000000000000000000" pitchFamily="2" charset="2"/>
              <a:buNone/>
            </a:pPr>
            <a:r>
              <a:rPr lang="it-IT" alt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15-20 gg p.i.</a:t>
            </a:r>
          </a:p>
          <a:p>
            <a:pPr algn="ctr" eaLnBrk="1" hangingPunct="1">
              <a:spcBef>
                <a:spcPct val="0"/>
              </a:spcBef>
              <a:buClr>
                <a:srgbClr val="FF99FF"/>
              </a:buClr>
              <a:buFont typeface="Wingdings" panose="05000000000000000000" pitchFamily="2" charset="2"/>
              <a:buNone/>
            </a:pP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DECRESCONO FINO AL 3° MESE </a:t>
            </a:r>
          </a:p>
        </p:txBody>
      </p:sp>
      <p:sp>
        <p:nvSpPr>
          <p:cNvPr id="171014" name="Text Box 17"/>
          <p:cNvSpPr txBox="1">
            <a:spLocks noChangeArrowheads="1"/>
          </p:cNvSpPr>
          <p:nvPr/>
        </p:nvSpPr>
        <p:spPr bwMode="auto">
          <a:xfrm>
            <a:off x="323528" y="4925467"/>
            <a:ext cx="43616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IMMUNITÀ </a:t>
            </a:r>
            <a:r>
              <a:rPr lang="it-IT" altLang="it-IT" sz="2800" dirty="0">
                <a:solidFill>
                  <a:srgbClr val="CC0000"/>
                </a:solidFill>
                <a:latin typeface="Times New Roman" panose="02020603050405020304" pitchFamily="18" charset="0"/>
              </a:rPr>
              <a:t>DA VACCINI</a:t>
            </a:r>
          </a:p>
        </p:txBody>
      </p:sp>
      <p:sp>
        <p:nvSpPr>
          <p:cNvPr id="171015" name="Text Box 18"/>
          <p:cNvSpPr txBox="1">
            <a:spLocks noChangeArrowheads="1"/>
          </p:cNvSpPr>
          <p:nvPr/>
        </p:nvSpPr>
        <p:spPr bwMode="auto">
          <a:xfrm>
            <a:off x="1616937" y="5646192"/>
            <a:ext cx="70278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rgbClr val="CC0000"/>
                </a:solidFill>
                <a:latin typeface="Times New Roman" panose="02020603050405020304" pitchFamily="18" charset="0"/>
              </a:rPr>
              <a:t>IMMUNITÀ DA INFEZIONE NATURALE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203848" y="386436"/>
            <a:ext cx="2723823" cy="646331"/>
          </a:xfrm>
          <a:prstGeom prst="rect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3600" dirty="0" smtClean="0">
                <a:solidFill>
                  <a:srgbClr val="000000"/>
                </a:solidFill>
                <a:latin typeface="Times New Roman" pitchFamily="18" charset="0"/>
              </a:rPr>
              <a:t>IMMUNITÀ</a:t>
            </a:r>
          </a:p>
        </p:txBody>
      </p:sp>
    </p:spTree>
    <p:extLst>
      <p:ext uri="{BB962C8B-B14F-4D97-AF65-F5344CB8AC3E}">
        <p14:creationId xmlns:p14="http://schemas.microsoft.com/office/powerpoint/2010/main" val="15737733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0"/>
          <p:cNvSpPr txBox="1">
            <a:spLocks noChangeArrowheads="1"/>
          </p:cNvSpPr>
          <p:nvPr/>
        </p:nvSpPr>
        <p:spPr bwMode="auto">
          <a:xfrm>
            <a:off x="504825" y="2205038"/>
            <a:ext cx="4514850" cy="522287"/>
          </a:xfrm>
          <a:prstGeom prst="rect">
            <a:avLst/>
          </a:prstGeom>
          <a:noFill/>
          <a:ln w="2540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it-IT" altLang="it-IT" sz="2800">
                <a:solidFill>
                  <a:schemeClr val="tx1"/>
                </a:solidFill>
                <a:latin typeface="Bodoni MT" panose="02070603080606020203" pitchFamily="18" charset="0"/>
              </a:rPr>
              <a:t>Sintomatologia respiratoria</a:t>
            </a:r>
          </a:p>
        </p:txBody>
      </p:sp>
      <p:sp>
        <p:nvSpPr>
          <p:cNvPr id="43011" name="Text Box 21"/>
          <p:cNvSpPr txBox="1">
            <a:spLocks noChangeArrowheads="1"/>
          </p:cNvSpPr>
          <p:nvPr/>
        </p:nvSpPr>
        <p:spPr bwMode="auto">
          <a:xfrm>
            <a:off x="504825" y="2898775"/>
            <a:ext cx="3462338" cy="522288"/>
          </a:xfrm>
          <a:prstGeom prst="rect">
            <a:avLst/>
          </a:prstGeom>
          <a:noFill/>
          <a:ln w="2540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it-IT" altLang="it-IT" sz="2800">
                <a:solidFill>
                  <a:schemeClr val="tx1"/>
                </a:solidFill>
                <a:latin typeface="Bodoni MT" panose="02070603080606020203" pitchFamily="18" charset="0"/>
              </a:rPr>
              <a:t>Elevata contagiosità</a:t>
            </a:r>
          </a:p>
        </p:txBody>
      </p:sp>
      <p:sp>
        <p:nvSpPr>
          <p:cNvPr id="43012" name="Text Box 22"/>
          <p:cNvSpPr txBox="1">
            <a:spLocks noChangeArrowheads="1"/>
          </p:cNvSpPr>
          <p:nvPr/>
        </p:nvSpPr>
        <p:spPr bwMode="auto">
          <a:xfrm>
            <a:off x="504825" y="3598863"/>
            <a:ext cx="5043488" cy="523875"/>
          </a:xfrm>
          <a:prstGeom prst="rect">
            <a:avLst/>
          </a:prstGeom>
          <a:noFill/>
          <a:ln w="2540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it-IT" altLang="it-IT" sz="2800">
                <a:solidFill>
                  <a:schemeClr val="tx1"/>
                </a:solidFill>
                <a:latin typeface="Bodoni MT" panose="02070603080606020203" pitchFamily="18" charset="0"/>
              </a:rPr>
              <a:t>D.D. Rinopneumonite, Arterite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026569" y="400051"/>
            <a:ext cx="3432175" cy="58420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cap="small" dirty="0" smtClean="0">
                <a:latin typeface="Times New Roman" pitchFamily="18" charset="0"/>
              </a:rPr>
              <a:t>Diagnosi clinica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447675" y="6105191"/>
            <a:ext cx="7181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cap="small" dirty="0" smtClean="0">
                <a:latin typeface="Times New Roman" pitchFamily="18" charset="0"/>
              </a:rPr>
              <a:t>In una popolazione Parzialmente immune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395288" y="1484313"/>
            <a:ext cx="7234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cap="small" dirty="0" smtClean="0">
                <a:latin typeface="Times New Roman" pitchFamily="18" charset="0"/>
              </a:rPr>
              <a:t>In una popolazione pienamente recettiva</a:t>
            </a:r>
          </a:p>
        </p:txBody>
      </p:sp>
      <p:cxnSp>
        <p:nvCxnSpPr>
          <p:cNvPr id="43016" name="Connettore 1 2"/>
          <p:cNvCxnSpPr>
            <a:cxnSpLocks noChangeShapeType="1"/>
          </p:cNvCxnSpPr>
          <p:nvPr/>
        </p:nvCxnSpPr>
        <p:spPr bwMode="auto">
          <a:xfrm>
            <a:off x="3887788" y="1962150"/>
            <a:ext cx="3468687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47675" y="1022350"/>
            <a:ext cx="1470025" cy="4619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cap="small" dirty="0" smtClean="0">
                <a:latin typeface="Times New Roman" pitchFamily="18" charset="0"/>
              </a:rPr>
              <a:t>semplice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77838" y="5673391"/>
            <a:ext cx="1457325" cy="4619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cap="small" dirty="0" smtClean="0">
                <a:latin typeface="Times New Roman" pitchFamily="18" charset="0"/>
              </a:rPr>
              <a:t>difficile</a:t>
            </a:r>
          </a:p>
        </p:txBody>
      </p:sp>
      <p:pic>
        <p:nvPicPr>
          <p:cNvPr id="4301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354" y="3914921"/>
            <a:ext cx="1565275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3573982" y="4971549"/>
            <a:ext cx="3749675" cy="461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cap="small" dirty="0" smtClean="0">
                <a:solidFill>
                  <a:srgbClr val="C00000"/>
                </a:solidFill>
                <a:latin typeface="Times New Roman" pitchFamily="18" charset="0"/>
              </a:rPr>
              <a:t>Diagnosi di laboratorio</a:t>
            </a:r>
          </a:p>
        </p:txBody>
      </p:sp>
      <p:cxnSp>
        <p:nvCxnSpPr>
          <p:cNvPr id="43021" name="Connettore 1 22"/>
          <p:cNvCxnSpPr>
            <a:cxnSpLocks noChangeShapeType="1"/>
          </p:cNvCxnSpPr>
          <p:nvPr/>
        </p:nvCxnSpPr>
        <p:spPr bwMode="auto">
          <a:xfrm>
            <a:off x="3967163" y="6669360"/>
            <a:ext cx="3468687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3047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5" name="Group 3"/>
          <p:cNvGrpSpPr>
            <a:grpSpLocks/>
          </p:cNvGrpSpPr>
          <p:nvPr/>
        </p:nvGrpSpPr>
        <p:grpSpPr bwMode="auto">
          <a:xfrm>
            <a:off x="323850" y="1628775"/>
            <a:ext cx="3168650" cy="936625"/>
            <a:chOff x="204" y="1117"/>
            <a:chExt cx="1905" cy="499"/>
          </a:xfrm>
        </p:grpSpPr>
        <p:sp>
          <p:nvSpPr>
            <p:cNvPr id="44050" name="Rectangle 4"/>
            <p:cNvSpPr>
              <a:spLocks noChangeArrowheads="1"/>
            </p:cNvSpPr>
            <p:nvPr/>
          </p:nvSpPr>
          <p:spPr bwMode="auto">
            <a:xfrm>
              <a:off x="204" y="1117"/>
              <a:ext cx="1905" cy="499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CCFF33"/>
                  </a:solidFill>
                  <a:latin typeface="Lucida Console" panose="020B0609040504020204" pitchFamily="49" charset="0"/>
                </a:defRPr>
              </a:lvl1pPr>
              <a:lvl2pPr marL="742950" indent="-285750" eaLnBrk="0" hangingPunct="0">
                <a:defRPr sz="2400" b="1">
                  <a:solidFill>
                    <a:srgbClr val="CCFF33"/>
                  </a:solidFill>
                  <a:latin typeface="Lucida Console" panose="020B0609040504020204" pitchFamily="49" charset="0"/>
                </a:defRPr>
              </a:lvl2pPr>
              <a:lvl3pPr marL="1143000" indent="-228600" eaLnBrk="0" hangingPunct="0">
                <a:defRPr sz="2400" b="1">
                  <a:solidFill>
                    <a:srgbClr val="CCFF33"/>
                  </a:solidFill>
                  <a:latin typeface="Lucida Console" panose="020B0609040504020204" pitchFamily="49" charset="0"/>
                </a:defRPr>
              </a:lvl3pPr>
              <a:lvl4pPr marL="1600200" indent="-228600" eaLnBrk="0" hangingPunct="0">
                <a:defRPr sz="2400" b="1">
                  <a:solidFill>
                    <a:srgbClr val="CCFF33"/>
                  </a:solidFill>
                  <a:latin typeface="Lucida Console" panose="020B0609040504020204" pitchFamily="49" charset="0"/>
                </a:defRPr>
              </a:lvl4pPr>
              <a:lvl5pPr marL="2057400" indent="-228600" eaLnBrk="0" hangingPunct="0">
                <a:defRPr sz="2400" b="1">
                  <a:solidFill>
                    <a:srgbClr val="CCFF33"/>
                  </a:solidFill>
                  <a:latin typeface="Lucida Console" panose="020B06090405040202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FF33"/>
                  </a:solidFill>
                  <a:latin typeface="Lucida Console" panose="020B06090405040202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FF33"/>
                  </a:solidFill>
                  <a:latin typeface="Lucida Console" panose="020B06090405040202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FF33"/>
                  </a:solidFill>
                  <a:latin typeface="Lucida Console" panose="020B06090405040202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FF33"/>
                  </a:solidFill>
                  <a:latin typeface="Lucida Console" panose="020B0609040504020204" pitchFamily="49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44051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49" y="1162"/>
              <a:ext cx="1815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it-IT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00000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VIROLOGICA</a:t>
              </a:r>
            </a:p>
          </p:txBody>
        </p:sp>
      </p:grp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361950" y="2660650"/>
            <a:ext cx="2986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algn="l" eaLnBrk="1" hangingPunct="1"/>
            <a:r>
              <a:rPr lang="it-IT" altLang="it-IT" sz="3200">
                <a:solidFill>
                  <a:srgbClr val="000000"/>
                </a:solidFill>
                <a:latin typeface="Times New Roman" panose="02020603050405020304" pitchFamily="18" charset="0"/>
              </a:rPr>
              <a:t>ISOLAMENTO</a:t>
            </a:r>
          </a:p>
        </p:txBody>
      </p:sp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4140200" y="2516188"/>
            <a:ext cx="4624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algn="l" eaLnBrk="1" hangingPunct="1"/>
            <a:r>
              <a:rPr lang="it-IT" altLang="it-IT">
                <a:solidFill>
                  <a:srgbClr val="CC3300"/>
                </a:solidFill>
                <a:latin typeface="Times New Roman" panose="02020603050405020304" pitchFamily="18" charset="0"/>
              </a:rPr>
              <a:t>COLTURE CELLULARI MDCK</a:t>
            </a:r>
          </a:p>
        </p:txBody>
      </p:sp>
      <p:sp>
        <p:nvSpPr>
          <p:cNvPr id="44038" name="Text Box 8"/>
          <p:cNvSpPr txBox="1">
            <a:spLocks noChangeArrowheads="1"/>
          </p:cNvSpPr>
          <p:nvPr/>
        </p:nvSpPr>
        <p:spPr bwMode="auto">
          <a:xfrm>
            <a:off x="4178300" y="2994025"/>
            <a:ext cx="457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algn="l" eaLnBrk="1" hangingPunct="1"/>
            <a:r>
              <a:rPr lang="it-IT" altLang="it-IT">
                <a:solidFill>
                  <a:srgbClr val="CC3300"/>
                </a:solidFill>
                <a:latin typeface="Times New Roman" panose="02020603050405020304" pitchFamily="18" charset="0"/>
              </a:rPr>
              <a:t>UOVA EMBRIONATE POLLO  </a:t>
            </a:r>
          </a:p>
        </p:txBody>
      </p:sp>
      <p:sp>
        <p:nvSpPr>
          <p:cNvPr id="44039" name="Line 9"/>
          <p:cNvSpPr>
            <a:spLocks noChangeShapeType="1"/>
          </p:cNvSpPr>
          <p:nvPr/>
        </p:nvSpPr>
        <p:spPr bwMode="auto">
          <a:xfrm flipV="1">
            <a:off x="3276600" y="2781300"/>
            <a:ext cx="790575" cy="142875"/>
          </a:xfrm>
          <a:prstGeom prst="line">
            <a:avLst/>
          </a:prstGeom>
          <a:noFill/>
          <a:ln w="38100">
            <a:solidFill>
              <a:srgbClr val="FFCC00"/>
            </a:solidFill>
            <a:prstDash val="dash"/>
            <a:round/>
            <a:headEnd/>
            <a:tailEnd type="stealth" w="lg" len="lg"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4040" name="Line 10"/>
          <p:cNvSpPr>
            <a:spLocks noChangeShapeType="1"/>
          </p:cNvSpPr>
          <p:nvPr/>
        </p:nvSpPr>
        <p:spPr bwMode="auto">
          <a:xfrm>
            <a:off x="3259138" y="3065463"/>
            <a:ext cx="790575" cy="142875"/>
          </a:xfrm>
          <a:prstGeom prst="line">
            <a:avLst/>
          </a:prstGeom>
          <a:noFill/>
          <a:ln w="38100">
            <a:solidFill>
              <a:srgbClr val="FFCC00"/>
            </a:solidFill>
            <a:prstDash val="dash"/>
            <a:round/>
            <a:headEnd/>
            <a:tailEnd type="stealth" w="lg" len="lg"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4041" name="Text Box 11"/>
          <p:cNvSpPr txBox="1">
            <a:spLocks noChangeArrowheads="1"/>
          </p:cNvSpPr>
          <p:nvPr/>
        </p:nvSpPr>
        <p:spPr bwMode="auto">
          <a:xfrm>
            <a:off x="1331913" y="3741738"/>
            <a:ext cx="49752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algn="l" eaLnBrk="1" hangingPunct="1"/>
            <a:r>
              <a:rPr lang="it-IT" altLang="it-IT" sz="3200">
                <a:solidFill>
                  <a:srgbClr val="000000"/>
                </a:solidFill>
                <a:latin typeface="Times New Roman" panose="02020603050405020304" pitchFamily="18" charset="0"/>
              </a:rPr>
              <a:t>EMOAGGLUTINAZIONE</a:t>
            </a:r>
          </a:p>
        </p:txBody>
      </p:sp>
      <p:sp>
        <p:nvSpPr>
          <p:cNvPr id="44042" name="Text Box 12"/>
          <p:cNvSpPr txBox="1">
            <a:spLocks noChangeArrowheads="1"/>
          </p:cNvSpPr>
          <p:nvPr/>
        </p:nvSpPr>
        <p:spPr bwMode="auto">
          <a:xfrm>
            <a:off x="2555875" y="5613400"/>
            <a:ext cx="1404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algn="l" eaLnBrk="1" hangingPunct="1"/>
            <a:r>
              <a:rPr lang="it-IT" altLang="it-IT" sz="3200">
                <a:solidFill>
                  <a:srgbClr val="000000"/>
                </a:solidFill>
                <a:latin typeface="Times New Roman" panose="02020603050405020304" pitchFamily="18" charset="0"/>
              </a:rPr>
              <a:t>ELISA</a:t>
            </a:r>
          </a:p>
        </p:txBody>
      </p:sp>
      <p:sp>
        <p:nvSpPr>
          <p:cNvPr id="44043" name="Text Box 13"/>
          <p:cNvSpPr txBox="1">
            <a:spLocks noChangeArrowheads="1"/>
          </p:cNvSpPr>
          <p:nvPr/>
        </p:nvSpPr>
        <p:spPr bwMode="auto">
          <a:xfrm>
            <a:off x="1547813" y="6092825"/>
            <a:ext cx="2214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algn="l" eaLnBrk="1" hangingPunct="1"/>
            <a:r>
              <a:rPr lang="it-IT" altLang="it-IT" i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Directigen</a:t>
            </a:r>
            <a:r>
              <a:rPr lang="it-IT" altLang="it-IT" i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i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flu</a:t>
            </a:r>
            <a:r>
              <a:rPr lang="it-IT" altLang="it-IT" i="1" dirty="0">
                <a:solidFill>
                  <a:srgbClr val="CC3300"/>
                </a:solidFill>
                <a:latin typeface="Times New Roman" panose="02020603050405020304" pitchFamily="18" charset="0"/>
              </a:rPr>
              <a:t> A</a:t>
            </a:r>
          </a:p>
        </p:txBody>
      </p:sp>
      <p:pic>
        <p:nvPicPr>
          <p:cNvPr id="4404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256213"/>
            <a:ext cx="216058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292600"/>
            <a:ext cx="15303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6" name="Picture 16" descr="monostra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25538"/>
            <a:ext cx="180022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7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3382963"/>
            <a:ext cx="22320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8" name="Text Box 18"/>
          <p:cNvSpPr txBox="1">
            <a:spLocks noChangeArrowheads="1"/>
          </p:cNvSpPr>
          <p:nvPr/>
        </p:nvSpPr>
        <p:spPr bwMode="auto">
          <a:xfrm>
            <a:off x="7178675" y="537369"/>
            <a:ext cx="1339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algn="l" eaLnBrk="1" hangingPunct="1"/>
            <a:r>
              <a:rPr lang="it-IT" altLang="it-IT" sz="18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DIAGNOSI</a:t>
            </a:r>
          </a:p>
        </p:txBody>
      </p:sp>
      <p:sp>
        <p:nvSpPr>
          <p:cNvPr id="44049" name="Text Box 19"/>
          <p:cNvSpPr txBox="1">
            <a:spLocks noChangeArrowheads="1"/>
          </p:cNvSpPr>
          <p:nvPr/>
        </p:nvSpPr>
        <p:spPr bwMode="auto">
          <a:xfrm>
            <a:off x="3132138" y="476250"/>
            <a:ext cx="2495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/>
            <a:r>
              <a:rPr lang="it-IT" altLang="it-IT" sz="3600">
                <a:solidFill>
                  <a:srgbClr val="000000"/>
                </a:solidFill>
                <a:latin typeface="Times New Roman" panose="02020603050405020304" pitchFamily="18" charset="0"/>
              </a:rPr>
              <a:t>DIAGNOSI</a:t>
            </a:r>
            <a:endParaRPr lang="it-IT" altLang="it-IT" sz="3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4013591" y="1253391"/>
            <a:ext cx="2595582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/>
            <a:r>
              <a:rPr lang="it-IT" altLang="it-IT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Entro 1-2 gg</a:t>
            </a:r>
          </a:p>
          <a:p>
            <a:pPr eaLnBrk="1" hangingPunct="1"/>
            <a:r>
              <a:rPr lang="it-IT" altLang="it-IT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da esordio sintomi</a:t>
            </a:r>
            <a:endParaRPr lang="it-IT" altLang="it-IT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4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4721225" y="2398713"/>
            <a:ext cx="1719263" cy="5794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algn="l" eaLnBrk="1" hangingPunct="1"/>
            <a:r>
              <a:rPr lang="it-IT" altLang="it-IT" sz="3200">
                <a:solidFill>
                  <a:srgbClr val="CC3300"/>
                </a:solidFill>
                <a:latin typeface="Times New Roman" panose="02020603050405020304" pitchFamily="18" charset="0"/>
              </a:rPr>
              <a:t>RT-PCR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721225" y="4362450"/>
            <a:ext cx="4171950" cy="5794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algn="l" eaLnBrk="1" hangingPunct="1"/>
            <a:r>
              <a:rPr lang="it-IT" altLang="it-IT" sz="3200">
                <a:solidFill>
                  <a:srgbClr val="CC3300"/>
                </a:solidFill>
                <a:latin typeface="Times New Roman" panose="02020603050405020304" pitchFamily="18" charset="0"/>
              </a:rPr>
              <a:t>REAL-TIME RT-PCR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4721225" y="3425825"/>
            <a:ext cx="3041650" cy="5794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algn="l" eaLnBrk="1" hangingPunct="1"/>
            <a:r>
              <a:rPr lang="it-IT" altLang="it-IT" sz="3200">
                <a:solidFill>
                  <a:srgbClr val="CC3300"/>
                </a:solidFill>
                <a:latin typeface="Times New Roman" panose="02020603050405020304" pitchFamily="18" charset="0"/>
              </a:rPr>
              <a:t>RT-PCR ELISA</a:t>
            </a:r>
          </a:p>
        </p:txBody>
      </p:sp>
      <p:pic>
        <p:nvPicPr>
          <p:cNvPr id="4506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7738"/>
            <a:ext cx="4751388" cy="46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7552817" y="493181"/>
            <a:ext cx="1339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algn="l" eaLnBrk="1" hangingPunct="1"/>
            <a:r>
              <a:rPr lang="it-IT" altLang="it-IT" sz="1800" u="sng">
                <a:solidFill>
                  <a:srgbClr val="000000"/>
                </a:solidFill>
                <a:latin typeface="Times New Roman" panose="02020603050405020304" pitchFamily="18" charset="0"/>
              </a:rPr>
              <a:t>DIAGNOSI</a:t>
            </a:r>
          </a:p>
        </p:txBody>
      </p:sp>
      <p:sp>
        <p:nvSpPr>
          <p:cNvPr id="45064" name="Text Box 9"/>
          <p:cNvSpPr txBox="1">
            <a:spLocks noChangeArrowheads="1"/>
          </p:cNvSpPr>
          <p:nvPr/>
        </p:nvSpPr>
        <p:spPr bwMode="auto">
          <a:xfrm>
            <a:off x="1230313" y="836613"/>
            <a:ext cx="66817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algn="l" eaLnBrk="1" hangingPunct="1"/>
            <a:r>
              <a:rPr lang="it-IT" altLang="it-IT" sz="3200">
                <a:solidFill>
                  <a:srgbClr val="000000"/>
                </a:solidFill>
                <a:latin typeface="Times New Roman" panose="02020603050405020304" pitchFamily="18" charset="0"/>
              </a:rPr>
              <a:t>RICERCA DEL GENOMA VIRALE</a:t>
            </a:r>
          </a:p>
        </p:txBody>
      </p:sp>
    </p:spTree>
    <p:extLst>
      <p:ext uri="{BB962C8B-B14F-4D97-AF65-F5344CB8AC3E}">
        <p14:creationId xmlns:p14="http://schemas.microsoft.com/office/powerpoint/2010/main" val="298273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4721225" y="2398713"/>
            <a:ext cx="1719263" cy="5794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algn="l" eaLnBrk="1" hangingPunct="1"/>
            <a:r>
              <a:rPr lang="it-IT" altLang="it-IT" sz="3200">
                <a:solidFill>
                  <a:srgbClr val="CC3300"/>
                </a:solidFill>
                <a:latin typeface="Times New Roman" panose="02020603050405020304" pitchFamily="18" charset="0"/>
              </a:rPr>
              <a:t>RT-PCR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721225" y="4362450"/>
            <a:ext cx="908050" cy="5794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algn="l" eaLnBrk="1" hangingPunct="1"/>
            <a:r>
              <a:rPr lang="it-IT" altLang="it-IT" sz="3200">
                <a:solidFill>
                  <a:srgbClr val="CC3300"/>
                </a:solidFill>
                <a:latin typeface="Times New Roman" panose="02020603050405020304" pitchFamily="18" charset="0"/>
              </a:rPr>
              <a:t>IEA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4721225" y="3425825"/>
            <a:ext cx="4116388" cy="5794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algn="l" eaLnBrk="1" hangingPunct="1"/>
            <a:r>
              <a:rPr lang="it-IT" altLang="it-IT" sz="3200">
                <a:solidFill>
                  <a:srgbClr val="CC3300"/>
                </a:solidFill>
                <a:latin typeface="Times New Roman" panose="02020603050405020304" pitchFamily="18" charset="0"/>
              </a:rPr>
              <a:t>SEQUENZIAMENTO</a:t>
            </a:r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7738"/>
            <a:ext cx="4751388" cy="46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7367588" y="469901"/>
            <a:ext cx="1339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algn="l" eaLnBrk="1" hangingPunct="1"/>
            <a:r>
              <a:rPr lang="it-IT" altLang="it-IT" sz="18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DIAGNOSI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1230313" y="836613"/>
            <a:ext cx="680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algn="l" eaLnBrk="1" hangingPunct="1"/>
            <a:r>
              <a:rPr lang="it-IT" altLang="it-IT" sz="3200">
                <a:solidFill>
                  <a:srgbClr val="000000"/>
                </a:solidFill>
                <a:latin typeface="Times New Roman" panose="02020603050405020304" pitchFamily="18" charset="0"/>
              </a:rPr>
              <a:t>CARATTERIZAZIONE DEL VIRUS</a:t>
            </a:r>
          </a:p>
        </p:txBody>
      </p:sp>
    </p:spTree>
    <p:extLst>
      <p:ext uri="{BB962C8B-B14F-4D97-AF65-F5344CB8AC3E}">
        <p14:creationId xmlns:p14="http://schemas.microsoft.com/office/powerpoint/2010/main" val="149293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211638" y="1557338"/>
            <a:ext cx="40560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algn="l" eaLnBrk="1" hangingPunct="1"/>
            <a:r>
              <a:rPr lang="it-IT" altLang="it-IT" sz="2800">
                <a:solidFill>
                  <a:srgbClr val="000000"/>
                </a:solidFill>
                <a:latin typeface="Times New Roman" panose="02020603050405020304" pitchFamily="18" charset="0"/>
              </a:rPr>
              <a:t>SU DOPPIO PRELIEVO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5867400" y="2921000"/>
            <a:ext cx="10937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algn="l" eaLnBrk="1" hangingPunct="1">
              <a:buClr>
                <a:srgbClr val="FF9933"/>
              </a:buClr>
              <a:buFont typeface="Wingdings" panose="05000000000000000000" pitchFamily="2" charset="2"/>
              <a:buChar char="§"/>
            </a:pPr>
            <a:r>
              <a:rPr lang="it-IT" altLang="it-IT" sz="3200">
                <a:solidFill>
                  <a:srgbClr val="000000"/>
                </a:solidFill>
                <a:latin typeface="Times New Roman" panose="02020603050405020304" pitchFamily="18" charset="0"/>
              </a:rPr>
              <a:t>IEA</a:t>
            </a:r>
            <a:endParaRPr lang="it-IT" altLang="it-IT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5940425" y="4145706"/>
            <a:ext cx="88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algn="l" eaLnBrk="1" hangingPunct="1">
              <a:buClr>
                <a:srgbClr val="FF9933"/>
              </a:buClr>
              <a:buFont typeface="Wingdings" panose="05000000000000000000" pitchFamily="2" charset="2"/>
              <a:buChar char="§"/>
            </a:pPr>
            <a:r>
              <a:rPr lang="it-IT" altLang="it-IT" sz="3200">
                <a:solidFill>
                  <a:srgbClr val="000000"/>
                </a:solidFill>
                <a:latin typeface="Times New Roman" panose="02020603050405020304" pitchFamily="18" charset="0"/>
              </a:rPr>
              <a:t>SN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6011863" y="5445125"/>
            <a:ext cx="1431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algn="l" eaLnBrk="1" hangingPunct="1">
              <a:buClr>
                <a:srgbClr val="FF9933"/>
              </a:buClr>
              <a:buFont typeface="Wingdings" panose="05000000000000000000" pitchFamily="2" charset="2"/>
              <a:buChar char="§"/>
            </a:pPr>
            <a:r>
              <a:rPr lang="it-IT" altLang="it-IT" sz="3200">
                <a:solidFill>
                  <a:srgbClr val="000000"/>
                </a:solidFill>
                <a:latin typeface="Times New Roman" panose="02020603050405020304" pitchFamily="18" charset="0"/>
              </a:rPr>
              <a:t>AGID</a:t>
            </a:r>
          </a:p>
        </p:txBody>
      </p:sp>
      <p:grpSp>
        <p:nvGrpSpPr>
          <p:cNvPr id="47111" name="Group 7"/>
          <p:cNvGrpSpPr>
            <a:grpSpLocks/>
          </p:cNvGrpSpPr>
          <p:nvPr/>
        </p:nvGrpSpPr>
        <p:grpSpPr bwMode="auto">
          <a:xfrm>
            <a:off x="1042988" y="765175"/>
            <a:ext cx="3168650" cy="936625"/>
            <a:chOff x="204" y="1117"/>
            <a:chExt cx="1905" cy="499"/>
          </a:xfrm>
        </p:grpSpPr>
        <p:sp>
          <p:nvSpPr>
            <p:cNvPr id="47114" name="Rectangle 8"/>
            <p:cNvSpPr>
              <a:spLocks noChangeArrowheads="1"/>
            </p:cNvSpPr>
            <p:nvPr/>
          </p:nvSpPr>
          <p:spPr bwMode="auto">
            <a:xfrm>
              <a:off x="204" y="1117"/>
              <a:ext cx="1905" cy="499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CCFF33"/>
                  </a:solidFill>
                  <a:latin typeface="Lucida Console" panose="020B0609040504020204" pitchFamily="49" charset="0"/>
                </a:defRPr>
              </a:lvl1pPr>
              <a:lvl2pPr marL="742950" indent="-285750" eaLnBrk="0" hangingPunct="0">
                <a:defRPr sz="2400" b="1">
                  <a:solidFill>
                    <a:srgbClr val="CCFF33"/>
                  </a:solidFill>
                  <a:latin typeface="Lucida Console" panose="020B0609040504020204" pitchFamily="49" charset="0"/>
                </a:defRPr>
              </a:lvl2pPr>
              <a:lvl3pPr marL="1143000" indent="-228600" eaLnBrk="0" hangingPunct="0">
                <a:defRPr sz="2400" b="1">
                  <a:solidFill>
                    <a:srgbClr val="CCFF33"/>
                  </a:solidFill>
                  <a:latin typeface="Lucida Console" panose="020B0609040504020204" pitchFamily="49" charset="0"/>
                </a:defRPr>
              </a:lvl3pPr>
              <a:lvl4pPr marL="1600200" indent="-228600" eaLnBrk="0" hangingPunct="0">
                <a:defRPr sz="2400" b="1">
                  <a:solidFill>
                    <a:srgbClr val="CCFF33"/>
                  </a:solidFill>
                  <a:latin typeface="Lucida Console" panose="020B0609040504020204" pitchFamily="49" charset="0"/>
                </a:defRPr>
              </a:lvl4pPr>
              <a:lvl5pPr marL="2057400" indent="-228600" eaLnBrk="0" hangingPunct="0">
                <a:defRPr sz="2400" b="1">
                  <a:solidFill>
                    <a:srgbClr val="CCFF33"/>
                  </a:solidFill>
                  <a:latin typeface="Lucida Console" panose="020B06090405040202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FF33"/>
                  </a:solidFill>
                  <a:latin typeface="Lucida Console" panose="020B06090405040202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FF33"/>
                  </a:solidFill>
                  <a:latin typeface="Lucida Console" panose="020B06090405040202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FF33"/>
                  </a:solidFill>
                  <a:latin typeface="Lucida Console" panose="020B06090405040202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FF33"/>
                  </a:solidFill>
                  <a:latin typeface="Lucida Console" panose="020B0609040504020204" pitchFamily="49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47115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49" y="1162"/>
              <a:ext cx="1815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it-IT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00000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SIEROLOGICA</a:t>
              </a:r>
            </a:p>
          </p:txBody>
        </p:sp>
      </p:grpSp>
      <p:pic>
        <p:nvPicPr>
          <p:cNvPr id="4711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5513"/>
            <a:ext cx="5435600" cy="46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3" name="Text Box 11"/>
          <p:cNvSpPr txBox="1">
            <a:spLocks noChangeArrowheads="1"/>
          </p:cNvSpPr>
          <p:nvPr/>
        </p:nvSpPr>
        <p:spPr bwMode="auto">
          <a:xfrm>
            <a:off x="7308304" y="529432"/>
            <a:ext cx="1339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algn="l" eaLnBrk="1" hangingPunct="1"/>
            <a:r>
              <a:rPr lang="it-IT" altLang="it-IT" sz="1800" u="sng">
                <a:solidFill>
                  <a:srgbClr val="000000"/>
                </a:solidFill>
                <a:latin typeface="Times New Roman" panose="02020603050405020304" pitchFamily="18" charset="0"/>
              </a:rPr>
              <a:t>DIAGNOSI</a:t>
            </a:r>
          </a:p>
        </p:txBody>
      </p:sp>
    </p:spTree>
    <p:extLst>
      <p:ext uri="{BB962C8B-B14F-4D97-AF65-F5344CB8AC3E}">
        <p14:creationId xmlns:p14="http://schemas.microsoft.com/office/powerpoint/2010/main" val="236802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2079625" y="2490788"/>
            <a:ext cx="35417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800">
                <a:latin typeface="Times New Roman" panose="02020603050405020304" pitchFamily="18" charset="0"/>
              </a:rPr>
              <a:t>A/Equine/Prague/1/56</a:t>
            </a: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6518275" y="2778125"/>
            <a:ext cx="2593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anose="02020603050405020304" pitchFamily="18" charset="0"/>
              </a:rPr>
              <a:t>ULTIMA EPIDEMIA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anose="02020603050405020304" pitchFamily="18" charset="0"/>
              </a:rPr>
              <a:t>NEL ‘79 IN ITALIA</a:t>
            </a:r>
          </a:p>
        </p:txBody>
      </p:sp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2170113" y="3786188"/>
            <a:ext cx="3841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800">
                <a:latin typeface="Times New Roman" panose="02020603050405020304" pitchFamily="18" charset="0"/>
              </a:rPr>
              <a:t> A/Equine/Miami/1/63	</a:t>
            </a:r>
            <a:endParaRPr lang="it-IT" altLang="it-IT" sz="2800" i="1">
              <a:latin typeface="Times New Roman" panose="02020603050405020304" pitchFamily="18" charset="0"/>
            </a:endParaRPr>
          </a:p>
        </p:txBody>
      </p: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1692275" y="5441950"/>
            <a:ext cx="6624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>
                <a:latin typeface="Times New Roman" panose="02020603050405020304" pitchFamily="18" charset="0"/>
              </a:rPr>
              <a:t>NUMEROSE VARIANTI</a:t>
            </a:r>
          </a:p>
        </p:txBody>
      </p:sp>
      <p:sp>
        <p:nvSpPr>
          <p:cNvPr id="154631" name="WordArt 8"/>
          <p:cNvSpPr>
            <a:spLocks noChangeArrowheads="1" noChangeShapeType="1" noTextEdit="1"/>
          </p:cNvSpPr>
          <p:nvPr/>
        </p:nvSpPr>
        <p:spPr bwMode="auto">
          <a:xfrm>
            <a:off x="250825" y="2130425"/>
            <a:ext cx="1800225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>
                <a:solidFill>
                  <a:srgbClr val="99CC0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H7N7</a:t>
            </a:r>
          </a:p>
        </p:txBody>
      </p:sp>
      <p:sp>
        <p:nvSpPr>
          <p:cNvPr id="154632" name="WordArt 9"/>
          <p:cNvSpPr>
            <a:spLocks noChangeArrowheads="1" noChangeShapeType="1" noTextEdit="1"/>
          </p:cNvSpPr>
          <p:nvPr/>
        </p:nvSpPr>
        <p:spPr bwMode="auto">
          <a:xfrm>
            <a:off x="323850" y="3498850"/>
            <a:ext cx="1727200" cy="790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>
                <a:solidFill>
                  <a:srgbClr val="FFCC0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H3N8</a:t>
            </a:r>
          </a:p>
        </p:txBody>
      </p:sp>
      <p:sp>
        <p:nvSpPr>
          <p:cNvPr id="154633" name="AutoShape 10"/>
          <p:cNvSpPr>
            <a:spLocks noChangeArrowheads="1"/>
          </p:cNvSpPr>
          <p:nvPr/>
        </p:nvSpPr>
        <p:spPr bwMode="auto">
          <a:xfrm>
            <a:off x="684213" y="3022600"/>
            <a:ext cx="6022975" cy="230188"/>
          </a:xfrm>
          <a:prstGeom prst="rightArrow">
            <a:avLst>
              <a:gd name="adj1" fmla="val 50000"/>
              <a:gd name="adj2" fmla="val 654137"/>
            </a:avLst>
          </a:prstGeom>
          <a:solidFill>
            <a:srgbClr val="FFCC00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54634" name="AutoShape 11"/>
          <p:cNvSpPr>
            <a:spLocks noChangeArrowheads="1"/>
          </p:cNvSpPr>
          <p:nvPr/>
        </p:nvSpPr>
        <p:spPr bwMode="auto">
          <a:xfrm>
            <a:off x="684213" y="4348163"/>
            <a:ext cx="6022975" cy="230187"/>
          </a:xfrm>
          <a:prstGeom prst="rightArrow">
            <a:avLst>
              <a:gd name="adj1" fmla="val 50000"/>
              <a:gd name="adj2" fmla="val 654139"/>
            </a:avLst>
          </a:prstGeom>
          <a:solidFill>
            <a:srgbClr val="99CC00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54635" name="Text Box 12"/>
          <p:cNvSpPr txBox="1">
            <a:spLocks noChangeArrowheads="1"/>
          </p:cNvSpPr>
          <p:nvPr/>
        </p:nvSpPr>
        <p:spPr bwMode="auto">
          <a:xfrm>
            <a:off x="6702425" y="4181475"/>
            <a:ext cx="211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anose="02020603050405020304" pitchFamily="18" charset="0"/>
              </a:rPr>
              <a:t>COSMOPOLITA</a:t>
            </a:r>
          </a:p>
        </p:txBody>
      </p:sp>
      <p:sp>
        <p:nvSpPr>
          <p:cNvPr id="154636" name="Line 13"/>
          <p:cNvSpPr>
            <a:spLocks noChangeShapeType="1"/>
          </p:cNvSpPr>
          <p:nvPr/>
        </p:nvSpPr>
        <p:spPr bwMode="auto">
          <a:xfrm>
            <a:off x="468313" y="4506913"/>
            <a:ext cx="2232025" cy="1295400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4637" name="Text Box 14"/>
          <p:cNvSpPr txBox="1">
            <a:spLocks noChangeArrowheads="1"/>
          </p:cNvSpPr>
          <p:nvPr/>
        </p:nvSpPr>
        <p:spPr bwMode="auto">
          <a:xfrm>
            <a:off x="6156176" y="315533"/>
            <a:ext cx="2501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u="sng" dirty="0">
                <a:latin typeface="Times New Roman" panose="02020603050405020304" pitchFamily="18" charset="0"/>
              </a:rPr>
              <a:t>INFLUENZA EQUINA</a:t>
            </a:r>
          </a:p>
        </p:txBody>
      </p:sp>
      <p:sp>
        <p:nvSpPr>
          <p:cNvPr id="154638" name="Text Box 12"/>
          <p:cNvSpPr txBox="1">
            <a:spLocks noChangeArrowheads="1"/>
          </p:cNvSpPr>
          <p:nvPr/>
        </p:nvSpPr>
        <p:spPr bwMode="auto">
          <a:xfrm>
            <a:off x="539750" y="5949950"/>
            <a:ext cx="2092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anose="02020603050405020304" pitchFamily="18" charset="0"/>
              </a:rPr>
              <a:t>A/Fontainbleu/79</a:t>
            </a:r>
          </a:p>
        </p:txBody>
      </p:sp>
      <p:sp>
        <p:nvSpPr>
          <p:cNvPr id="154639" name="Text Box 12"/>
          <p:cNvSpPr txBox="1">
            <a:spLocks noChangeArrowheads="1"/>
          </p:cNvSpPr>
          <p:nvPr/>
        </p:nvSpPr>
        <p:spPr bwMode="auto">
          <a:xfrm>
            <a:off x="1331913" y="6340475"/>
            <a:ext cx="18351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Times New Roman" panose="02020603050405020304" pitchFamily="18" charset="0"/>
              </a:rPr>
              <a:t>A/Kentucky/81</a:t>
            </a:r>
          </a:p>
        </p:txBody>
      </p:sp>
      <p:sp>
        <p:nvSpPr>
          <p:cNvPr id="154640" name="Text Box 12"/>
          <p:cNvSpPr txBox="1">
            <a:spLocks noChangeArrowheads="1"/>
          </p:cNvSpPr>
          <p:nvPr/>
        </p:nvSpPr>
        <p:spPr bwMode="auto">
          <a:xfrm>
            <a:off x="2835275" y="5949950"/>
            <a:ext cx="1565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anose="02020603050405020304" pitchFamily="18" charset="0"/>
              </a:rPr>
              <a:t>A/Suffolk/89</a:t>
            </a:r>
          </a:p>
        </p:txBody>
      </p:sp>
      <p:sp>
        <p:nvSpPr>
          <p:cNvPr id="154641" name="Text Box 12"/>
          <p:cNvSpPr txBox="1">
            <a:spLocks noChangeArrowheads="1"/>
          </p:cNvSpPr>
          <p:nvPr/>
        </p:nvSpPr>
        <p:spPr bwMode="auto">
          <a:xfrm>
            <a:off x="3656013" y="6308725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anose="02020603050405020304" pitchFamily="18" charset="0"/>
              </a:rPr>
              <a:t>A/Alaska/91</a:t>
            </a:r>
          </a:p>
        </p:txBody>
      </p:sp>
      <p:sp>
        <p:nvSpPr>
          <p:cNvPr id="154642" name="Text Box 12"/>
          <p:cNvSpPr txBox="1">
            <a:spLocks noChangeArrowheads="1"/>
          </p:cNvSpPr>
          <p:nvPr/>
        </p:nvSpPr>
        <p:spPr bwMode="auto">
          <a:xfrm>
            <a:off x="5027613" y="6021388"/>
            <a:ext cx="2051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anose="02020603050405020304" pitchFamily="18" charset="0"/>
              </a:rPr>
              <a:t>A/Newmarket/93</a:t>
            </a:r>
          </a:p>
        </p:txBody>
      </p:sp>
      <p:sp>
        <p:nvSpPr>
          <p:cNvPr id="154643" name="Text Box 12"/>
          <p:cNvSpPr txBox="1">
            <a:spLocks noChangeArrowheads="1"/>
          </p:cNvSpPr>
          <p:nvPr/>
        </p:nvSpPr>
        <p:spPr bwMode="auto">
          <a:xfrm>
            <a:off x="6300788" y="6381750"/>
            <a:ext cx="1835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anose="02020603050405020304" pitchFamily="18" charset="0"/>
              </a:rPr>
              <a:t>A/Kentucky/94</a:t>
            </a:r>
          </a:p>
        </p:txBody>
      </p:sp>
      <p:sp>
        <p:nvSpPr>
          <p:cNvPr id="154644" name="Text Box 4"/>
          <p:cNvSpPr txBox="1">
            <a:spLocks noChangeArrowheads="1"/>
          </p:cNvSpPr>
          <p:nvPr/>
        </p:nvSpPr>
        <p:spPr bwMode="auto">
          <a:xfrm>
            <a:off x="1274763" y="692150"/>
            <a:ext cx="5318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it-IT" altLang="it-IT" sz="2000">
                <a:latin typeface="Times New Roman" panose="02020603050405020304" pitchFamily="18" charset="0"/>
              </a:rPr>
              <a:t>PRIME SEGNALAZIONI NEL 17° SECOLO</a:t>
            </a:r>
          </a:p>
        </p:txBody>
      </p:sp>
      <p:sp>
        <p:nvSpPr>
          <p:cNvPr id="154645" name="Text Box 4"/>
          <p:cNvSpPr txBox="1">
            <a:spLocks noChangeArrowheads="1"/>
          </p:cNvSpPr>
          <p:nvPr/>
        </p:nvSpPr>
        <p:spPr bwMode="auto">
          <a:xfrm>
            <a:off x="1274763" y="1196975"/>
            <a:ext cx="7204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it-IT" altLang="it-IT" sz="2000">
                <a:latin typeface="Times New Roman" panose="02020603050405020304" pitchFamily="18" charset="0"/>
              </a:rPr>
              <a:t>NEL 1871 “LA GRANDE EPIZOOZIA” IN NORD AMERICA</a:t>
            </a:r>
          </a:p>
        </p:txBody>
      </p:sp>
      <p:sp>
        <p:nvSpPr>
          <p:cNvPr id="2" name="Rettangolo 1"/>
          <p:cNvSpPr/>
          <p:nvPr/>
        </p:nvSpPr>
        <p:spPr>
          <a:xfrm>
            <a:off x="6011863" y="2257574"/>
            <a:ext cx="1459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A/Equi-1 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6011863" y="3582839"/>
            <a:ext cx="1459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A/Equi-2 </a:t>
            </a:r>
            <a:endParaRPr lang="it-IT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622550"/>
            <a:ext cx="3167063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138"/>
            <a:ext cx="4156075" cy="626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3" name="WordArt 5"/>
          <p:cNvSpPr>
            <a:spLocks noChangeArrowheads="1" noChangeShapeType="1" noTextEdit="1"/>
          </p:cNvSpPr>
          <p:nvPr/>
        </p:nvSpPr>
        <p:spPr bwMode="auto">
          <a:xfrm>
            <a:off x="3492500" y="692150"/>
            <a:ext cx="1727200" cy="790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>
                <a:solidFill>
                  <a:srgbClr val="FFCC0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H3N8</a:t>
            </a:r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4572000" y="1484313"/>
            <a:ext cx="3965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latin typeface="Times New Roman" panose="02020603050405020304" pitchFamily="18" charset="0"/>
              </a:rPr>
              <a:t>2 LINEE AG DISTINTE</a:t>
            </a:r>
          </a:p>
        </p:txBody>
      </p:sp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3708400" y="2205038"/>
            <a:ext cx="4105275" cy="64135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>
                <a:solidFill>
                  <a:schemeClr val="bg1"/>
                </a:solidFill>
                <a:latin typeface="Copperplate Gothic Bold" panose="020E0705020206020404" pitchFamily="34" charset="0"/>
              </a:rPr>
              <a:t>EUROASIATICA</a:t>
            </a:r>
          </a:p>
        </p:txBody>
      </p:sp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3878263" y="3357563"/>
            <a:ext cx="5265737" cy="641350"/>
          </a:xfrm>
          <a:prstGeom prst="rect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>
                <a:solidFill>
                  <a:schemeClr val="bg1"/>
                </a:solidFill>
                <a:latin typeface="Copperplate Gothic Bold" panose="020E0705020206020404" pitchFamily="34" charset="0"/>
              </a:rPr>
              <a:t>NORD - AMERICANA</a:t>
            </a:r>
          </a:p>
        </p:txBody>
      </p:sp>
      <p:sp>
        <p:nvSpPr>
          <p:cNvPr id="155657" name="Text Box 10"/>
          <p:cNvSpPr txBox="1">
            <a:spLocks noChangeArrowheads="1"/>
          </p:cNvSpPr>
          <p:nvPr/>
        </p:nvSpPr>
        <p:spPr bwMode="auto">
          <a:xfrm>
            <a:off x="6750050" y="414338"/>
            <a:ext cx="2127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u="sng" dirty="0">
                <a:latin typeface="Times New Roman" panose="02020603050405020304" pitchFamily="18" charset="0"/>
              </a:rPr>
              <a:t>EPIDEMIOLOGIA</a:t>
            </a:r>
          </a:p>
        </p:txBody>
      </p:sp>
      <p:sp>
        <p:nvSpPr>
          <p:cNvPr id="155658" name="Text Box 13"/>
          <p:cNvSpPr txBox="1">
            <a:spLocks noChangeArrowheads="1"/>
          </p:cNvSpPr>
          <p:nvPr/>
        </p:nvSpPr>
        <p:spPr bwMode="auto">
          <a:xfrm>
            <a:off x="5364163" y="981075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MET</a:t>
            </a:r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it-IT" altLang="it-IT" sz="2400">
                <a:latin typeface="Times New Roman" panose="02020603050405020304" pitchFamily="18" charset="0"/>
              </a:rPr>
              <a:t> ANNI ‘80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38163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0" name="WordArt 5"/>
          <p:cNvSpPr>
            <a:spLocks noChangeArrowheads="1" noChangeShapeType="1" noTextEdit="1"/>
          </p:cNvSpPr>
          <p:nvPr/>
        </p:nvSpPr>
        <p:spPr bwMode="auto">
          <a:xfrm>
            <a:off x="4149725" y="1484313"/>
            <a:ext cx="1727200" cy="790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>
                <a:solidFill>
                  <a:srgbClr val="FFCC0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H3N8</a:t>
            </a:r>
          </a:p>
        </p:txBody>
      </p:sp>
      <p:sp>
        <p:nvSpPr>
          <p:cNvPr id="157701" name="Text Box 8"/>
          <p:cNvSpPr txBox="1">
            <a:spLocks noChangeArrowheads="1"/>
          </p:cNvSpPr>
          <p:nvPr/>
        </p:nvSpPr>
        <p:spPr bwMode="auto">
          <a:xfrm>
            <a:off x="6011863" y="1844675"/>
            <a:ext cx="2886075" cy="396875"/>
          </a:xfrm>
          <a:prstGeom prst="rect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chemeClr val="bg1"/>
                </a:solidFill>
                <a:latin typeface="Copperplate Gothic Bold" panose="020E0705020206020404" pitchFamily="34" charset="0"/>
              </a:rPr>
              <a:t>NORD - AMERICANI</a:t>
            </a:r>
          </a:p>
        </p:txBody>
      </p:sp>
      <p:sp>
        <p:nvSpPr>
          <p:cNvPr id="157702" name="Text Box 9"/>
          <p:cNvSpPr txBox="1">
            <a:spLocks noChangeArrowheads="1"/>
          </p:cNvSpPr>
          <p:nvPr/>
        </p:nvSpPr>
        <p:spPr bwMode="auto">
          <a:xfrm>
            <a:off x="1403350" y="692150"/>
            <a:ext cx="4895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Times New Roman" panose="02020603050405020304" pitchFamily="18" charset="0"/>
              </a:rPr>
              <a:t>IN </a:t>
            </a:r>
            <a:r>
              <a:rPr lang="it-IT" altLang="it-IT" sz="2800" dirty="0">
                <a:solidFill>
                  <a:srgbClr val="CC0000"/>
                </a:solidFill>
                <a:latin typeface="Times New Roman" panose="02020603050405020304" pitchFamily="18" charset="0"/>
              </a:rPr>
              <a:t>EUROPA</a:t>
            </a:r>
            <a:r>
              <a:rPr lang="it-IT" altLang="it-IT" sz="2800" dirty="0">
                <a:latin typeface="Times New Roman" panose="02020603050405020304" pitchFamily="18" charset="0"/>
              </a:rPr>
              <a:t> NEL ’93 </a:t>
            </a:r>
            <a:r>
              <a:rPr lang="it-IT" altLang="it-IT" sz="2800" dirty="0" smtClean="0">
                <a:latin typeface="Times New Roman" panose="02020603050405020304" pitchFamily="18" charset="0"/>
              </a:rPr>
              <a:t>e </a:t>
            </a:r>
            <a:r>
              <a:rPr lang="it-IT" altLang="it-IT" sz="2800" dirty="0">
                <a:latin typeface="Times New Roman" panose="02020603050405020304" pitchFamily="18" charset="0"/>
              </a:rPr>
              <a:t>2003</a:t>
            </a:r>
          </a:p>
        </p:txBody>
      </p:sp>
      <p:sp>
        <p:nvSpPr>
          <p:cNvPr id="157703" name="Text Box 10"/>
          <p:cNvSpPr txBox="1">
            <a:spLocks noChangeArrowheads="1"/>
          </p:cNvSpPr>
          <p:nvPr/>
        </p:nvSpPr>
        <p:spPr bwMode="auto">
          <a:xfrm>
            <a:off x="6770688" y="491437"/>
            <a:ext cx="2127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u="sng" dirty="0">
                <a:latin typeface="Times New Roman" panose="02020603050405020304" pitchFamily="18" charset="0"/>
              </a:rPr>
              <a:t>EPIDEMIOLOGIA</a:t>
            </a:r>
          </a:p>
        </p:txBody>
      </p:sp>
      <p:sp>
        <p:nvSpPr>
          <p:cNvPr id="157704" name="Text Box 9"/>
          <p:cNvSpPr txBox="1">
            <a:spLocks noChangeArrowheads="1"/>
          </p:cNvSpPr>
          <p:nvPr/>
        </p:nvSpPr>
        <p:spPr bwMode="auto">
          <a:xfrm>
            <a:off x="4572000" y="2420938"/>
            <a:ext cx="36607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latin typeface="Times New Roman" panose="02020603050405020304" pitchFamily="18" charset="0"/>
              </a:rPr>
              <a:t>CO-CIRCOLAZIONE DEI 2 LINEAGGI</a:t>
            </a:r>
          </a:p>
        </p:txBody>
      </p:sp>
      <p:sp>
        <p:nvSpPr>
          <p:cNvPr id="157705" name="AutoShape 14"/>
          <p:cNvSpPr>
            <a:spLocks noChangeArrowheads="1"/>
          </p:cNvSpPr>
          <p:nvPr/>
        </p:nvSpPr>
        <p:spPr bwMode="auto">
          <a:xfrm>
            <a:off x="3505200" y="2492375"/>
            <a:ext cx="1066800" cy="647700"/>
          </a:xfrm>
          <a:prstGeom prst="curvedRightArrow">
            <a:avLst>
              <a:gd name="adj1" fmla="val 20000"/>
              <a:gd name="adj2" fmla="val 40000"/>
              <a:gd name="adj3" fmla="val 54902"/>
            </a:avLst>
          </a:prstGeom>
          <a:gradFill rotWithShape="0">
            <a:gsLst>
              <a:gs pos="0">
                <a:srgbClr val="CCCCFF"/>
              </a:gs>
              <a:gs pos="100000">
                <a:srgbClr val="9999FF"/>
              </a:gs>
            </a:gsLst>
            <a:path path="rect">
              <a:fillToRect r="100000" b="100000"/>
            </a:path>
          </a:gradFill>
          <a:ln w="19050">
            <a:solidFill>
              <a:srgbClr val="9966FF"/>
            </a:solidFill>
            <a:miter lim="800000"/>
            <a:headEnd/>
            <a:tailEnd/>
          </a:ln>
          <a:effectLst>
            <a:outerShdw dist="56796" dir="1593903" algn="ctr" rotWithShape="0">
              <a:schemeClr val="tx1"/>
            </a:outerShdw>
          </a:effec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57706" name="Text Box 9"/>
          <p:cNvSpPr txBox="1">
            <a:spLocks noChangeArrowheads="1"/>
          </p:cNvSpPr>
          <p:nvPr/>
        </p:nvSpPr>
        <p:spPr bwMode="auto">
          <a:xfrm>
            <a:off x="212787" y="5268893"/>
            <a:ext cx="87184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Times New Roman" panose="02020603050405020304" pitchFamily="18" charset="0"/>
              </a:rPr>
              <a:t>IN </a:t>
            </a:r>
            <a:r>
              <a:rPr lang="it-IT" altLang="it-IT" sz="2800" dirty="0">
                <a:solidFill>
                  <a:srgbClr val="CC0000"/>
                </a:solidFill>
                <a:latin typeface="Times New Roman" panose="02020603050405020304" pitchFamily="18" charset="0"/>
              </a:rPr>
              <a:t>AMERICA</a:t>
            </a:r>
            <a:r>
              <a:rPr lang="it-IT" altLang="it-IT" sz="2800" dirty="0">
                <a:latin typeface="Times New Roman" panose="02020603050405020304" pitchFamily="18" charset="0"/>
              </a:rPr>
              <a:t> SOLO 2 CASI DI INFEZIONE CON CEPPI </a:t>
            </a:r>
            <a:r>
              <a:rPr lang="it-IT" altLang="it-IT" sz="2800" dirty="0" smtClean="0">
                <a:latin typeface="Times New Roman" panose="02020603050405020304" pitchFamily="18" charset="0"/>
              </a:rPr>
              <a:t>EUROPEI, </a:t>
            </a:r>
            <a:r>
              <a:rPr lang="it-IT" altLang="it-IT" sz="2800" dirty="0">
                <a:latin typeface="Times New Roman" panose="02020603050405020304" pitchFamily="18" charset="0"/>
              </a:rPr>
              <a:t>RIMASTI </a:t>
            </a:r>
            <a:r>
              <a:rPr lang="it-IT" altLang="it-IT" sz="2800" dirty="0" smtClean="0">
                <a:latin typeface="Times New Roman" panose="02020603050405020304" pitchFamily="18" charset="0"/>
              </a:rPr>
              <a:t>PERÒ </a:t>
            </a:r>
            <a:r>
              <a:rPr lang="it-IT" altLang="it-IT" sz="2800" dirty="0">
                <a:latin typeface="Times New Roman" panose="02020603050405020304" pitchFamily="18" charset="0"/>
              </a:rPr>
              <a:t>ISOLATI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5" descr="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060450"/>
            <a:ext cx="8245475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30" name="Text Box 18"/>
          <p:cNvSpPr txBox="1">
            <a:spLocks noChangeArrowheads="1"/>
          </p:cNvSpPr>
          <p:nvPr/>
        </p:nvSpPr>
        <p:spPr bwMode="auto">
          <a:xfrm>
            <a:off x="4505325" y="115888"/>
            <a:ext cx="4187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400" b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REPLICAZIONE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WordArt 4"/>
          <p:cNvSpPr>
            <a:spLocks noChangeArrowheads="1" noChangeShapeType="1" noTextEdit="1"/>
          </p:cNvSpPr>
          <p:nvPr/>
        </p:nvSpPr>
        <p:spPr bwMode="auto">
          <a:xfrm>
            <a:off x="3203575" y="476250"/>
            <a:ext cx="17272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H3N8</a:t>
            </a:r>
          </a:p>
        </p:txBody>
      </p:sp>
      <p:sp>
        <p:nvSpPr>
          <p:cNvPr id="156676" name="Text Box 5"/>
          <p:cNvSpPr txBox="1">
            <a:spLocks noChangeArrowheads="1"/>
          </p:cNvSpPr>
          <p:nvPr/>
        </p:nvSpPr>
        <p:spPr bwMode="auto">
          <a:xfrm>
            <a:off x="179388" y="1916113"/>
            <a:ext cx="2174875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LINEAGGIO I</a:t>
            </a:r>
          </a:p>
        </p:txBody>
      </p:sp>
      <p:sp>
        <p:nvSpPr>
          <p:cNvPr id="156677" name="Text Box 6"/>
          <p:cNvSpPr txBox="1">
            <a:spLocks noChangeArrowheads="1"/>
          </p:cNvSpPr>
          <p:nvPr/>
        </p:nvSpPr>
        <p:spPr bwMode="auto">
          <a:xfrm>
            <a:off x="120650" y="3043238"/>
            <a:ext cx="2293938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LINEAGGIO II</a:t>
            </a:r>
          </a:p>
        </p:txBody>
      </p:sp>
      <p:sp>
        <p:nvSpPr>
          <p:cNvPr id="156678" name="Text Box 7"/>
          <p:cNvSpPr txBox="1">
            <a:spLocks noChangeArrowheads="1"/>
          </p:cNvSpPr>
          <p:nvPr/>
        </p:nvSpPr>
        <p:spPr bwMode="auto">
          <a:xfrm>
            <a:off x="125413" y="4170363"/>
            <a:ext cx="2413000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LINEAGGIO III</a:t>
            </a:r>
          </a:p>
        </p:txBody>
      </p:sp>
      <p:sp>
        <p:nvSpPr>
          <p:cNvPr id="156679" name="Text Box 8"/>
          <p:cNvSpPr txBox="1">
            <a:spLocks noChangeArrowheads="1"/>
          </p:cNvSpPr>
          <p:nvPr/>
        </p:nvSpPr>
        <p:spPr bwMode="auto">
          <a:xfrm>
            <a:off x="120650" y="5297488"/>
            <a:ext cx="2395538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LINEAGGIO IV</a:t>
            </a:r>
          </a:p>
        </p:txBody>
      </p:sp>
      <p:sp>
        <p:nvSpPr>
          <p:cNvPr id="156680" name="Text Box 9"/>
          <p:cNvSpPr txBox="1">
            <a:spLocks noChangeArrowheads="1"/>
          </p:cNvSpPr>
          <p:nvPr/>
        </p:nvSpPr>
        <p:spPr bwMode="auto">
          <a:xfrm>
            <a:off x="2386013" y="1916113"/>
            <a:ext cx="3554412" cy="457200"/>
          </a:xfrm>
          <a:prstGeom prst="rect">
            <a:avLst/>
          </a:pr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CEPPI MIAMI ’63-LIKE</a:t>
            </a:r>
            <a:endParaRPr lang="it-IT" altLang="it-IT" sz="1800" i="1">
              <a:latin typeface="Times New Roman" panose="02020603050405020304" pitchFamily="18" charset="0"/>
            </a:endParaRPr>
          </a:p>
        </p:txBody>
      </p:sp>
      <p:sp>
        <p:nvSpPr>
          <p:cNvPr id="156681" name="Text Box 10"/>
          <p:cNvSpPr txBox="1">
            <a:spLocks noChangeArrowheads="1"/>
          </p:cNvSpPr>
          <p:nvPr/>
        </p:nvSpPr>
        <p:spPr bwMode="auto">
          <a:xfrm>
            <a:off x="2486025" y="3043238"/>
            <a:ext cx="5181600" cy="457200"/>
          </a:xfrm>
          <a:prstGeom prst="rect">
            <a:avLst/>
          </a:pr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CEPPI FONTAINEBLEAU ’76-LIKE</a:t>
            </a:r>
            <a:endParaRPr lang="it-IT" altLang="it-IT" sz="1800" i="1">
              <a:latin typeface="Times New Roman" panose="02020603050405020304" pitchFamily="18" charset="0"/>
            </a:endParaRPr>
          </a:p>
        </p:txBody>
      </p:sp>
      <p:sp>
        <p:nvSpPr>
          <p:cNvPr id="156682" name="Text Box 11"/>
          <p:cNvSpPr txBox="1">
            <a:spLocks noChangeArrowheads="1"/>
          </p:cNvSpPr>
          <p:nvPr/>
        </p:nvSpPr>
        <p:spPr bwMode="auto">
          <a:xfrm>
            <a:off x="2800350" y="4149725"/>
            <a:ext cx="5876925" cy="457200"/>
          </a:xfrm>
          <a:prstGeom prst="rect">
            <a:avLst/>
          </a:pr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CEPPI EUROASIATICI (Newmarket/2/93)</a:t>
            </a:r>
            <a:endParaRPr lang="it-IT" altLang="it-IT" sz="1800" i="1">
              <a:latin typeface="Times New Roman" panose="02020603050405020304" pitchFamily="18" charset="0"/>
            </a:endParaRPr>
          </a:p>
        </p:txBody>
      </p:sp>
      <p:sp>
        <p:nvSpPr>
          <p:cNvPr id="156683" name="Text Box 12"/>
          <p:cNvSpPr txBox="1">
            <a:spLocks noChangeArrowheads="1"/>
          </p:cNvSpPr>
          <p:nvPr/>
        </p:nvSpPr>
        <p:spPr bwMode="auto">
          <a:xfrm>
            <a:off x="2452688" y="5348288"/>
            <a:ext cx="5435600" cy="457200"/>
          </a:xfrm>
          <a:prstGeom prst="rect">
            <a:avLst/>
          </a:pr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CEPPI AMERICANI (Newmarket/1/93)</a:t>
            </a:r>
            <a:endParaRPr lang="it-IT" altLang="it-IT" sz="1800" i="1">
              <a:latin typeface="Times New Roman" panose="02020603050405020304" pitchFamily="18" charset="0"/>
            </a:endParaRPr>
          </a:p>
        </p:txBody>
      </p:sp>
      <p:sp>
        <p:nvSpPr>
          <p:cNvPr id="156684" name="WordArt 13"/>
          <p:cNvSpPr>
            <a:spLocks noChangeArrowheads="1" noChangeShapeType="1" noTextEdit="1"/>
          </p:cNvSpPr>
          <p:nvPr/>
        </p:nvSpPr>
        <p:spPr bwMode="auto">
          <a:xfrm>
            <a:off x="7596188" y="2700338"/>
            <a:ext cx="1511300" cy="1089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it-IT" sz="3600" kern="10">
                <a:solidFill>
                  <a:srgbClr val="99CC0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1970-1980</a:t>
            </a:r>
          </a:p>
        </p:txBody>
      </p:sp>
      <p:sp>
        <p:nvSpPr>
          <p:cNvPr id="156685" name="WordArt 14"/>
          <p:cNvSpPr>
            <a:spLocks noChangeArrowheads="1" noChangeShapeType="1" noTextEdit="1"/>
          </p:cNvSpPr>
          <p:nvPr/>
        </p:nvSpPr>
        <p:spPr bwMode="auto">
          <a:xfrm>
            <a:off x="6443663" y="4508500"/>
            <a:ext cx="1152525" cy="944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it-IT" sz="3600" kern="10">
                <a:solidFill>
                  <a:srgbClr val="99CC0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&gt; 1980</a:t>
            </a:r>
          </a:p>
        </p:txBody>
      </p:sp>
      <p:sp>
        <p:nvSpPr>
          <p:cNvPr id="156686" name="WordArt 15"/>
          <p:cNvSpPr>
            <a:spLocks noChangeArrowheads="1" noChangeShapeType="1" noTextEdit="1"/>
          </p:cNvSpPr>
          <p:nvPr/>
        </p:nvSpPr>
        <p:spPr bwMode="auto">
          <a:xfrm>
            <a:off x="6516688" y="1412875"/>
            <a:ext cx="1152525" cy="1016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it-IT" sz="3600" kern="10">
                <a:solidFill>
                  <a:srgbClr val="99CC0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&lt; 1970</a:t>
            </a:r>
          </a:p>
        </p:txBody>
      </p:sp>
      <p:sp>
        <p:nvSpPr>
          <p:cNvPr id="156687" name="Line 16"/>
          <p:cNvSpPr>
            <a:spLocks noChangeShapeType="1"/>
          </p:cNvSpPr>
          <p:nvPr/>
        </p:nvSpPr>
        <p:spPr bwMode="auto">
          <a:xfrm>
            <a:off x="4368800" y="2289175"/>
            <a:ext cx="2232025" cy="0"/>
          </a:xfrm>
          <a:prstGeom prst="line">
            <a:avLst/>
          </a:prstGeom>
          <a:noFill/>
          <a:ln w="28575">
            <a:solidFill>
              <a:srgbClr val="FFCC00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6688" name="Line 17"/>
          <p:cNvSpPr>
            <a:spLocks noChangeShapeType="1"/>
          </p:cNvSpPr>
          <p:nvPr/>
        </p:nvSpPr>
        <p:spPr bwMode="auto">
          <a:xfrm>
            <a:off x="5292725" y="3500438"/>
            <a:ext cx="2232025" cy="0"/>
          </a:xfrm>
          <a:prstGeom prst="line">
            <a:avLst/>
          </a:prstGeom>
          <a:noFill/>
          <a:ln w="28575">
            <a:solidFill>
              <a:srgbClr val="FFCC00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6689" name="Line 18"/>
          <p:cNvSpPr>
            <a:spLocks noChangeShapeType="1"/>
          </p:cNvSpPr>
          <p:nvPr/>
        </p:nvSpPr>
        <p:spPr bwMode="auto">
          <a:xfrm rot="1068967">
            <a:off x="4972050" y="4797425"/>
            <a:ext cx="1366838" cy="0"/>
          </a:xfrm>
          <a:prstGeom prst="line">
            <a:avLst/>
          </a:prstGeom>
          <a:noFill/>
          <a:ln w="28575">
            <a:solidFill>
              <a:srgbClr val="FFCC00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6690" name="Line 19"/>
          <p:cNvSpPr>
            <a:spLocks noChangeShapeType="1"/>
          </p:cNvSpPr>
          <p:nvPr/>
        </p:nvSpPr>
        <p:spPr bwMode="auto">
          <a:xfrm rot="20531033" flipH="1">
            <a:off x="5070475" y="5265738"/>
            <a:ext cx="1293813" cy="0"/>
          </a:xfrm>
          <a:prstGeom prst="line">
            <a:avLst/>
          </a:prstGeom>
          <a:noFill/>
          <a:ln w="28575">
            <a:solidFill>
              <a:srgbClr val="FFCC00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6691" name="Text Box 9"/>
          <p:cNvSpPr txBox="1">
            <a:spLocks noChangeArrowheads="1"/>
          </p:cNvSpPr>
          <p:nvPr/>
        </p:nvSpPr>
        <p:spPr bwMode="auto">
          <a:xfrm>
            <a:off x="5292725" y="374651"/>
            <a:ext cx="36607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Times New Roman" panose="02020603050405020304" pitchFamily="18" charset="0"/>
              </a:rPr>
              <a:t>In base all’analisi filogenetica della HA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AutoShape 3"/>
          <p:cNvSpPr>
            <a:spLocks noChangeArrowheads="1"/>
          </p:cNvSpPr>
          <p:nvPr/>
        </p:nvSpPr>
        <p:spPr bwMode="auto">
          <a:xfrm rot="3618735">
            <a:off x="2894012" y="2455863"/>
            <a:ext cx="1800225" cy="2997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1162050" y="1023938"/>
            <a:ext cx="2760663" cy="519112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LINEAGGIO IV</a:t>
            </a: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3851275" y="1087438"/>
            <a:ext cx="300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CEPPI AMERICANI</a:t>
            </a:r>
            <a:endParaRPr lang="it-IT" altLang="it-IT" sz="1800" i="1"/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611188" y="1700213"/>
            <a:ext cx="3054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/>
              <a:t>SUBLINEAGGI</a:t>
            </a:r>
            <a:endParaRPr lang="it-IT" altLang="it-IT" sz="2400" i="1"/>
          </a:p>
        </p:txBody>
      </p:sp>
      <p:sp>
        <p:nvSpPr>
          <p:cNvPr id="158727" name="WordArt 7"/>
          <p:cNvSpPr>
            <a:spLocks noChangeArrowheads="1" noChangeShapeType="1" noTextEdit="1"/>
          </p:cNvSpPr>
          <p:nvPr/>
        </p:nvSpPr>
        <p:spPr bwMode="auto">
          <a:xfrm>
            <a:off x="468313" y="2276475"/>
            <a:ext cx="1257300" cy="866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>
                <a:solidFill>
                  <a:srgbClr val="FF00FF"/>
                </a:solidFill>
                <a:effectLst>
                  <a:outerShdw dist="45791" dir="2021404" algn="ctr" rotWithShape="0">
                    <a:schemeClr val="tx1">
                      <a:alpha val="79999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IV-a</a:t>
            </a:r>
          </a:p>
        </p:txBody>
      </p:sp>
      <p:sp>
        <p:nvSpPr>
          <p:cNvPr id="158728" name="WordArt 8"/>
          <p:cNvSpPr>
            <a:spLocks noChangeArrowheads="1" noChangeShapeType="1" noTextEdit="1"/>
          </p:cNvSpPr>
          <p:nvPr/>
        </p:nvSpPr>
        <p:spPr bwMode="auto">
          <a:xfrm>
            <a:off x="833438" y="3573463"/>
            <a:ext cx="1217612" cy="958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>
                <a:solidFill>
                  <a:srgbClr val="FF00FF"/>
                </a:solidFill>
                <a:effectLst>
                  <a:outerShdw dist="45791" dir="2021404" algn="ctr" rotWithShape="0">
                    <a:schemeClr val="tx1">
                      <a:alpha val="79999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IV-b</a:t>
            </a:r>
          </a:p>
        </p:txBody>
      </p:sp>
      <p:sp>
        <p:nvSpPr>
          <p:cNvPr id="158729" name="WordArt 9"/>
          <p:cNvSpPr>
            <a:spLocks noChangeArrowheads="1" noChangeShapeType="1" noTextEdit="1"/>
          </p:cNvSpPr>
          <p:nvPr/>
        </p:nvSpPr>
        <p:spPr bwMode="auto">
          <a:xfrm>
            <a:off x="2195513" y="4940300"/>
            <a:ext cx="1185862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>
                <a:solidFill>
                  <a:srgbClr val="FF00FF"/>
                </a:solidFill>
                <a:effectLst>
                  <a:outerShdw dist="45791" dir="2021404" algn="ctr" rotWithShape="0">
                    <a:schemeClr val="tx1">
                      <a:alpha val="79999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IV-c</a:t>
            </a:r>
          </a:p>
        </p:txBody>
      </p:sp>
      <p:sp>
        <p:nvSpPr>
          <p:cNvPr id="158730" name="Text Box 10"/>
          <p:cNvSpPr txBox="1">
            <a:spLocks noChangeArrowheads="1"/>
          </p:cNvSpPr>
          <p:nvPr/>
        </p:nvSpPr>
        <p:spPr bwMode="auto">
          <a:xfrm>
            <a:off x="5183188" y="2781300"/>
            <a:ext cx="318611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CIRCOLANO IN USA</a:t>
            </a:r>
            <a:endParaRPr lang="it-IT" altLang="it-IT" sz="1800" i="1"/>
          </a:p>
        </p:txBody>
      </p:sp>
      <p:sp>
        <p:nvSpPr>
          <p:cNvPr id="158731" name="Text Box 16"/>
          <p:cNvSpPr txBox="1">
            <a:spLocks noChangeArrowheads="1"/>
          </p:cNvSpPr>
          <p:nvPr/>
        </p:nvSpPr>
        <p:spPr bwMode="auto">
          <a:xfrm>
            <a:off x="1835150" y="2636838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Lucida Console" panose="020B0609040504020204" pitchFamily="49" charset="0"/>
              </a:rPr>
              <a:t>SUD-AMERICA</a:t>
            </a:r>
          </a:p>
        </p:txBody>
      </p:sp>
      <p:sp>
        <p:nvSpPr>
          <p:cNvPr id="158732" name="Text Box 17"/>
          <p:cNvSpPr txBox="1">
            <a:spLocks noChangeArrowheads="1"/>
          </p:cNvSpPr>
          <p:nvPr/>
        </p:nvSpPr>
        <p:spPr bwMode="auto">
          <a:xfrm>
            <a:off x="2266950" y="3908425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Lucida Console" panose="020B0609040504020204" pitchFamily="49" charset="0"/>
              </a:rPr>
              <a:t>KENTUCKY</a:t>
            </a:r>
          </a:p>
        </p:txBody>
      </p:sp>
      <p:sp>
        <p:nvSpPr>
          <p:cNvPr id="158733" name="Text Box 18"/>
          <p:cNvSpPr txBox="1">
            <a:spLocks noChangeArrowheads="1"/>
          </p:cNvSpPr>
          <p:nvPr/>
        </p:nvSpPr>
        <p:spPr bwMode="auto">
          <a:xfrm>
            <a:off x="3675063" y="5084763"/>
            <a:ext cx="147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Lucida Console" panose="020B0609040504020204" pitchFamily="49" charset="0"/>
              </a:rPr>
              <a:t>FLORIDA</a:t>
            </a:r>
          </a:p>
        </p:txBody>
      </p:sp>
      <p:sp>
        <p:nvSpPr>
          <p:cNvPr id="158734" name="Oval 21"/>
          <p:cNvSpPr>
            <a:spLocks noChangeArrowheads="1"/>
          </p:cNvSpPr>
          <p:nvPr/>
        </p:nvSpPr>
        <p:spPr bwMode="auto">
          <a:xfrm>
            <a:off x="539750" y="3284538"/>
            <a:ext cx="1800225" cy="15843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58735" name="Oval 22"/>
          <p:cNvSpPr>
            <a:spLocks noChangeArrowheads="1"/>
          </p:cNvSpPr>
          <p:nvPr/>
        </p:nvSpPr>
        <p:spPr bwMode="auto">
          <a:xfrm>
            <a:off x="1908175" y="4652963"/>
            <a:ext cx="1800225" cy="15843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8"/>
          <p:cNvSpPr>
            <a:spLocks noChangeArrowheads="1"/>
          </p:cNvSpPr>
          <p:nvPr/>
        </p:nvSpPr>
        <p:spPr bwMode="auto">
          <a:xfrm>
            <a:off x="1000125" y="5243513"/>
            <a:ext cx="1296988" cy="4333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59747" name="Rectangle 27"/>
          <p:cNvSpPr>
            <a:spLocks noChangeArrowheads="1"/>
          </p:cNvSpPr>
          <p:nvPr/>
        </p:nvSpPr>
        <p:spPr bwMode="auto">
          <a:xfrm>
            <a:off x="985838" y="4538663"/>
            <a:ext cx="1296987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59749" name="Text Box 11"/>
          <p:cNvSpPr txBox="1">
            <a:spLocks noChangeArrowheads="1"/>
          </p:cNvSpPr>
          <p:nvPr/>
        </p:nvSpPr>
        <p:spPr bwMode="auto">
          <a:xfrm>
            <a:off x="563563" y="2276475"/>
            <a:ext cx="7027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2003 FOCOLAIO IN INGHILTERRA (Newmarket)</a:t>
            </a:r>
            <a:endParaRPr lang="it-IT" altLang="it-IT" sz="1800" i="1"/>
          </a:p>
        </p:txBody>
      </p:sp>
      <p:sp>
        <p:nvSpPr>
          <p:cNvPr id="159750" name="Text Box 12"/>
          <p:cNvSpPr txBox="1">
            <a:spLocks noChangeArrowheads="1"/>
          </p:cNvSpPr>
          <p:nvPr/>
        </p:nvSpPr>
        <p:spPr bwMode="auto">
          <a:xfrm>
            <a:off x="549307" y="2936081"/>
            <a:ext cx="4106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2003 FOCOLAIO IN ITALIA</a:t>
            </a:r>
            <a:endParaRPr lang="it-IT" altLang="it-IT" sz="1800" i="1"/>
          </a:p>
        </p:txBody>
      </p:sp>
      <p:sp>
        <p:nvSpPr>
          <p:cNvPr id="159751" name="WordArt 9"/>
          <p:cNvSpPr>
            <a:spLocks noChangeArrowheads="1" noChangeShapeType="1" noTextEdit="1"/>
          </p:cNvSpPr>
          <p:nvPr/>
        </p:nvSpPr>
        <p:spPr bwMode="auto">
          <a:xfrm>
            <a:off x="1403350" y="979488"/>
            <a:ext cx="1185863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>
                <a:solidFill>
                  <a:srgbClr val="FF00FF"/>
                </a:solidFill>
                <a:effectLst>
                  <a:outerShdw dist="45791" dir="2021404" algn="ctr" rotWithShape="0">
                    <a:schemeClr val="tx1">
                      <a:alpha val="79999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IV-c</a:t>
            </a:r>
          </a:p>
        </p:txBody>
      </p:sp>
      <p:sp>
        <p:nvSpPr>
          <p:cNvPr id="159752" name="Text Box 20"/>
          <p:cNvSpPr txBox="1">
            <a:spLocks noChangeArrowheads="1"/>
          </p:cNvSpPr>
          <p:nvPr/>
        </p:nvSpPr>
        <p:spPr bwMode="auto">
          <a:xfrm>
            <a:off x="2954338" y="1196975"/>
            <a:ext cx="147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Lucida Console" panose="020B0609040504020204" pitchFamily="49" charset="0"/>
              </a:rPr>
              <a:t>FLORIDA</a:t>
            </a:r>
          </a:p>
        </p:txBody>
      </p:sp>
      <p:sp>
        <p:nvSpPr>
          <p:cNvPr id="159753" name="Oval 21"/>
          <p:cNvSpPr>
            <a:spLocks noChangeArrowheads="1"/>
          </p:cNvSpPr>
          <p:nvPr/>
        </p:nvSpPr>
        <p:spPr bwMode="auto">
          <a:xfrm>
            <a:off x="1116013" y="692150"/>
            <a:ext cx="1800225" cy="15843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59754" name="Text Box 9"/>
          <p:cNvSpPr txBox="1">
            <a:spLocks noChangeArrowheads="1"/>
          </p:cNvSpPr>
          <p:nvPr/>
        </p:nvSpPr>
        <p:spPr bwMode="auto">
          <a:xfrm>
            <a:off x="2700338" y="404813"/>
            <a:ext cx="2592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IN </a:t>
            </a:r>
            <a:r>
              <a:rPr lang="it-IT" altLang="it-IT" sz="2800">
                <a:solidFill>
                  <a:srgbClr val="CC0000"/>
                </a:solidFill>
              </a:rPr>
              <a:t>EUROPA</a:t>
            </a:r>
            <a:endParaRPr lang="it-IT" altLang="it-IT" sz="2800"/>
          </a:p>
        </p:txBody>
      </p:sp>
      <p:grpSp>
        <p:nvGrpSpPr>
          <p:cNvPr id="159755" name="Group 23"/>
          <p:cNvGrpSpPr>
            <a:grpSpLocks/>
          </p:cNvGrpSpPr>
          <p:nvPr/>
        </p:nvGrpSpPr>
        <p:grpSpPr bwMode="auto">
          <a:xfrm>
            <a:off x="758825" y="4437063"/>
            <a:ext cx="7799388" cy="1368425"/>
            <a:chOff x="3288" y="3067"/>
            <a:chExt cx="4913" cy="862"/>
          </a:xfrm>
        </p:grpSpPr>
        <p:sp>
          <p:nvSpPr>
            <p:cNvPr id="159759" name="Text Box 12"/>
            <p:cNvSpPr txBox="1">
              <a:spLocks noChangeArrowheads="1"/>
            </p:cNvSpPr>
            <p:nvPr/>
          </p:nvSpPr>
          <p:spPr bwMode="auto">
            <a:xfrm>
              <a:off x="3288" y="3113"/>
              <a:ext cx="4913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CC0000"/>
                </a:buClr>
                <a:buFont typeface="Wingdings" panose="05000000000000000000" pitchFamily="2" charset="2"/>
                <a:buChar char="§"/>
              </a:pPr>
              <a:r>
                <a:rPr lang="it-IT" altLang="it-IT" sz="2400"/>
                <a:t>CLADE 1 (Wisconsin/03) ceppi presenti in Nord America</a:t>
              </a:r>
            </a:p>
            <a:p>
              <a:pPr eaLnBrk="1" hangingPunct="1">
                <a:spcBef>
                  <a:spcPct val="0"/>
                </a:spcBef>
                <a:buClr>
                  <a:srgbClr val="CC0000"/>
                </a:buClr>
                <a:buFont typeface="Wingdings" panose="05000000000000000000" pitchFamily="2" charset="2"/>
                <a:buChar char="§"/>
              </a:pPr>
              <a:endParaRPr lang="it-IT" altLang="it-IT" sz="2400"/>
            </a:p>
            <a:p>
              <a:pPr eaLnBrk="1" hangingPunct="1">
                <a:spcBef>
                  <a:spcPct val="0"/>
                </a:spcBef>
                <a:buClr>
                  <a:srgbClr val="CC0000"/>
                </a:buClr>
                <a:buFont typeface="Wingdings" panose="05000000000000000000" pitchFamily="2" charset="2"/>
                <a:buChar char="§"/>
              </a:pPr>
              <a:r>
                <a:rPr lang="it-IT" altLang="it-IT" sz="2400"/>
                <a:t>CLADE 2 (Newmarket/03) ceppi che circolano in Europa</a:t>
              </a:r>
              <a:endParaRPr lang="it-IT" altLang="it-IT" sz="1800" i="1"/>
            </a:p>
          </p:txBody>
        </p:sp>
        <p:sp>
          <p:nvSpPr>
            <p:cNvPr id="159760" name="AutoShape 25"/>
            <p:cNvSpPr>
              <a:spLocks/>
            </p:cNvSpPr>
            <p:nvPr/>
          </p:nvSpPr>
          <p:spPr bwMode="auto">
            <a:xfrm>
              <a:off x="3288" y="3067"/>
              <a:ext cx="136" cy="862"/>
            </a:xfrm>
            <a:prstGeom prst="leftBracket">
              <a:avLst>
                <a:gd name="adj" fmla="val 5281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Lucida Console" panose="020B0609040504020204" pitchFamily="49" charset="0"/>
              </a:endParaRPr>
            </a:p>
          </p:txBody>
        </p:sp>
      </p:grpSp>
      <p:sp>
        <p:nvSpPr>
          <p:cNvPr id="159756" name="Text Box 26"/>
          <p:cNvSpPr txBox="1">
            <a:spLocks noChangeArrowheads="1"/>
          </p:cNvSpPr>
          <p:nvPr/>
        </p:nvSpPr>
        <p:spPr bwMode="auto">
          <a:xfrm>
            <a:off x="2946494" y="3408112"/>
            <a:ext cx="318144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2 clade </a:t>
            </a:r>
            <a:r>
              <a:rPr lang="it-IT" alt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Ag </a:t>
            </a:r>
            <a:r>
              <a:rPr lang="it-IT" alt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differenti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dei ceppi florida</a:t>
            </a:r>
          </a:p>
        </p:txBody>
      </p:sp>
      <p:sp>
        <p:nvSpPr>
          <p:cNvPr id="159757" name="Text Box 19"/>
          <p:cNvSpPr txBox="1">
            <a:spLocks noChangeArrowheads="1"/>
          </p:cNvSpPr>
          <p:nvPr/>
        </p:nvSpPr>
        <p:spPr bwMode="auto">
          <a:xfrm>
            <a:off x="2555875" y="5849938"/>
            <a:ext cx="5029200" cy="7207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00"/>
                </a:solidFill>
              </a:rPr>
              <a:t>PROCESSO EVOLUTIVO DIVERGENTE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00"/>
                </a:solidFill>
              </a:rPr>
              <a:t>DALL’ANALOGO AMERICANO</a:t>
            </a:r>
            <a:endParaRPr lang="it-IT" altLang="it-IT" sz="1600" i="1">
              <a:solidFill>
                <a:srgbClr val="000000"/>
              </a:solidFill>
            </a:endParaRPr>
          </a:p>
        </p:txBody>
      </p:sp>
      <p:sp>
        <p:nvSpPr>
          <p:cNvPr id="159758" name="AutoShape 14"/>
          <p:cNvSpPr>
            <a:spLocks noChangeArrowheads="1"/>
          </p:cNvSpPr>
          <p:nvPr/>
        </p:nvSpPr>
        <p:spPr bwMode="auto">
          <a:xfrm>
            <a:off x="1116013" y="5662613"/>
            <a:ext cx="1066800" cy="647700"/>
          </a:xfrm>
          <a:prstGeom prst="curvedRightArrow">
            <a:avLst>
              <a:gd name="adj1" fmla="val 20000"/>
              <a:gd name="adj2" fmla="val 40000"/>
              <a:gd name="adj3" fmla="val 54902"/>
            </a:avLst>
          </a:prstGeom>
          <a:gradFill rotWithShape="0">
            <a:gsLst>
              <a:gs pos="0">
                <a:srgbClr val="CCCCFF"/>
              </a:gs>
              <a:gs pos="100000">
                <a:srgbClr val="9999FF"/>
              </a:gs>
            </a:gsLst>
            <a:path path="rect">
              <a:fillToRect r="100000" b="100000"/>
            </a:path>
          </a:gradFill>
          <a:ln w="19050">
            <a:solidFill>
              <a:srgbClr val="9966FF"/>
            </a:solidFill>
            <a:miter lim="800000"/>
            <a:headEnd/>
            <a:tailEnd/>
          </a:ln>
          <a:effectLst>
            <a:outerShdw dist="56796" dir="1593903" algn="ctr" rotWithShape="0">
              <a:schemeClr val="tx1"/>
            </a:outerShdw>
          </a:effec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Text Box 4"/>
          <p:cNvSpPr txBox="1">
            <a:spLocks noChangeArrowheads="1"/>
          </p:cNvSpPr>
          <p:nvPr/>
        </p:nvSpPr>
        <p:spPr bwMode="auto">
          <a:xfrm>
            <a:off x="360263" y="468851"/>
            <a:ext cx="8375848" cy="830997"/>
          </a:xfrm>
          <a:prstGeom prst="rect">
            <a:avLst/>
          </a:prstGeom>
          <a:noFill/>
          <a:ln>
            <a:noFill/>
          </a:ln>
          <a:effectLst>
            <a:outerShdw dist="64758" dir="20921404" algn="ctr" rotWithShape="0">
              <a:srgbClr val="99C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PROFILASSI IMMUNIZZANTE</a:t>
            </a:r>
            <a:endParaRPr lang="it-IT" altLang="it-IT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0228" name="Group 5"/>
          <p:cNvGrpSpPr>
            <a:grpSpLocks/>
          </p:cNvGrpSpPr>
          <p:nvPr/>
        </p:nvGrpSpPr>
        <p:grpSpPr bwMode="auto">
          <a:xfrm>
            <a:off x="1416051" y="1778116"/>
            <a:ext cx="6159500" cy="854075"/>
            <a:chOff x="248" y="2678"/>
            <a:chExt cx="3880" cy="538"/>
          </a:xfrm>
          <a:solidFill>
            <a:srgbClr val="00B050"/>
          </a:solidFill>
        </p:grpSpPr>
        <p:sp>
          <p:nvSpPr>
            <p:cNvPr id="180244" name="Rectangle 6"/>
            <p:cNvSpPr>
              <a:spLocks noChangeArrowheads="1"/>
            </p:cNvSpPr>
            <p:nvPr/>
          </p:nvSpPr>
          <p:spPr bwMode="auto">
            <a:xfrm>
              <a:off x="248" y="2678"/>
              <a:ext cx="3880" cy="538"/>
            </a:xfrm>
            <a:prstGeom prst="rect">
              <a:avLst/>
            </a:prstGeom>
            <a:grpFill/>
            <a:ln>
              <a:noFill/>
            </a:ln>
            <a:effectLst>
              <a:outerShdw dist="35921" dir="2700000"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3943" name="Text Box 7"/>
            <p:cNvSpPr txBox="1">
              <a:spLocks noChangeArrowheads="1"/>
            </p:cNvSpPr>
            <p:nvPr/>
          </p:nvSpPr>
          <p:spPr bwMode="auto">
            <a:xfrm>
              <a:off x="837" y="2710"/>
              <a:ext cx="2683" cy="44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4000" b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VACCINI INATTIVATI</a:t>
              </a:r>
              <a:endParaRPr lang="it-IT" sz="360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0229" name="AutoShape 8"/>
          <p:cNvSpPr>
            <a:spLocks noChangeArrowheads="1"/>
          </p:cNvSpPr>
          <p:nvPr/>
        </p:nvSpPr>
        <p:spPr bwMode="auto">
          <a:xfrm>
            <a:off x="228600" y="2895600"/>
            <a:ext cx="914400" cy="1143000"/>
          </a:xfrm>
          <a:prstGeom prst="curvedRightArrow">
            <a:avLst>
              <a:gd name="adj1" fmla="val 0"/>
              <a:gd name="adj2" fmla="val 50000"/>
              <a:gd name="adj3" fmla="val 3333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6796" dir="1593903" algn="ctr" rotWithShape="0">
              <a:schemeClr val="tx1"/>
            </a:outerShdw>
          </a:effec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80242" name="Text Box 10"/>
          <p:cNvSpPr txBox="1">
            <a:spLocks noChangeArrowheads="1"/>
          </p:cNvSpPr>
          <p:nvPr/>
        </p:nvSpPr>
        <p:spPr bwMode="auto">
          <a:xfrm>
            <a:off x="1447800" y="3632204"/>
            <a:ext cx="28781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0" i="1">
                <a:solidFill>
                  <a:srgbClr val="000000"/>
                </a:solidFill>
                <a:latin typeface="Comic Sans MS" panose="030F0702030302020204" pitchFamily="66" charset="0"/>
              </a:rPr>
              <a:t>H7N7 Prague</a:t>
            </a:r>
          </a:p>
        </p:txBody>
      </p:sp>
      <p:sp>
        <p:nvSpPr>
          <p:cNvPr id="180243" name="Oval 11"/>
          <p:cNvSpPr>
            <a:spLocks noChangeArrowheads="1"/>
          </p:cNvSpPr>
          <p:nvPr/>
        </p:nvSpPr>
        <p:spPr bwMode="auto">
          <a:xfrm>
            <a:off x="1371600" y="3505204"/>
            <a:ext cx="3124201" cy="838201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80240" name="Text Box 13"/>
          <p:cNvSpPr txBox="1">
            <a:spLocks noChangeArrowheads="1"/>
          </p:cNvSpPr>
          <p:nvPr/>
        </p:nvSpPr>
        <p:spPr bwMode="auto">
          <a:xfrm>
            <a:off x="4876800" y="3632204"/>
            <a:ext cx="28781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0" i="1">
                <a:solidFill>
                  <a:srgbClr val="000000"/>
                </a:solidFill>
                <a:latin typeface="Comic Sans MS" panose="030F0702030302020204" pitchFamily="66" charset="0"/>
              </a:rPr>
              <a:t>H3N8 Miami</a:t>
            </a:r>
          </a:p>
        </p:txBody>
      </p:sp>
      <p:sp>
        <p:nvSpPr>
          <p:cNvPr id="180241" name="Oval 14"/>
          <p:cNvSpPr>
            <a:spLocks noChangeArrowheads="1"/>
          </p:cNvSpPr>
          <p:nvPr/>
        </p:nvSpPr>
        <p:spPr bwMode="auto">
          <a:xfrm>
            <a:off x="4800600" y="3505204"/>
            <a:ext cx="3124201" cy="838201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80232" name="Text Box 15"/>
          <p:cNvSpPr txBox="1">
            <a:spLocks noChangeArrowheads="1"/>
          </p:cNvSpPr>
          <p:nvPr/>
        </p:nvSpPr>
        <p:spPr bwMode="auto">
          <a:xfrm>
            <a:off x="4187825" y="3733800"/>
            <a:ext cx="72072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8800" b="0">
                <a:solidFill>
                  <a:srgbClr val="000000"/>
                </a:solidFill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180233" name="Text Box 16"/>
          <p:cNvSpPr txBox="1">
            <a:spLocks noChangeArrowheads="1"/>
          </p:cNvSpPr>
          <p:nvPr/>
        </p:nvSpPr>
        <p:spPr bwMode="auto">
          <a:xfrm>
            <a:off x="2667000" y="4965700"/>
            <a:ext cx="3581400" cy="673100"/>
          </a:xfrm>
          <a:prstGeom prst="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b="0" i="1" dirty="0">
                <a:solidFill>
                  <a:srgbClr val="000000"/>
                </a:solidFill>
                <a:latin typeface="Comic Sans MS" panose="030F0702030302020204" pitchFamily="66" charset="0"/>
              </a:rPr>
              <a:t>Fontainebleau</a:t>
            </a:r>
          </a:p>
        </p:txBody>
      </p:sp>
      <p:sp>
        <p:nvSpPr>
          <p:cNvPr id="180234" name="Text Box 17"/>
          <p:cNvSpPr txBox="1">
            <a:spLocks noChangeArrowheads="1"/>
          </p:cNvSpPr>
          <p:nvPr/>
        </p:nvSpPr>
        <p:spPr bwMode="auto">
          <a:xfrm>
            <a:off x="3122613" y="5803900"/>
            <a:ext cx="2668587" cy="673100"/>
          </a:xfrm>
          <a:prstGeom prst="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b="0" i="1">
                <a:solidFill>
                  <a:srgbClr val="000000"/>
                </a:solidFill>
                <a:latin typeface="Comic Sans MS" panose="030F0702030302020204" pitchFamily="66" charset="0"/>
              </a:rPr>
              <a:t>Kentucky</a:t>
            </a:r>
          </a:p>
        </p:txBody>
      </p:sp>
      <p:sp>
        <p:nvSpPr>
          <p:cNvPr id="180235" name="AutoShape 18"/>
          <p:cNvSpPr>
            <a:spLocks noChangeArrowheads="1"/>
          </p:cNvSpPr>
          <p:nvPr/>
        </p:nvSpPr>
        <p:spPr bwMode="auto">
          <a:xfrm>
            <a:off x="1828800" y="5410200"/>
            <a:ext cx="685800" cy="609600"/>
          </a:xfrm>
          <a:prstGeom prst="curvedRightArrow">
            <a:avLst>
              <a:gd name="adj1" fmla="val 20000"/>
              <a:gd name="adj2" fmla="val 40000"/>
              <a:gd name="adj3" fmla="val 375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80236" name="AutoShape 19"/>
          <p:cNvSpPr>
            <a:spLocks noChangeArrowheads="1"/>
          </p:cNvSpPr>
          <p:nvPr/>
        </p:nvSpPr>
        <p:spPr bwMode="auto">
          <a:xfrm flipH="1" flipV="1">
            <a:off x="6324600" y="5486400"/>
            <a:ext cx="685800" cy="609600"/>
          </a:xfrm>
          <a:prstGeom prst="curvedRightArrow">
            <a:avLst>
              <a:gd name="adj1" fmla="val 20000"/>
              <a:gd name="adj2" fmla="val 40000"/>
              <a:gd name="adj3" fmla="val 375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6796" dir="1593903" algn="ctr" rotWithShape="0">
              <a:schemeClr val="tx1"/>
            </a:outerShdw>
          </a:effec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80237" name="Text Box 20"/>
          <p:cNvSpPr txBox="1">
            <a:spLocks noChangeArrowheads="1"/>
          </p:cNvSpPr>
          <p:nvPr/>
        </p:nvSpPr>
        <p:spPr bwMode="auto">
          <a:xfrm rot="-1144511">
            <a:off x="5881688" y="4724400"/>
            <a:ext cx="3262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Times New Roman" panose="02020603050405020304" pitchFamily="18" charset="0"/>
              </a:rPr>
              <a:t>FINO A POCO TEMPO FA</a:t>
            </a:r>
          </a:p>
        </p:txBody>
      </p:sp>
    </p:spTree>
    <p:extLst>
      <p:ext uri="{BB962C8B-B14F-4D97-AF65-F5344CB8AC3E}">
        <p14:creationId xmlns:p14="http://schemas.microsoft.com/office/powerpoint/2010/main" val="58835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-195263" y="2586038"/>
            <a:ext cx="6697663" cy="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it-IT" altLang="it-IT">
              <a:ea typeface="+mn-ea"/>
            </a:endParaRPr>
          </a:p>
        </p:txBody>
      </p:sp>
      <p:sp>
        <p:nvSpPr>
          <p:cNvPr id="67587" name="AutoShape 8"/>
          <p:cNvSpPr>
            <a:spLocks noChangeArrowheads="1"/>
          </p:cNvSpPr>
          <p:nvPr/>
        </p:nvSpPr>
        <p:spPr bwMode="auto">
          <a:xfrm>
            <a:off x="228600" y="2895600"/>
            <a:ext cx="914400" cy="1143000"/>
          </a:xfrm>
          <a:prstGeom prst="curvedRightArrow">
            <a:avLst>
              <a:gd name="adj1" fmla="val 0"/>
              <a:gd name="adj2" fmla="val 50000"/>
              <a:gd name="adj3" fmla="val 33333"/>
            </a:avLst>
          </a:prstGeom>
          <a:noFill/>
          <a:ln w="19050">
            <a:solidFill>
              <a:srgbClr val="9966FF"/>
            </a:solidFill>
            <a:miter lim="800000"/>
            <a:headEnd/>
            <a:tailEnd/>
          </a:ln>
          <a:effectLst>
            <a:outerShdw dist="56796" dir="1593903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 altLang="it-IT">
              <a:ea typeface="+mn-ea"/>
            </a:endParaRPr>
          </a:p>
        </p:txBody>
      </p:sp>
      <p:sp>
        <p:nvSpPr>
          <p:cNvPr id="228362" name="Text Box 10"/>
          <p:cNvSpPr txBox="1">
            <a:spLocks noChangeArrowheads="1"/>
          </p:cNvSpPr>
          <p:nvPr/>
        </p:nvSpPr>
        <p:spPr bwMode="auto">
          <a:xfrm>
            <a:off x="878769" y="3718773"/>
            <a:ext cx="34772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H7N7 </a:t>
            </a:r>
            <a:r>
              <a:rPr lang="it-IT" altLang="it-IT" sz="36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Prague</a:t>
            </a:r>
            <a:endParaRPr lang="it-IT" altLang="it-IT" sz="36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8363" name="Oval 11"/>
          <p:cNvSpPr>
            <a:spLocks noChangeArrowheads="1"/>
          </p:cNvSpPr>
          <p:nvPr/>
        </p:nvSpPr>
        <p:spPr bwMode="auto">
          <a:xfrm>
            <a:off x="827584" y="3501008"/>
            <a:ext cx="3599954" cy="1052510"/>
          </a:xfrm>
          <a:prstGeom prst="ellipse">
            <a:avLst/>
          </a:prstGeom>
          <a:noFill/>
          <a:ln w="127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t-IT" alt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8356" name="Text Box 15"/>
          <p:cNvSpPr txBox="1">
            <a:spLocks noChangeArrowheads="1"/>
          </p:cNvSpPr>
          <p:nvPr/>
        </p:nvSpPr>
        <p:spPr bwMode="auto">
          <a:xfrm>
            <a:off x="4198341" y="3573463"/>
            <a:ext cx="74732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t-IT" altLang="it-IT" sz="88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228357" name="Text Box 16"/>
          <p:cNvSpPr txBox="1">
            <a:spLocks noChangeArrowheads="1"/>
          </p:cNvSpPr>
          <p:nvPr/>
        </p:nvSpPr>
        <p:spPr bwMode="auto">
          <a:xfrm>
            <a:off x="2700338" y="4652963"/>
            <a:ext cx="4641850" cy="646331"/>
          </a:xfrm>
          <a:prstGeom prst="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600" b="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H3N8 EUROPEA</a:t>
            </a:r>
          </a:p>
        </p:txBody>
      </p:sp>
      <p:sp>
        <p:nvSpPr>
          <p:cNvPr id="228358" name="Text Box 17"/>
          <p:cNvSpPr txBox="1">
            <a:spLocks noChangeArrowheads="1"/>
          </p:cNvSpPr>
          <p:nvPr/>
        </p:nvSpPr>
        <p:spPr bwMode="auto">
          <a:xfrm>
            <a:off x="1979712" y="5373688"/>
            <a:ext cx="6192687" cy="646331"/>
          </a:xfrm>
          <a:prstGeom prst="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600" b="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H3N8 </a:t>
            </a:r>
            <a:r>
              <a:rPr lang="it-IT" altLang="it-IT" sz="3600" b="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NORD AMERICANA</a:t>
            </a:r>
            <a:endParaRPr lang="it-IT" altLang="it-IT" sz="3600" b="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8359" name="Text Box 23"/>
          <p:cNvSpPr txBox="1">
            <a:spLocks noChangeArrowheads="1"/>
          </p:cNvSpPr>
          <p:nvPr/>
        </p:nvSpPr>
        <p:spPr bwMode="auto">
          <a:xfrm>
            <a:off x="467544" y="983436"/>
            <a:ext cx="8459787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sz="36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84" charset="-128"/>
                <a:cs typeface="Calibri" panose="020F0502020204030204" pitchFamily="34" charset="0"/>
              </a:rPr>
              <a:t>OGGI MOLTI </a:t>
            </a:r>
            <a:r>
              <a:rPr lang="it-IT" sz="36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84" charset="-128"/>
                <a:cs typeface="Calibri" panose="020F0502020204030204" pitchFamily="34" charset="0"/>
              </a:rPr>
              <a:t>VACCINI HANNO </a:t>
            </a:r>
            <a:r>
              <a:rPr lang="it-IT" sz="36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84" charset="-128"/>
                <a:cs typeface="Calibri" panose="020F0502020204030204" pitchFamily="34" charset="0"/>
              </a:rPr>
              <a:t>SOSTITUITO</a:t>
            </a:r>
          </a:p>
          <a:p>
            <a:pPr>
              <a:defRPr/>
            </a:pPr>
            <a:r>
              <a:rPr lang="it-IT" sz="36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84" charset="-128"/>
                <a:cs typeface="Calibri" panose="020F0502020204030204" pitchFamily="34" charset="0"/>
              </a:rPr>
              <a:t>I VECCHI CEPPI H3N8 CON </a:t>
            </a:r>
            <a:r>
              <a:rPr lang="it-IT" sz="3600" u="sng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84" charset="-128"/>
                <a:cs typeface="Calibri" panose="020F0502020204030204" pitchFamily="34" charset="0"/>
              </a:rPr>
              <a:t>LE VARIANTI</a:t>
            </a:r>
          </a:p>
          <a:p>
            <a:pPr>
              <a:defRPr/>
            </a:pPr>
            <a:r>
              <a:rPr lang="it-IT" sz="3600" u="sng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84" charset="-128"/>
                <a:cs typeface="Calibri" panose="020F0502020204030204" pitchFamily="34" charset="0"/>
              </a:rPr>
              <a:t>NORD-AMERICANA E EUROPEA </a:t>
            </a:r>
            <a:endParaRPr lang="it-IT" sz="3200" u="sng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-84" charset="-128"/>
              <a:cs typeface="Calibri" panose="020F0502020204030204" pitchFamily="34" charset="0"/>
            </a:endParaRPr>
          </a:p>
        </p:txBody>
      </p:sp>
      <p:sp>
        <p:nvSpPr>
          <p:cNvPr id="228361" name="Text Box 11"/>
          <p:cNvSpPr txBox="1">
            <a:spLocks noChangeArrowheads="1"/>
          </p:cNvSpPr>
          <p:nvPr/>
        </p:nvSpPr>
        <p:spPr bwMode="auto">
          <a:xfrm>
            <a:off x="7020272" y="342107"/>
            <a:ext cx="155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it-IT" altLang="it-IT" sz="18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PROFILASSI</a:t>
            </a:r>
          </a:p>
        </p:txBody>
      </p:sp>
    </p:spTree>
    <p:extLst>
      <p:ext uri="{BB962C8B-B14F-4D97-AF65-F5344CB8AC3E}">
        <p14:creationId xmlns:p14="http://schemas.microsoft.com/office/powerpoint/2010/main" val="257568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274" name="Group 9"/>
          <p:cNvGrpSpPr>
            <a:grpSpLocks/>
          </p:cNvGrpSpPr>
          <p:nvPr/>
        </p:nvGrpSpPr>
        <p:grpSpPr bwMode="auto">
          <a:xfrm>
            <a:off x="-36513" y="763588"/>
            <a:ext cx="9228138" cy="2736850"/>
            <a:chOff x="-68" y="572"/>
            <a:chExt cx="5813" cy="1724"/>
          </a:xfrm>
        </p:grpSpPr>
        <p:pic>
          <p:nvPicPr>
            <p:cNvPr id="18228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8" y="572"/>
              <a:ext cx="5813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Connettore 1 5"/>
            <p:cNvCxnSpPr/>
            <p:nvPr/>
          </p:nvCxnSpPr>
          <p:spPr bwMode="auto">
            <a:xfrm>
              <a:off x="158" y="981"/>
              <a:ext cx="726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Connettore 1 7"/>
            <p:cNvCxnSpPr/>
            <p:nvPr/>
          </p:nvCxnSpPr>
          <p:spPr bwMode="auto">
            <a:xfrm>
              <a:off x="158" y="1298"/>
              <a:ext cx="726" cy="0"/>
            </a:xfrm>
            <a:prstGeom prst="line">
              <a:avLst/>
            </a:prstGeom>
            <a:ln>
              <a:solidFill>
                <a:srgbClr val="66FF33"/>
              </a:solidFill>
              <a:headEnd type="none" w="med" len="med"/>
              <a:tailEnd type="non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 bwMode="auto">
            <a:xfrm>
              <a:off x="158" y="1944"/>
              <a:ext cx="726" cy="0"/>
            </a:xfrm>
            <a:prstGeom prst="line">
              <a:avLst/>
            </a:prstGeom>
            <a:ln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Connettore 1 10"/>
            <p:cNvCxnSpPr/>
            <p:nvPr/>
          </p:nvCxnSpPr>
          <p:spPr bwMode="auto">
            <a:xfrm>
              <a:off x="158" y="2205"/>
              <a:ext cx="726" cy="0"/>
            </a:xfrm>
            <a:prstGeom prst="line">
              <a:avLst/>
            </a:prstGeom>
            <a:ln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 bwMode="auto">
            <a:xfrm>
              <a:off x="158" y="1616"/>
              <a:ext cx="726" cy="0"/>
            </a:xfrm>
            <a:prstGeom prst="line">
              <a:avLst/>
            </a:prstGeom>
            <a:ln>
              <a:solidFill>
                <a:srgbClr val="3399FF"/>
              </a:solidFill>
              <a:headEnd type="none" w="med" len="med"/>
              <a:tailEnd type="non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82275" name="Text Box 23"/>
          <p:cNvSpPr txBox="1">
            <a:spLocks noChangeArrowheads="1"/>
          </p:cNvSpPr>
          <p:nvPr/>
        </p:nvSpPr>
        <p:spPr bwMode="auto">
          <a:xfrm>
            <a:off x="307975" y="4694238"/>
            <a:ext cx="2641600" cy="460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0">
                <a:latin typeface="Times New Roman" panose="02020603050405020304" pitchFamily="18" charset="0"/>
              </a:rPr>
              <a:t>POCO SUCCESSO</a:t>
            </a:r>
            <a:endParaRPr lang="it-IT" altLang="it-IT" sz="2000" b="0">
              <a:latin typeface="Times New Roman" panose="02020603050405020304" pitchFamily="18" charset="0"/>
            </a:endParaRPr>
          </a:p>
        </p:txBody>
      </p:sp>
      <p:sp>
        <p:nvSpPr>
          <p:cNvPr id="182276" name="Text Box 23"/>
          <p:cNvSpPr txBox="1">
            <a:spLocks noChangeArrowheads="1"/>
          </p:cNvSpPr>
          <p:nvPr/>
        </p:nvSpPr>
        <p:spPr bwMode="auto">
          <a:xfrm>
            <a:off x="142875" y="5988050"/>
            <a:ext cx="4884738" cy="831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0" dirty="0">
                <a:latin typeface="Times New Roman" panose="02020603050405020304" pitchFamily="18" charset="0"/>
              </a:rPr>
              <a:t>VIRUS AVIARE RICOMBINANTE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0" dirty="0">
                <a:latin typeface="Times New Roman" panose="02020603050405020304" pitchFamily="18" charset="0"/>
              </a:rPr>
              <a:t>RISULTATI SCARSI</a:t>
            </a:r>
            <a:endParaRPr lang="it-IT" altLang="it-IT" sz="2000" b="0" dirty="0">
              <a:latin typeface="Times New Roman" panose="02020603050405020304" pitchFamily="18" charset="0"/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72327" y="5414963"/>
            <a:ext cx="4103496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itchFamily="49" charset="0"/>
              </a:defRPr>
            </a:lvl9pPr>
          </a:lstStyle>
          <a:p>
            <a:pPr eaLnBrk="1" hangingPunct="1">
              <a:defRPr/>
            </a:pPr>
            <a:r>
              <a:rPr lang="it-IT" altLang="it-IT" dirty="0" smtClean="0">
                <a:solidFill>
                  <a:schemeClr val="bg1"/>
                </a:solidFill>
                <a:latin typeface="Times New Roman" pitchFamily="18" charset="0"/>
              </a:rPr>
              <a:t>VACCINI VIVI ATTENUATI</a:t>
            </a:r>
            <a:endParaRPr lang="it-IT" altLang="it-IT" sz="20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321838" y="4191000"/>
            <a:ext cx="2510688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itchFamily="49" charset="0"/>
              </a:defRPr>
            </a:lvl9pPr>
          </a:lstStyle>
          <a:p>
            <a:pPr eaLnBrk="1" hangingPunct="1">
              <a:defRPr/>
            </a:pPr>
            <a:r>
              <a:rPr lang="it-IT" altLang="it-IT" dirty="0" smtClean="0">
                <a:solidFill>
                  <a:schemeClr val="bg1"/>
                </a:solidFill>
                <a:latin typeface="Times New Roman" pitchFamily="18" charset="0"/>
              </a:rPr>
              <a:t>VACCINI A DNA</a:t>
            </a:r>
            <a:endParaRPr lang="it-IT" altLang="it-IT" sz="20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3707904" y="3821525"/>
            <a:ext cx="5246688" cy="1385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cap="small" dirty="0" smtClean="0">
                <a:solidFill>
                  <a:srgbClr val="000000"/>
                </a:solidFill>
                <a:latin typeface="Times New Roman" pitchFamily="18" charset="0"/>
              </a:rPr>
              <a:t>Esperti OIE raccomandano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cap="small" dirty="0" smtClean="0">
                <a:solidFill>
                  <a:srgbClr val="000000"/>
                </a:solidFill>
                <a:latin typeface="Times New Roman" pitchFamily="18" charset="0"/>
              </a:rPr>
              <a:t>l’inclusione di ceppo florida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cap="small" dirty="0" smtClean="0">
                <a:solidFill>
                  <a:srgbClr val="000000"/>
                </a:solidFill>
                <a:latin typeface="Times New Roman" pitchFamily="18" charset="0"/>
              </a:rPr>
              <a:t>clade 2</a:t>
            </a:r>
            <a:endParaRPr lang="it-IT" altLang="it-IT" sz="2400" cap="small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0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454025" y="1495318"/>
            <a:ext cx="8032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cap="small" dirty="0" smtClean="0">
                <a:solidFill>
                  <a:srgbClr val="CC0000"/>
                </a:solidFill>
                <a:latin typeface="Times New Roman" pitchFamily="18" charset="0"/>
              </a:rPr>
              <a:t>Punti chiave per il controllo della malattia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39750" y="2185988"/>
            <a:ext cx="3930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ctr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sz="2800" cap="small" dirty="0" smtClean="0">
                <a:solidFill>
                  <a:srgbClr val="000000"/>
                </a:solidFill>
                <a:latin typeface="Times New Roman" pitchFamily="18" charset="0"/>
              </a:rPr>
              <a:t>Diagnosi repentina</a:t>
            </a:r>
            <a:endParaRPr lang="it-IT" altLang="it-IT" sz="2400" cap="small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48878" y="2905125"/>
            <a:ext cx="5175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ctr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sz="2800" cap="small" dirty="0" smtClean="0">
                <a:solidFill>
                  <a:srgbClr val="000000"/>
                </a:solidFill>
                <a:latin typeface="Times New Roman" pitchFamily="18" charset="0"/>
              </a:rPr>
              <a:t>Restrizione dei movimenti</a:t>
            </a:r>
            <a:endParaRPr lang="it-IT" altLang="it-IT" sz="2400" cap="small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90228" y="3626793"/>
            <a:ext cx="43418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ctr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sz="2800" cap="small" dirty="0" smtClean="0">
                <a:solidFill>
                  <a:srgbClr val="000000"/>
                </a:solidFill>
                <a:latin typeface="Times New Roman" pitchFamily="18" charset="0"/>
              </a:rPr>
              <a:t>Richiamo del vaccino</a:t>
            </a:r>
            <a:endParaRPr lang="it-IT" altLang="it-IT" sz="2400" cap="small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829591" y="558006"/>
            <a:ext cx="5503174" cy="646331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it-IT" altLang="it-IT" sz="3600" cap="small" dirty="0" smtClean="0">
                <a:solidFill>
                  <a:srgbClr val="000000"/>
                </a:solidFill>
                <a:latin typeface="Times New Roman" pitchFamily="18" charset="0"/>
              </a:rPr>
              <a:t>Gestione dell’infezione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498850" y="4275138"/>
            <a:ext cx="52197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ctr"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it-IT" altLang="it-IT" sz="2800" cap="small" dirty="0" smtClean="0">
                <a:solidFill>
                  <a:srgbClr val="000000"/>
                </a:solidFill>
                <a:latin typeface="Times New Roman" pitchFamily="18" charset="0"/>
              </a:rPr>
              <a:t>Importante per stimolare </a:t>
            </a:r>
          </a:p>
          <a:p>
            <a:pPr algn="ctr" eaLnBrk="1" hangingPunct="1">
              <a:spcBef>
                <a:spcPct val="0"/>
              </a:spcBef>
              <a:buClr>
                <a:srgbClr val="FF0000"/>
              </a:buClr>
              <a:buFontTx/>
              <a:buNone/>
              <a:defRPr/>
            </a:pPr>
            <a:r>
              <a:rPr lang="it-IT" altLang="it-IT" sz="2800" cap="small" dirty="0" smtClean="0">
                <a:solidFill>
                  <a:srgbClr val="000000"/>
                </a:solidFill>
                <a:latin typeface="Times New Roman" pitchFamily="18" charset="0"/>
              </a:rPr>
              <a:t>risposta immunitaria di base</a:t>
            </a:r>
            <a:endParaRPr lang="it-IT" altLang="it-IT" sz="2400" cap="small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7160" name="AutoShape 8"/>
          <p:cNvSpPr>
            <a:spLocks noChangeArrowheads="1"/>
          </p:cNvSpPr>
          <p:nvPr/>
        </p:nvSpPr>
        <p:spPr bwMode="auto">
          <a:xfrm>
            <a:off x="1835150" y="4043363"/>
            <a:ext cx="1728788" cy="773112"/>
          </a:xfrm>
          <a:prstGeom prst="curvedRightArrow">
            <a:avLst>
              <a:gd name="adj1" fmla="val 0"/>
              <a:gd name="adj2" fmla="val 50000"/>
              <a:gd name="adj3" fmla="val 33335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6796" dir="1593903" algn="ctr" rotWithShape="0">
              <a:schemeClr val="tx1"/>
            </a:outerShdw>
          </a:effec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619250" y="5427663"/>
            <a:ext cx="7404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ctr"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it-IT" altLang="it-IT" sz="2800" cap="small" dirty="0" smtClean="0">
                <a:solidFill>
                  <a:srgbClr val="000000"/>
                </a:solidFill>
                <a:latin typeface="Times New Roman" pitchFamily="18" charset="0"/>
              </a:rPr>
              <a:t>Poco valida nell’ambito di un focolaio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Text Box 10"/>
          <p:cNvSpPr txBox="1">
            <a:spLocks noChangeArrowheads="1"/>
          </p:cNvSpPr>
          <p:nvPr/>
        </p:nvSpPr>
        <p:spPr bwMode="auto">
          <a:xfrm>
            <a:off x="1329531" y="446514"/>
            <a:ext cx="6340475" cy="579438"/>
          </a:xfrm>
          <a:prstGeom prst="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dirty="0" smtClean="0">
                <a:solidFill>
                  <a:srgbClr val="000000"/>
                </a:solidFill>
                <a:latin typeface="Times New Roman" pitchFamily="18" charset="0"/>
              </a:rPr>
              <a:t>FOCOLAIO IE AUSTRALIA 2007</a:t>
            </a:r>
            <a:endParaRPr lang="it-IT" altLang="it-IT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Text Box 11"/>
          <p:cNvSpPr txBox="1">
            <a:spLocks noChangeArrowheads="1"/>
          </p:cNvSpPr>
          <p:nvPr/>
        </p:nvSpPr>
        <p:spPr bwMode="auto">
          <a:xfrm>
            <a:off x="1444615" y="1120971"/>
            <a:ext cx="5962650" cy="400050"/>
          </a:xfrm>
          <a:prstGeom prst="rect">
            <a:avLst/>
          </a:pr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/>
            <a:r>
              <a:rPr lang="it-IT" altLang="it-IT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VIRUS PROVENIENTE DALL’ASIA (GIAPPONE)</a:t>
            </a:r>
            <a:endParaRPr lang="it-IT" altLang="it-IT" sz="160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2101" name="Text Box 11"/>
          <p:cNvSpPr txBox="1">
            <a:spLocks noChangeArrowheads="1"/>
          </p:cNvSpPr>
          <p:nvPr/>
        </p:nvSpPr>
        <p:spPr bwMode="auto">
          <a:xfrm>
            <a:off x="1501775" y="3357563"/>
            <a:ext cx="6165850" cy="45720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dirty="0" smtClean="0">
                <a:solidFill>
                  <a:srgbClr val="000000"/>
                </a:solidFill>
                <a:latin typeface="Times New Roman" pitchFamily="18" charset="0"/>
              </a:rPr>
              <a:t>EPIDEMIA DAL COSTO DI 400 MILIONI $</a:t>
            </a:r>
            <a:endParaRPr lang="it-IT" altLang="it-IT" sz="18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5" name="Text Box 11"/>
          <p:cNvSpPr txBox="1">
            <a:spLocks noChangeArrowheads="1"/>
          </p:cNvSpPr>
          <p:nvPr/>
        </p:nvSpPr>
        <p:spPr bwMode="auto">
          <a:xfrm>
            <a:off x="323528" y="4220691"/>
            <a:ext cx="2649537" cy="822325"/>
          </a:xfrm>
          <a:prstGeom prst="rect">
            <a:avLst/>
          </a:prstGeom>
          <a:solidFill>
            <a:schemeClr val="bg1">
              <a:alpha val="3490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CONTROLLATA </a:t>
            </a:r>
          </a:p>
          <a:p>
            <a:pPr eaLnBrk="1" hangingPunct="1"/>
            <a:r>
              <a:rPr lang="it-IT" alt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IN SOLI 4 MESI</a:t>
            </a:r>
            <a:endParaRPr lang="it-IT" altLang="it-IT" sz="180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5513388" y="3935413"/>
            <a:ext cx="35956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/>
            <a:r>
              <a:rPr lang="it-IT" altLang="it-IT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RESTRIZIONE MOVIMENTI</a:t>
            </a:r>
          </a:p>
          <a:p>
            <a:pPr eaLnBrk="1" hangingPunct="1"/>
            <a:r>
              <a:rPr lang="it-IT" altLang="it-IT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DI ANIMALI</a:t>
            </a:r>
          </a:p>
        </p:txBody>
      </p:sp>
      <p:sp>
        <p:nvSpPr>
          <p:cNvPr id="35847" name="Text Box 12"/>
          <p:cNvSpPr txBox="1">
            <a:spLocks noChangeArrowheads="1"/>
          </p:cNvSpPr>
          <p:nvPr/>
        </p:nvSpPr>
        <p:spPr bwMode="auto">
          <a:xfrm>
            <a:off x="5004048" y="5103589"/>
            <a:ext cx="3160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/>
            <a:r>
              <a:rPr lang="it-IT" altLang="it-IT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VACCINAZIONI</a:t>
            </a:r>
          </a:p>
          <a:p>
            <a:pPr eaLnBrk="1" hangingPunct="1"/>
            <a:r>
              <a:rPr lang="it-IT" altLang="it-IT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(CANARIPOX VACCINE)</a:t>
            </a:r>
          </a:p>
        </p:txBody>
      </p:sp>
      <p:sp>
        <p:nvSpPr>
          <p:cNvPr id="35848" name="Line 13"/>
          <p:cNvSpPr>
            <a:spLocks noChangeShapeType="1"/>
          </p:cNvSpPr>
          <p:nvPr/>
        </p:nvSpPr>
        <p:spPr bwMode="auto">
          <a:xfrm>
            <a:off x="2842890" y="4725516"/>
            <a:ext cx="2376488" cy="647700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49" name="Line 13"/>
          <p:cNvSpPr>
            <a:spLocks noChangeShapeType="1"/>
          </p:cNvSpPr>
          <p:nvPr/>
        </p:nvSpPr>
        <p:spPr bwMode="auto">
          <a:xfrm flipV="1">
            <a:off x="2842890" y="4149253"/>
            <a:ext cx="2663825" cy="579438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50" name="Text Box 11"/>
          <p:cNvSpPr txBox="1">
            <a:spLocks noChangeArrowheads="1"/>
          </p:cNvSpPr>
          <p:nvPr/>
        </p:nvSpPr>
        <p:spPr bwMode="auto">
          <a:xfrm>
            <a:off x="166670" y="5805264"/>
            <a:ext cx="8828122" cy="800219"/>
          </a:xfrm>
          <a:prstGeom prst="rect">
            <a:avLst/>
          </a:pr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/>
            <a:r>
              <a:rPr lang="it-IT" altLang="it-IT" sz="2300" dirty="0">
                <a:solidFill>
                  <a:srgbClr val="000000"/>
                </a:solidFill>
                <a:latin typeface="Times New Roman" panose="02020603050405020304" pitchFamily="18" charset="0"/>
              </a:rPr>
              <a:t>DOPO 1 ANNO DALL’ULTIMO CASO CLINICO, L’AUSTRALIA </a:t>
            </a:r>
          </a:p>
          <a:p>
            <a:pPr eaLnBrk="1" hangingPunct="1"/>
            <a:r>
              <a:rPr lang="it-IT" altLang="it-IT" sz="2300" dirty="0">
                <a:solidFill>
                  <a:srgbClr val="000000"/>
                </a:solidFill>
                <a:latin typeface="Times New Roman" panose="02020603050405020304" pitchFamily="18" charset="0"/>
              </a:rPr>
              <a:t>RIGUADAGNA LO </a:t>
            </a:r>
            <a:r>
              <a:rPr lang="it-IT" altLang="it-IT" sz="23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STATUS DI PAESE INDENNE DA IE</a:t>
            </a:r>
            <a:endParaRPr lang="it-IT" altLang="it-IT" sz="2300" i="1" u="sng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-18969" y="1654406"/>
            <a:ext cx="9037474" cy="461665"/>
          </a:xfrm>
          <a:prstGeom prst="rect">
            <a:avLst/>
          </a:pr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NESSUN CAVALLO </a:t>
            </a:r>
            <a:r>
              <a:rPr lang="it-IT" altLang="it-IT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LASCIÒ </a:t>
            </a:r>
            <a:r>
              <a:rPr lang="it-IT" alt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LA STAZIONE DI QUARANTENA</a:t>
            </a:r>
            <a:endParaRPr lang="it-IT" altLang="it-IT" sz="180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Freccia circolare a destra 13"/>
          <p:cNvSpPr/>
          <p:nvPr/>
        </p:nvSpPr>
        <p:spPr bwMode="auto">
          <a:xfrm>
            <a:off x="171434" y="2204864"/>
            <a:ext cx="2141684" cy="648072"/>
          </a:xfrm>
          <a:prstGeom prst="curvedRightArrow">
            <a:avLst>
              <a:gd name="adj1" fmla="val 0"/>
              <a:gd name="adj2" fmla="val 50000"/>
              <a:gd name="adj3" fmla="val 25000"/>
            </a:avLst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35855" name="Text Box 11"/>
          <p:cNvSpPr txBox="1">
            <a:spLocks noChangeArrowheads="1"/>
          </p:cNvSpPr>
          <p:nvPr/>
        </p:nvSpPr>
        <p:spPr bwMode="auto">
          <a:xfrm>
            <a:off x="2153064" y="2317716"/>
            <a:ext cx="6307368" cy="830997"/>
          </a:xfrm>
          <a:prstGeom prst="rect">
            <a:avLst/>
          </a:pr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/>
            <a:r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</a:rPr>
              <a:t>VIRUS DIFFUSE ATTRAVERSO </a:t>
            </a:r>
          </a:p>
          <a:p>
            <a:pPr eaLnBrk="1" hangingPunct="1"/>
            <a:r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</a:rPr>
              <a:t>INDUMENTI DI VETERINARIO O OPERAI</a:t>
            </a:r>
            <a:endParaRPr lang="it-IT" altLang="it-IT" sz="1800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5" name="Connettore 2 14"/>
          <p:cNvCxnSpPr/>
          <p:nvPr/>
        </p:nvCxnSpPr>
        <p:spPr>
          <a:xfrm>
            <a:off x="467544" y="692696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62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968375" y="1263650"/>
            <a:ext cx="7004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cap="small" dirty="0" smtClean="0">
                <a:solidFill>
                  <a:srgbClr val="CC0000"/>
                </a:solidFill>
                <a:latin typeface="Times New Roman" pitchFamily="18" charset="0"/>
              </a:rPr>
              <a:t>Diffusione dell’infezione facilitata da: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03250" y="2041525"/>
            <a:ext cx="598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ctr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sz="2800" cap="small" dirty="0" smtClean="0">
                <a:solidFill>
                  <a:srgbClr val="000000"/>
                </a:solidFill>
                <a:latin typeface="Times New Roman" pitchFamily="18" charset="0"/>
              </a:rPr>
              <a:t>Movimentazione degli animali </a:t>
            </a:r>
            <a:endParaRPr lang="it-IT" altLang="it-IT" sz="2400" cap="small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601663" y="2762250"/>
            <a:ext cx="7283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ctr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sz="2800" cap="small" dirty="0" smtClean="0">
                <a:solidFill>
                  <a:srgbClr val="000000"/>
                </a:solidFill>
                <a:latin typeface="Times New Roman" pitchFamily="18" charset="0"/>
              </a:rPr>
              <a:t>Snellimento procedure di quarantena</a:t>
            </a:r>
            <a:endParaRPr lang="it-IT" altLang="it-IT" sz="2400" cap="small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595687" y="538163"/>
            <a:ext cx="2308225" cy="5857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it-IT" altLang="it-IT" cap="small" dirty="0" smtClean="0">
                <a:solidFill>
                  <a:srgbClr val="000000"/>
                </a:solidFill>
                <a:latin typeface="Times New Roman" pitchFamily="18" charset="0"/>
              </a:rPr>
              <a:t>Profilassi 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198127" y="3714402"/>
            <a:ext cx="2774734" cy="707886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0000"/>
              </a:buClr>
              <a:buFontTx/>
              <a:buNone/>
              <a:defRPr/>
            </a:pPr>
            <a:r>
              <a:rPr lang="it-IT" altLang="it-IT" sz="4000" cap="small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Paesi indenni</a:t>
            </a:r>
            <a:endParaRPr lang="it-IT" altLang="it-IT" sz="3600" cap="small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6988" y="4492277"/>
            <a:ext cx="9117012" cy="13849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xtLst/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it-IT" altLang="it-IT" sz="2800" cap="small" dirty="0" smtClean="0">
                <a:solidFill>
                  <a:srgbClr val="000000"/>
                </a:solidFill>
                <a:latin typeface="Times New Roman" pitchFamily="18" charset="0"/>
              </a:rPr>
              <a:t>Vaccini non consentiti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it-IT" altLang="it-IT" sz="2800" cap="small" dirty="0" smtClean="0">
                <a:solidFill>
                  <a:srgbClr val="000000"/>
                </a:solidFill>
                <a:latin typeface="Times New Roman" pitchFamily="18" charset="0"/>
              </a:rPr>
              <a:t> rigide norme di quarantena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it-IT" altLang="it-IT" sz="2800" cap="small" dirty="0" smtClean="0">
                <a:solidFill>
                  <a:srgbClr val="000000"/>
                </a:solidFill>
                <a:latin typeface="Times New Roman" pitchFamily="18" charset="0"/>
              </a:rPr>
              <a:t>Importazione cavalli vaccinati da aree endemiche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739761" y="523875"/>
            <a:ext cx="5964518" cy="707886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0000"/>
              </a:buClr>
              <a:buFontTx/>
              <a:buNone/>
              <a:defRPr/>
            </a:pPr>
            <a:r>
              <a:rPr lang="it-IT" altLang="it-IT" sz="4000" cap="small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Paesi con infezione endemica</a:t>
            </a:r>
            <a:endParaRPr lang="it-IT" altLang="it-IT" sz="3600" cap="small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900113" y="1295400"/>
            <a:ext cx="28876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ctr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sz="2800" cap="small" dirty="0" smtClean="0">
                <a:solidFill>
                  <a:srgbClr val="000000"/>
                </a:solidFill>
                <a:latin typeface="Times New Roman" pitchFamily="18" charset="0"/>
              </a:rPr>
              <a:t>vaccinazione</a:t>
            </a:r>
            <a:endParaRPr lang="it-IT" altLang="it-IT" sz="2400" cap="small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68313" y="1989138"/>
            <a:ext cx="6088062" cy="52228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0000"/>
              </a:buClr>
              <a:buFontTx/>
              <a:buNone/>
              <a:defRPr/>
            </a:pPr>
            <a:r>
              <a:rPr lang="it-IT" altLang="it-IT" sz="2800" cap="small" dirty="0" smtClean="0">
                <a:solidFill>
                  <a:srgbClr val="000000"/>
                </a:solidFill>
                <a:latin typeface="Times New Roman" pitchFamily="18" charset="0"/>
              </a:rPr>
              <a:t>Vaccini interi inattivati e </a:t>
            </a:r>
            <a:r>
              <a:rPr lang="it-IT" altLang="it-IT" sz="2800" cap="small" dirty="0" err="1" smtClean="0">
                <a:solidFill>
                  <a:srgbClr val="000000"/>
                </a:solidFill>
                <a:latin typeface="Times New Roman" pitchFamily="18" charset="0"/>
              </a:rPr>
              <a:t>adjuvati</a:t>
            </a:r>
            <a:endParaRPr lang="it-IT" altLang="it-IT" sz="2400" cap="small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 rot="20328057">
            <a:off x="6078538" y="2206625"/>
            <a:ext cx="2449512" cy="954088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0000"/>
              </a:buClr>
              <a:buFontTx/>
              <a:buNone/>
              <a:defRPr/>
            </a:pPr>
            <a:r>
              <a:rPr lang="it-IT" altLang="it-IT" sz="2800" cap="small" dirty="0" smtClean="0">
                <a:solidFill>
                  <a:srgbClr val="FFFFFF"/>
                </a:solidFill>
                <a:latin typeface="Times New Roman" pitchFamily="18" charset="0"/>
              </a:rPr>
              <a:t>Immunità di </a:t>
            </a:r>
          </a:p>
          <a:p>
            <a:pPr algn="ctr" eaLnBrk="1" hangingPunct="1">
              <a:spcBef>
                <a:spcPct val="0"/>
              </a:spcBef>
              <a:buClr>
                <a:srgbClr val="FF0000"/>
              </a:buClr>
              <a:buFontTx/>
              <a:buNone/>
              <a:defRPr/>
            </a:pPr>
            <a:r>
              <a:rPr lang="it-IT" altLang="it-IT" sz="2800" cap="small" dirty="0" smtClean="0">
                <a:solidFill>
                  <a:srgbClr val="FFFFFF"/>
                </a:solidFill>
                <a:latin typeface="Times New Roman" pitchFamily="18" charset="0"/>
              </a:rPr>
              <a:t>breve durata</a:t>
            </a:r>
            <a:endParaRPr lang="it-IT" altLang="it-IT" sz="2400" cap="small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25400" y="3259138"/>
            <a:ext cx="3803650" cy="522287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0000"/>
              </a:buClr>
              <a:buFontTx/>
              <a:buNone/>
              <a:defRPr/>
            </a:pPr>
            <a:r>
              <a:rPr lang="it-IT" altLang="it-IT" sz="2800" cap="small" dirty="0" smtClean="0">
                <a:solidFill>
                  <a:srgbClr val="000000"/>
                </a:solidFill>
                <a:latin typeface="Times New Roman" pitchFamily="18" charset="0"/>
              </a:rPr>
              <a:t>Efficacia dei vaccini 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46842" y="3933825"/>
            <a:ext cx="77466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sz="3000" u="sng" cap="small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Protezione nei confronti di un ceppo omologo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None/>
              <a:defRPr/>
            </a:pPr>
            <a:r>
              <a:rPr lang="it-IT" altLang="it-IT" sz="3000" cap="small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solo in presenza di titoli </a:t>
            </a:r>
            <a:r>
              <a:rPr lang="it-IT" altLang="it-IT" sz="3000" cap="small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</a:t>
            </a:r>
            <a:r>
              <a:rPr lang="it-IT" altLang="it-IT" sz="3000" cap="small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elevati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432049" y="4941888"/>
            <a:ext cx="730830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sz="3000" u="sng" cap="small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Protezione incompleta VS un ceppo eterologo</a:t>
            </a:r>
            <a:r>
              <a:rPr lang="it-IT" altLang="it-IT" sz="3000" cap="small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anche in presenza di titoli </a:t>
            </a:r>
            <a:r>
              <a:rPr lang="it-IT" altLang="it-IT" sz="3000" cap="small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</a:t>
            </a:r>
            <a:r>
              <a:rPr lang="it-IT" altLang="it-IT" sz="3000" cap="small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elevati</a:t>
            </a:r>
          </a:p>
        </p:txBody>
      </p:sp>
      <p:sp>
        <p:nvSpPr>
          <p:cNvPr id="2" name="Freccia circolare a destra 1"/>
          <p:cNvSpPr/>
          <p:nvPr/>
        </p:nvSpPr>
        <p:spPr>
          <a:xfrm>
            <a:off x="402113" y="5957551"/>
            <a:ext cx="935038" cy="4762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387951" y="6195676"/>
            <a:ext cx="6967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0000"/>
              </a:buClr>
              <a:buFontTx/>
              <a:buNone/>
              <a:defRPr/>
            </a:pPr>
            <a:r>
              <a:rPr lang="it-IT" altLang="it-IT" sz="2400" cap="small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Possibile migliorarla con frequenti interventi vaccinali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708400" y="3756788"/>
            <a:ext cx="5437188" cy="2381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468313" y="1346473"/>
            <a:ext cx="342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3 TIPI Ag </a:t>
            </a:r>
            <a:r>
              <a:rPr lang="it-IT" altLang="it-IT" sz="400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</a:t>
            </a:r>
          </a:p>
        </p:txBody>
      </p:sp>
      <p:sp>
        <p:nvSpPr>
          <p:cNvPr id="93187" name="AutoShape 3"/>
          <p:cNvSpPr>
            <a:spLocks noChangeArrowheads="1"/>
          </p:cNvSpPr>
          <p:nvPr/>
        </p:nvSpPr>
        <p:spPr bwMode="auto">
          <a:xfrm>
            <a:off x="3707904" y="1514056"/>
            <a:ext cx="803275" cy="381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  <a:effectLst>
            <a:outerShdw dist="45791" dir="2021404" algn="ctr" rotWithShape="0">
              <a:schemeClr val="tx1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93221" name="Oval 72"/>
          <p:cNvSpPr>
            <a:spLocks noChangeArrowheads="1"/>
          </p:cNvSpPr>
          <p:nvPr/>
        </p:nvSpPr>
        <p:spPr bwMode="auto">
          <a:xfrm>
            <a:off x="130383" y="3339893"/>
            <a:ext cx="1993345" cy="737179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000">
              <a:solidFill>
                <a:srgbClr val="CCFF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222" name="Text Box 22"/>
          <p:cNvSpPr txBox="1">
            <a:spLocks noChangeArrowheads="1"/>
          </p:cNvSpPr>
          <p:nvPr/>
        </p:nvSpPr>
        <p:spPr bwMode="auto">
          <a:xfrm>
            <a:off x="86267" y="3306212"/>
            <a:ext cx="20145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RNA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8 SEGMENTI   </a:t>
            </a:r>
          </a:p>
        </p:txBody>
      </p:sp>
      <p:sp>
        <p:nvSpPr>
          <p:cNvPr id="136222" name="Text Box 30"/>
          <p:cNvSpPr txBox="1">
            <a:spLocks noChangeArrowheads="1"/>
          </p:cNvSpPr>
          <p:nvPr/>
        </p:nvSpPr>
        <p:spPr bwMode="auto">
          <a:xfrm>
            <a:off x="5392300" y="419894"/>
            <a:ext cx="26068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SIEROTIPI</a:t>
            </a:r>
          </a:p>
        </p:txBody>
      </p:sp>
      <p:sp>
        <p:nvSpPr>
          <p:cNvPr id="93192" name="WordArt 41"/>
          <p:cNvSpPr>
            <a:spLocks noChangeArrowheads="1" noChangeShapeType="1" noTextEdit="1"/>
          </p:cNvSpPr>
          <p:nvPr/>
        </p:nvSpPr>
        <p:spPr bwMode="auto">
          <a:xfrm>
            <a:off x="4665418" y="1255985"/>
            <a:ext cx="367347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3 SIEROTIPI</a:t>
            </a:r>
          </a:p>
        </p:txBody>
      </p:sp>
      <p:sp>
        <p:nvSpPr>
          <p:cNvPr id="136240" name="Text Box 48"/>
          <p:cNvSpPr txBox="1">
            <a:spLocks noChangeArrowheads="1"/>
          </p:cNvSpPr>
          <p:nvPr/>
        </p:nvSpPr>
        <p:spPr bwMode="auto">
          <a:xfrm>
            <a:off x="34925" y="2154238"/>
            <a:ext cx="792163" cy="914400"/>
          </a:xfrm>
          <a:prstGeom prst="rect">
            <a:avLst/>
          </a:prstGeom>
          <a:solidFill>
            <a:srgbClr val="99CCFF">
              <a:alpha val="7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5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pic>
        <p:nvPicPr>
          <p:cNvPr id="93194" name="Picture 4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1035A5"/>
              </a:clrFrom>
              <a:clrTo>
                <a:srgbClr val="1035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1" t="2271" r="8315" b="5513"/>
          <a:stretch>
            <a:fillRect/>
          </a:stretch>
        </p:blipFill>
        <p:spPr bwMode="auto">
          <a:xfrm>
            <a:off x="1331913" y="2781300"/>
            <a:ext cx="407987" cy="534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5" name="Picture 5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035A5"/>
              </a:clrFrom>
              <a:clrTo>
                <a:srgbClr val="1035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2" t="13608" r="14140" b="17670"/>
          <a:stretch>
            <a:fillRect/>
          </a:stretch>
        </p:blipFill>
        <p:spPr bwMode="auto">
          <a:xfrm>
            <a:off x="1187450" y="2157413"/>
            <a:ext cx="542925" cy="5254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6" name="Picture 51" descr="p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2319338"/>
            <a:ext cx="6762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7" name="Picture 52" descr="hor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36838"/>
            <a:ext cx="7000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8" name="Picture 53" descr="anatr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2538413"/>
            <a:ext cx="46672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46" name="Text Box 54"/>
          <p:cNvSpPr txBox="1">
            <a:spLocks noChangeArrowheads="1"/>
          </p:cNvSpPr>
          <p:nvPr/>
        </p:nvSpPr>
        <p:spPr bwMode="auto">
          <a:xfrm>
            <a:off x="107950" y="4149725"/>
            <a:ext cx="736600" cy="823913"/>
          </a:xfrm>
          <a:prstGeom prst="rect">
            <a:avLst/>
          </a:prstGeom>
          <a:solidFill>
            <a:srgbClr val="FFCC00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48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36247" name="Text Box 55"/>
          <p:cNvSpPr txBox="1">
            <a:spLocks noChangeArrowheads="1"/>
          </p:cNvSpPr>
          <p:nvPr/>
        </p:nvSpPr>
        <p:spPr bwMode="auto">
          <a:xfrm>
            <a:off x="107950" y="5629275"/>
            <a:ext cx="787400" cy="823913"/>
          </a:xfrm>
          <a:prstGeom prst="rect">
            <a:avLst/>
          </a:prstGeom>
          <a:solidFill>
            <a:srgbClr val="FF99FF">
              <a:alpha val="6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48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grpSp>
        <p:nvGrpSpPr>
          <p:cNvPr id="93201" name="Group 71"/>
          <p:cNvGrpSpPr>
            <a:grpSpLocks/>
          </p:cNvGrpSpPr>
          <p:nvPr/>
        </p:nvGrpSpPr>
        <p:grpSpPr bwMode="auto">
          <a:xfrm>
            <a:off x="2195513" y="5589588"/>
            <a:ext cx="1081087" cy="936625"/>
            <a:chOff x="612" y="2659"/>
            <a:chExt cx="1008" cy="818"/>
          </a:xfrm>
        </p:grpSpPr>
        <p:pic>
          <p:nvPicPr>
            <p:cNvPr id="93214" name="Picture 6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1035A5"/>
                </a:clrFrom>
                <a:clrTo>
                  <a:srgbClr val="1035A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1" t="2271" r="8315" b="5513"/>
            <a:stretch>
              <a:fillRect/>
            </a:stretch>
          </p:blipFill>
          <p:spPr bwMode="auto">
            <a:xfrm>
              <a:off x="920" y="2659"/>
              <a:ext cx="417" cy="54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215" name="Picture 6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1035A5"/>
                </a:clrFrom>
                <a:clrTo>
                  <a:srgbClr val="1035A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1" t="2271" r="8315" b="5513"/>
            <a:stretch>
              <a:fillRect/>
            </a:stretch>
          </p:blipFill>
          <p:spPr bwMode="auto">
            <a:xfrm>
              <a:off x="1203" y="2796"/>
              <a:ext cx="417" cy="54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216" name="Picture 6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1035A5"/>
                </a:clrFrom>
                <a:clrTo>
                  <a:srgbClr val="1035A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1" t="2271" r="8315" b="5513"/>
            <a:stretch>
              <a:fillRect/>
            </a:stretch>
          </p:blipFill>
          <p:spPr bwMode="auto">
            <a:xfrm>
              <a:off x="1066" y="2932"/>
              <a:ext cx="416" cy="54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217" name="Picture 6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1035A5"/>
                </a:clrFrom>
                <a:clrTo>
                  <a:srgbClr val="1035A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1" t="2271" r="8315" b="5513"/>
            <a:stretch>
              <a:fillRect/>
            </a:stretch>
          </p:blipFill>
          <p:spPr bwMode="auto">
            <a:xfrm>
              <a:off x="838" y="2841"/>
              <a:ext cx="419" cy="54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218" name="Picture 69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1035A5"/>
                </a:clrFrom>
                <a:clrTo>
                  <a:srgbClr val="1035A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1" t="2271" r="8315" b="5513"/>
            <a:stretch>
              <a:fillRect/>
            </a:stretch>
          </p:blipFill>
          <p:spPr bwMode="auto">
            <a:xfrm>
              <a:off x="612" y="2751"/>
              <a:ext cx="417" cy="54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3202" name="Group 75"/>
          <p:cNvGrpSpPr>
            <a:grpSpLocks/>
          </p:cNvGrpSpPr>
          <p:nvPr/>
        </p:nvGrpSpPr>
        <p:grpSpPr bwMode="auto">
          <a:xfrm>
            <a:off x="827088" y="5948363"/>
            <a:ext cx="1873250" cy="649287"/>
            <a:chOff x="4286" y="2341"/>
            <a:chExt cx="1361" cy="409"/>
          </a:xfrm>
        </p:grpSpPr>
        <p:sp>
          <p:nvSpPr>
            <p:cNvPr id="93212" name="Oval 76"/>
            <p:cNvSpPr>
              <a:spLocks noChangeArrowheads="1"/>
            </p:cNvSpPr>
            <p:nvPr/>
          </p:nvSpPr>
          <p:spPr bwMode="auto">
            <a:xfrm>
              <a:off x="4332" y="2341"/>
              <a:ext cx="1216" cy="40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CCFF3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213" name="Text Box 77"/>
            <p:cNvSpPr txBox="1">
              <a:spLocks noChangeArrowheads="1"/>
            </p:cNvSpPr>
            <p:nvPr/>
          </p:nvSpPr>
          <p:spPr bwMode="auto">
            <a:xfrm>
              <a:off x="4286" y="2341"/>
              <a:ext cx="136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RNA 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7 SEGMENTI   </a:t>
              </a:r>
            </a:p>
          </p:txBody>
        </p:sp>
      </p:grpSp>
      <p:sp>
        <p:nvSpPr>
          <p:cNvPr id="93203" name="Rectangle 80"/>
          <p:cNvSpPr>
            <a:spLocks noChangeArrowheads="1"/>
          </p:cNvSpPr>
          <p:nvPr/>
        </p:nvSpPr>
        <p:spPr bwMode="auto">
          <a:xfrm>
            <a:off x="2636338" y="2137616"/>
            <a:ext cx="61916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NELL’UOMO E IN ALTRE SPECIE ANIMALI.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SUDDIVISI IN </a:t>
            </a:r>
            <a:r>
              <a:rPr lang="it-IT" altLang="it-IT" sz="240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SOTTOTIPI</a:t>
            </a:r>
            <a:r>
              <a:rPr lang="it-IT" altLang="it-I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BASE ALLE HA E NA.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POSSIBILI </a:t>
            </a:r>
            <a:r>
              <a:rPr lang="it-IT" altLang="it-IT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ANTIGENIC DRIFT</a:t>
            </a:r>
            <a:r>
              <a:rPr lang="it-IT" altLang="it-I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it-IT" altLang="it-IT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ANTIGENIC SHIFT</a:t>
            </a:r>
          </a:p>
        </p:txBody>
      </p:sp>
      <p:grpSp>
        <p:nvGrpSpPr>
          <p:cNvPr id="93204" name="Group 81"/>
          <p:cNvGrpSpPr>
            <a:grpSpLocks/>
          </p:cNvGrpSpPr>
          <p:nvPr/>
        </p:nvGrpSpPr>
        <p:grpSpPr bwMode="auto">
          <a:xfrm>
            <a:off x="1116013" y="4076700"/>
            <a:ext cx="1081087" cy="936625"/>
            <a:chOff x="612" y="2659"/>
            <a:chExt cx="1008" cy="818"/>
          </a:xfrm>
        </p:grpSpPr>
        <p:pic>
          <p:nvPicPr>
            <p:cNvPr id="93207" name="Picture 8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1035A5"/>
                </a:clrFrom>
                <a:clrTo>
                  <a:srgbClr val="1035A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1" t="2271" r="8315" b="5513"/>
            <a:stretch>
              <a:fillRect/>
            </a:stretch>
          </p:blipFill>
          <p:spPr bwMode="auto">
            <a:xfrm>
              <a:off x="920" y="2659"/>
              <a:ext cx="417" cy="54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208" name="Picture 8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1035A5"/>
                </a:clrFrom>
                <a:clrTo>
                  <a:srgbClr val="1035A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1" t="2271" r="8315" b="5513"/>
            <a:stretch>
              <a:fillRect/>
            </a:stretch>
          </p:blipFill>
          <p:spPr bwMode="auto">
            <a:xfrm>
              <a:off x="1203" y="2796"/>
              <a:ext cx="417" cy="54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209" name="Picture 8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1035A5"/>
                </a:clrFrom>
                <a:clrTo>
                  <a:srgbClr val="1035A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1" t="2271" r="8315" b="5513"/>
            <a:stretch>
              <a:fillRect/>
            </a:stretch>
          </p:blipFill>
          <p:spPr bwMode="auto">
            <a:xfrm>
              <a:off x="1066" y="2932"/>
              <a:ext cx="416" cy="54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210" name="Picture 8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1035A5"/>
                </a:clrFrom>
                <a:clrTo>
                  <a:srgbClr val="1035A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1" t="2271" r="8315" b="5513"/>
            <a:stretch>
              <a:fillRect/>
            </a:stretch>
          </p:blipFill>
          <p:spPr bwMode="auto">
            <a:xfrm>
              <a:off x="838" y="2841"/>
              <a:ext cx="419" cy="54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211" name="Picture 8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1035A5"/>
                </a:clrFrom>
                <a:clrTo>
                  <a:srgbClr val="1035A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1" t="2271" r="8315" b="5513"/>
            <a:stretch>
              <a:fillRect/>
            </a:stretch>
          </p:blipFill>
          <p:spPr bwMode="auto">
            <a:xfrm>
              <a:off x="612" y="2751"/>
              <a:ext cx="417" cy="54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3205" name="Rectangle 87"/>
          <p:cNvSpPr>
            <a:spLocks noChangeArrowheads="1"/>
          </p:cNvSpPr>
          <p:nvPr/>
        </p:nvSpPr>
        <p:spPr bwMode="auto">
          <a:xfrm>
            <a:off x="2636338" y="4008438"/>
            <a:ext cx="61501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SOLO NELL’UOMO, NON ESISTONO SOTTOTIPI.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POSSIBILE </a:t>
            </a:r>
            <a:r>
              <a:rPr lang="it-IT" altLang="it-IT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ANTIGENIC DRIFT</a:t>
            </a:r>
          </a:p>
        </p:txBody>
      </p:sp>
      <p:sp>
        <p:nvSpPr>
          <p:cNvPr id="93206" name="Rectangle 88"/>
          <p:cNvSpPr>
            <a:spLocks noChangeArrowheads="1"/>
          </p:cNvSpPr>
          <p:nvPr/>
        </p:nvSpPr>
        <p:spPr bwMode="auto">
          <a:xfrm>
            <a:off x="2771800" y="5445224"/>
            <a:ext cx="62468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SOLO NELL’UOMO, NON </a:t>
            </a:r>
            <a:r>
              <a:rPr lang="it-IT" altLang="it-IT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ESISTONO SOTTOTIPI. INFEZIONI ASINTOMATICHE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it-IT" altLang="it-I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LIEVI RAFFREDDORI</a:t>
            </a:r>
            <a:endParaRPr lang="it-IT" altLang="it-IT" sz="2400" u="sng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Text Box 5"/>
          <p:cNvSpPr txBox="1">
            <a:spLocks noChangeArrowheads="1"/>
          </p:cNvSpPr>
          <p:nvPr/>
        </p:nvSpPr>
        <p:spPr bwMode="auto">
          <a:xfrm>
            <a:off x="1980662" y="312149"/>
            <a:ext cx="4878388" cy="584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cap="smal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Protocollo Vaccinale  </a:t>
            </a:r>
          </a:p>
        </p:txBody>
      </p:sp>
      <p:pic>
        <p:nvPicPr>
          <p:cNvPr id="183299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74" y="908720"/>
            <a:ext cx="2476084" cy="247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00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455" y="973958"/>
            <a:ext cx="2792138" cy="241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713490" y="3386707"/>
            <a:ext cx="1620957" cy="584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u="sng" cap="small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Puledro </a:t>
            </a:r>
            <a:endParaRPr lang="it-IT" altLang="it-IT" sz="2800" u="sng" cap="small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4932040" y="3418788"/>
            <a:ext cx="3534365" cy="584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u="sng" cap="small" dirty="0" smtClean="0">
                <a:solidFill>
                  <a:srgbClr val="000000"/>
                </a:solidFill>
                <a:latin typeface="Times New Roman" pitchFamily="18" charset="0"/>
              </a:rPr>
              <a:t>Soggetto adulto</a:t>
            </a:r>
            <a:endParaRPr lang="it-IT" altLang="it-IT" sz="2800" u="sng" cap="small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823753" y="4090510"/>
            <a:ext cx="2199898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cap="small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4-6 mesi di età</a:t>
            </a:r>
            <a:endParaRPr lang="it-IT" altLang="it-IT" sz="2400" cap="small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3304" name="Group 6"/>
          <p:cNvGrpSpPr>
            <a:grpSpLocks/>
          </p:cNvGrpSpPr>
          <p:nvPr/>
        </p:nvGrpSpPr>
        <p:grpSpPr bwMode="auto">
          <a:xfrm>
            <a:off x="135384" y="3980973"/>
            <a:ext cx="739776" cy="708025"/>
            <a:chOff x="768" y="1248"/>
            <a:chExt cx="466" cy="446"/>
          </a:xfrm>
        </p:grpSpPr>
        <p:sp>
          <p:nvSpPr>
            <p:cNvPr id="183314" name="Rectangle 7"/>
            <p:cNvSpPr>
              <a:spLocks noChangeArrowheads="1"/>
            </p:cNvSpPr>
            <p:nvPr/>
          </p:nvSpPr>
          <p:spPr bwMode="auto">
            <a:xfrm>
              <a:off x="768" y="1248"/>
              <a:ext cx="432" cy="358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50000">
                  <a:srgbClr val="FFCC66"/>
                </a:gs>
                <a:gs pos="100000">
                  <a:srgbClr val="FFFFCC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800">
                <a:solidFill>
                  <a:srgbClr val="CCFF3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3315" name="Text Box 8"/>
            <p:cNvSpPr txBox="1">
              <a:spLocks noChangeArrowheads="1"/>
            </p:cNvSpPr>
            <p:nvPr/>
          </p:nvSpPr>
          <p:spPr bwMode="auto">
            <a:xfrm>
              <a:off x="845" y="1248"/>
              <a:ext cx="38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4000" b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1°</a:t>
              </a:r>
            </a:p>
          </p:txBody>
        </p:sp>
      </p:grpSp>
      <p:grpSp>
        <p:nvGrpSpPr>
          <p:cNvPr id="183305" name="Group 6"/>
          <p:cNvGrpSpPr>
            <a:grpSpLocks/>
          </p:cNvGrpSpPr>
          <p:nvPr/>
        </p:nvGrpSpPr>
        <p:grpSpPr bwMode="auto">
          <a:xfrm>
            <a:off x="107504" y="4593798"/>
            <a:ext cx="738188" cy="708026"/>
            <a:chOff x="768" y="1248"/>
            <a:chExt cx="465" cy="446"/>
          </a:xfrm>
        </p:grpSpPr>
        <p:sp>
          <p:nvSpPr>
            <p:cNvPr id="183312" name="Rectangle 7"/>
            <p:cNvSpPr>
              <a:spLocks noChangeArrowheads="1"/>
            </p:cNvSpPr>
            <p:nvPr/>
          </p:nvSpPr>
          <p:spPr bwMode="auto">
            <a:xfrm>
              <a:off x="768" y="1248"/>
              <a:ext cx="432" cy="358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50000">
                  <a:srgbClr val="FFCC66"/>
                </a:gs>
                <a:gs pos="100000">
                  <a:srgbClr val="FFFFCC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800">
                <a:solidFill>
                  <a:srgbClr val="CCFF3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3313" name="Text Box 8"/>
            <p:cNvSpPr txBox="1">
              <a:spLocks noChangeArrowheads="1"/>
            </p:cNvSpPr>
            <p:nvPr/>
          </p:nvSpPr>
          <p:spPr bwMode="auto">
            <a:xfrm>
              <a:off x="844" y="1248"/>
              <a:ext cx="38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4000" b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2°</a:t>
              </a:r>
            </a:p>
          </p:txBody>
        </p:sp>
      </p:grp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742736" y="4628722"/>
            <a:ext cx="2506199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cap="small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Dopo 1 – 3 mesi </a:t>
            </a:r>
            <a:endParaRPr lang="it-IT" altLang="it-IT" sz="2400" cap="small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1152971" y="5432010"/>
            <a:ext cx="3144837" cy="4619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cap="small" dirty="0" smtClean="0">
                <a:solidFill>
                  <a:srgbClr val="000000"/>
                </a:solidFill>
                <a:latin typeface="Times New Roman" pitchFamily="18" charset="0"/>
              </a:rPr>
              <a:t>Richiami ogni 6 mesi</a:t>
            </a:r>
            <a:endParaRPr lang="it-IT" altLang="it-IT" sz="2000" cap="small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5100336" y="4087335"/>
            <a:ext cx="2846292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it-IT" altLang="it-IT" sz="2400" cap="small" dirty="0" smtClean="0">
                <a:solidFill>
                  <a:srgbClr val="000000"/>
                </a:solidFill>
                <a:latin typeface="Times New Roman" pitchFamily="18" charset="0"/>
              </a:rPr>
              <a:t>Richiamo annuale</a:t>
            </a:r>
            <a:endParaRPr lang="it-IT" altLang="it-IT" sz="2000" cap="small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3309" name="AutoShape 14"/>
          <p:cNvSpPr>
            <a:spLocks noChangeArrowheads="1"/>
          </p:cNvSpPr>
          <p:nvPr/>
        </p:nvSpPr>
        <p:spPr bwMode="auto">
          <a:xfrm>
            <a:off x="86171" y="5193872"/>
            <a:ext cx="1066800" cy="647700"/>
          </a:xfrm>
          <a:prstGeom prst="curvedRightArrow">
            <a:avLst>
              <a:gd name="adj1" fmla="val 0"/>
              <a:gd name="adj2" fmla="val 40000"/>
              <a:gd name="adj3" fmla="val 54902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6796" dir="1593903" algn="ctr" rotWithShape="0">
              <a:schemeClr val="tx1"/>
            </a:outerShdw>
          </a:effec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CFF33"/>
              </a:solidFill>
              <a:latin typeface="Lucida Console" panose="020B0609040504020204" pitchFamily="49" charset="0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4788024" y="4622323"/>
            <a:ext cx="3979863" cy="1016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000" cap="small" dirty="0" smtClean="0">
                <a:solidFill>
                  <a:srgbClr val="000000"/>
                </a:solidFill>
                <a:latin typeface="Times New Roman" pitchFamily="18" charset="0"/>
              </a:rPr>
              <a:t>Immunità più duratura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000" cap="small" dirty="0" smtClean="0">
                <a:solidFill>
                  <a:srgbClr val="000000"/>
                </a:solidFill>
                <a:latin typeface="Times New Roman" pitchFamily="18" charset="0"/>
              </a:rPr>
              <a:t>In seguito a più vaccinazioni ed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000" cap="small" dirty="0" smtClean="0">
                <a:solidFill>
                  <a:srgbClr val="000000"/>
                </a:solidFill>
                <a:latin typeface="Times New Roman" pitchFamily="18" charset="0"/>
              </a:rPr>
              <a:t>Esposizione con virus di campo</a:t>
            </a:r>
            <a:endParaRPr lang="it-IT" altLang="it-IT" sz="1800" cap="small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" name="Rettangolo 1"/>
          <p:cNvSpPr>
            <a:spLocks noChangeArrowheads="1"/>
          </p:cNvSpPr>
          <p:nvPr/>
        </p:nvSpPr>
        <p:spPr bwMode="auto">
          <a:xfrm>
            <a:off x="1835696" y="5961474"/>
            <a:ext cx="5904656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Cavalle </a:t>
            </a:r>
            <a:r>
              <a:rPr lang="it-IT" altLang="it-IT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gravide: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richiamo </a:t>
            </a:r>
            <a:r>
              <a:rPr lang="it-IT" altLang="it-IT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4 – 6 sett.  prima </a:t>
            </a:r>
            <a:r>
              <a:rPr lang="it-IT" altLang="it-IT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del parto</a:t>
            </a:r>
            <a:endParaRPr lang="it-IT" altLang="it-IT" sz="2400" dirty="0">
              <a:solidFill>
                <a:srgbClr val="CCFF33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Rettangolo 1"/>
          <p:cNvSpPr>
            <a:spLocks noChangeArrowheads="1"/>
          </p:cNvSpPr>
          <p:nvPr/>
        </p:nvSpPr>
        <p:spPr bwMode="auto">
          <a:xfrm>
            <a:off x="395288" y="4437063"/>
            <a:ext cx="7777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it-IT" altLang="it-IT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Cavalle gravide: richiamo 4 – 6 sett.  prima del parto</a:t>
            </a:r>
            <a:endParaRPr lang="it-IT" altLang="it-IT" dirty="0">
              <a:latin typeface="Times New Roman" panose="02020603050405020304" pitchFamily="18" charset="0"/>
            </a:endParaRPr>
          </a:p>
        </p:txBody>
      </p:sp>
      <p:sp>
        <p:nvSpPr>
          <p:cNvPr id="70659" name="Text Box 23"/>
          <p:cNvSpPr txBox="1">
            <a:spLocks noChangeArrowheads="1"/>
          </p:cNvSpPr>
          <p:nvPr/>
        </p:nvSpPr>
        <p:spPr bwMode="auto">
          <a:xfrm>
            <a:off x="2294731" y="731661"/>
            <a:ext cx="4487863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altLang="it-IT" sz="3200">
                <a:solidFill>
                  <a:srgbClr val="FF3300"/>
                </a:solidFill>
                <a:latin typeface="Times New Roman" pitchFamily="18" charset="0"/>
                <a:ea typeface="+mn-ea"/>
              </a:rPr>
              <a:t>REGOLAMENTO FISE</a:t>
            </a:r>
            <a:endParaRPr lang="it-IT" altLang="it-IT" sz="28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0660" name="Text Box 23"/>
          <p:cNvSpPr txBox="1">
            <a:spLocks noChangeArrowheads="1"/>
          </p:cNvSpPr>
          <p:nvPr/>
        </p:nvSpPr>
        <p:spPr bwMode="auto">
          <a:xfrm>
            <a:off x="312738" y="1616075"/>
            <a:ext cx="541337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altLang="it-IT">
                <a:solidFill>
                  <a:srgbClr val="000000"/>
                </a:solidFill>
                <a:latin typeface="Times New Roman" pitchFamily="18" charset="0"/>
                <a:ea typeface="+mn-ea"/>
              </a:rPr>
              <a:t>VACCINI SPENTI CON H7N7 E H3N8</a:t>
            </a:r>
            <a:endParaRPr lang="it-IT" altLang="it-IT" sz="20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32452" name="Text Box 23"/>
          <p:cNvSpPr txBox="1">
            <a:spLocks noChangeArrowheads="1"/>
          </p:cNvSpPr>
          <p:nvPr/>
        </p:nvSpPr>
        <p:spPr bwMode="auto">
          <a:xfrm>
            <a:off x="539750" y="2205038"/>
            <a:ext cx="3509963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t-IT" altLang="it-IT" b="0">
                <a:solidFill>
                  <a:srgbClr val="FF3300"/>
                </a:solidFill>
                <a:latin typeface="Times New Roman" panose="02020603050405020304" pitchFamily="18" charset="0"/>
              </a:rPr>
              <a:t>1° VACCINO A 4-6 MESI</a:t>
            </a:r>
            <a:endParaRPr lang="it-IT" altLang="it-IT" sz="20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2453" name="Text Box 23"/>
          <p:cNvSpPr txBox="1">
            <a:spLocks noChangeArrowheads="1"/>
          </p:cNvSpPr>
          <p:nvPr/>
        </p:nvSpPr>
        <p:spPr bwMode="auto">
          <a:xfrm>
            <a:off x="539750" y="2708275"/>
            <a:ext cx="412115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t-IT" altLang="it-IT" b="0">
                <a:solidFill>
                  <a:srgbClr val="FF3300"/>
                </a:solidFill>
                <a:latin typeface="Times New Roman" panose="02020603050405020304" pitchFamily="18" charset="0"/>
              </a:rPr>
              <a:t>2° VACCINO DOPO 1-3 MESI</a:t>
            </a:r>
            <a:endParaRPr lang="it-IT" altLang="it-IT" sz="20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2454" name="Text Box 23"/>
          <p:cNvSpPr txBox="1">
            <a:spLocks noChangeArrowheads="1"/>
          </p:cNvSpPr>
          <p:nvPr/>
        </p:nvSpPr>
        <p:spPr bwMode="auto">
          <a:xfrm>
            <a:off x="549275" y="3259138"/>
            <a:ext cx="517525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t-IT" altLang="it-IT" b="0">
                <a:solidFill>
                  <a:srgbClr val="FF3300"/>
                </a:solidFill>
                <a:latin typeface="Times New Roman" panose="02020603050405020304" pitchFamily="18" charset="0"/>
              </a:rPr>
              <a:t>3° VACCINO DOPO 5-7 MESI DAL 2°</a:t>
            </a:r>
            <a:endParaRPr lang="it-IT" altLang="it-IT" sz="20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2455" name="Text Box 23"/>
          <p:cNvSpPr txBox="1">
            <a:spLocks noChangeArrowheads="1"/>
          </p:cNvSpPr>
          <p:nvPr/>
        </p:nvSpPr>
        <p:spPr bwMode="auto">
          <a:xfrm>
            <a:off x="539750" y="3763963"/>
            <a:ext cx="441642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t-IT" altLang="it-IT" b="0">
                <a:solidFill>
                  <a:srgbClr val="FF3300"/>
                </a:solidFill>
                <a:latin typeface="Times New Roman" panose="02020603050405020304" pitchFamily="18" charset="0"/>
              </a:rPr>
              <a:t>4° E SUCCESSIVI OGNI 6 MESI</a:t>
            </a:r>
            <a:endParaRPr lang="it-IT" altLang="it-IT" sz="20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2457" name="Text Box 11"/>
          <p:cNvSpPr txBox="1">
            <a:spLocks noChangeArrowheads="1"/>
          </p:cNvSpPr>
          <p:nvPr/>
        </p:nvSpPr>
        <p:spPr bwMode="auto">
          <a:xfrm>
            <a:off x="6804248" y="260648"/>
            <a:ext cx="155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it-IT" altLang="it-IT" sz="1800" u="sng">
                <a:solidFill>
                  <a:srgbClr val="000000"/>
                </a:solidFill>
                <a:latin typeface="Times New Roman" panose="02020603050405020304" pitchFamily="18" charset="0"/>
              </a:rPr>
              <a:t>PROFILASSI</a:t>
            </a:r>
          </a:p>
        </p:txBody>
      </p:sp>
    </p:spTree>
    <p:extLst>
      <p:ext uri="{BB962C8B-B14F-4D97-AF65-F5344CB8AC3E}">
        <p14:creationId xmlns:p14="http://schemas.microsoft.com/office/powerpoint/2010/main" val="419746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23"/>
          <p:cNvSpPr txBox="1">
            <a:spLocks noChangeArrowheads="1"/>
          </p:cNvSpPr>
          <p:nvPr/>
        </p:nvSpPr>
        <p:spPr bwMode="auto">
          <a:xfrm>
            <a:off x="188913" y="836613"/>
            <a:ext cx="8486775" cy="4619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altLang="it-IT" u="sng" dirty="0">
                <a:solidFill>
                  <a:srgbClr val="C00000"/>
                </a:solidFill>
                <a:latin typeface="Times New Roman" pitchFamily="18" charset="0"/>
                <a:ea typeface="+mn-ea"/>
              </a:rPr>
              <a:t>ART. 1 RPV DPR 320/1954 (INTEGRATO DA O.M. 12/8/1970) </a:t>
            </a:r>
            <a:endParaRPr lang="it-IT" altLang="it-IT" sz="2000" u="sng" dirty="0">
              <a:solidFill>
                <a:srgbClr val="C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0660" name="Text Box 23"/>
          <p:cNvSpPr txBox="1">
            <a:spLocks noChangeArrowheads="1"/>
          </p:cNvSpPr>
          <p:nvPr/>
        </p:nvSpPr>
        <p:spPr bwMode="auto">
          <a:xfrm>
            <a:off x="342900" y="1616075"/>
            <a:ext cx="7807325" cy="4619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altLang="it-IT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MALATTIE RESPIRATORIE VIRALI DEGLI EQUINI</a:t>
            </a:r>
            <a:endParaRPr lang="it-IT" altLang="it-IT" sz="2000" dirty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33475" name="Text Box 23"/>
          <p:cNvSpPr txBox="1">
            <a:spLocks noChangeArrowheads="1"/>
          </p:cNvSpPr>
          <p:nvPr/>
        </p:nvSpPr>
        <p:spPr bwMode="auto">
          <a:xfrm>
            <a:off x="188913" y="2659758"/>
            <a:ext cx="4670959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it-IT" altLang="it-IT" dirty="0">
                <a:solidFill>
                  <a:srgbClr val="C00000"/>
                </a:solidFill>
                <a:latin typeface="Times New Roman" panose="02020603050405020304" pitchFamily="18" charset="0"/>
              </a:rPr>
              <a:t>DENUNCIA OBBLIGATORIA</a:t>
            </a:r>
            <a:endParaRPr lang="it-IT" altLang="it-IT" sz="2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3477" name="Text Box 11"/>
          <p:cNvSpPr txBox="1">
            <a:spLocks noChangeArrowheads="1"/>
          </p:cNvSpPr>
          <p:nvPr/>
        </p:nvSpPr>
        <p:spPr bwMode="auto">
          <a:xfrm>
            <a:off x="6443663" y="188913"/>
            <a:ext cx="2481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it-IT" altLang="it-IT" sz="1800" u="sng">
                <a:solidFill>
                  <a:srgbClr val="000000"/>
                </a:solidFill>
                <a:latin typeface="Times New Roman" panose="02020603050405020304" pitchFamily="18" charset="0"/>
              </a:rPr>
              <a:t>POLIZIA SANITARIA</a:t>
            </a:r>
          </a:p>
        </p:txBody>
      </p:sp>
      <p:sp>
        <p:nvSpPr>
          <p:cNvPr id="233478" name="Text Box 23"/>
          <p:cNvSpPr txBox="1">
            <a:spLocks noChangeArrowheads="1"/>
          </p:cNvSpPr>
          <p:nvPr/>
        </p:nvSpPr>
        <p:spPr bwMode="auto">
          <a:xfrm>
            <a:off x="157982" y="3284587"/>
            <a:ext cx="5453609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it-IT" altLang="it-IT" dirty="0">
                <a:solidFill>
                  <a:srgbClr val="C00000"/>
                </a:solidFill>
                <a:latin typeface="Times New Roman" panose="02020603050405020304" pitchFamily="18" charset="0"/>
              </a:rPr>
              <a:t>ISOLAMENTO ANIMALI INFETTI</a:t>
            </a:r>
            <a:endParaRPr lang="it-IT" altLang="it-IT" sz="2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3479" name="Text Box 23"/>
          <p:cNvSpPr txBox="1">
            <a:spLocks noChangeArrowheads="1"/>
          </p:cNvSpPr>
          <p:nvPr/>
        </p:nvSpPr>
        <p:spPr bwMode="auto">
          <a:xfrm>
            <a:off x="156326" y="3850776"/>
            <a:ext cx="4929171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it-IT" altLang="it-IT" dirty="0">
                <a:solidFill>
                  <a:srgbClr val="C00000"/>
                </a:solidFill>
                <a:latin typeface="Times New Roman" panose="02020603050405020304" pitchFamily="18" charset="0"/>
              </a:rPr>
              <a:t>BLOCCO MOVIMENTAZIONE</a:t>
            </a:r>
            <a:endParaRPr lang="it-IT" altLang="it-IT" sz="2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3480" name="Text Box 23"/>
          <p:cNvSpPr txBox="1">
            <a:spLocks noChangeArrowheads="1"/>
          </p:cNvSpPr>
          <p:nvPr/>
        </p:nvSpPr>
        <p:spPr bwMode="auto">
          <a:xfrm>
            <a:off x="156326" y="4482607"/>
            <a:ext cx="8723094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  <a:ea typeface="MS PGothic" panose="020B0600070205080204" pitchFamily="34" charset="-128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it-IT" altLang="it-IT" dirty="0">
                <a:solidFill>
                  <a:srgbClr val="C00000"/>
                </a:solidFill>
                <a:latin typeface="Times New Roman" panose="02020603050405020304" pitchFamily="18" charset="0"/>
              </a:rPr>
              <a:t>DIVIETO DI PARTECIPAZIONE GARE SPORTIVE/FIERE</a:t>
            </a:r>
            <a:endParaRPr lang="it-IT" altLang="it-IT" sz="2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98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ttangolo 1"/>
          <p:cNvSpPr>
            <a:spLocks noChangeArrowheads="1"/>
          </p:cNvSpPr>
          <p:nvPr/>
        </p:nvSpPr>
        <p:spPr bwMode="auto">
          <a:xfrm>
            <a:off x="-6350" y="31750"/>
            <a:ext cx="5400675" cy="9540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/>
            <a:r>
              <a:rPr lang="en-US" altLang="it-IT" sz="2800">
                <a:solidFill>
                  <a:schemeClr val="tx1"/>
                </a:solidFill>
                <a:latin typeface="Copperplate Gothic Bold" panose="020E0705020206020404" pitchFamily="34" charset="0"/>
              </a:rPr>
              <a:t>Spettro d’ospite del virus H3N8 in espansione</a:t>
            </a:r>
            <a:endParaRPr lang="it-IT" altLang="it-IT" sz="2800">
              <a:solidFill>
                <a:schemeClr val="tx1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90115" name="Rettangolo 2"/>
          <p:cNvSpPr>
            <a:spLocks noChangeArrowheads="1"/>
          </p:cNvSpPr>
          <p:nvPr/>
        </p:nvSpPr>
        <p:spPr bwMode="auto">
          <a:xfrm>
            <a:off x="275865" y="1107380"/>
            <a:ext cx="350404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/>
            <a:r>
              <a:rPr lang="en-US" altLang="it-IT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Possibile</a:t>
            </a:r>
            <a:r>
              <a:rPr lang="en-US" altLang="it-IT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altLang="it-IT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trasmissione</a:t>
            </a:r>
            <a:r>
              <a:rPr lang="en-US" altLang="it-IT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anche</a:t>
            </a:r>
            <a:r>
              <a:rPr lang="en-US" altLang="it-IT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all’uomo</a:t>
            </a:r>
            <a:r>
              <a:rPr lang="en-US" altLang="it-IT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it-IT" altLang="it-IT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01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81" y="2490820"/>
            <a:ext cx="2792413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1163638"/>
            <a:ext cx="4625975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8" name="Rettangolo 5"/>
          <p:cNvSpPr>
            <a:spLocks noChangeArrowheads="1"/>
          </p:cNvSpPr>
          <p:nvPr/>
        </p:nvSpPr>
        <p:spPr bwMode="auto">
          <a:xfrm>
            <a:off x="16001" y="4581128"/>
            <a:ext cx="43211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/>
            <a:r>
              <a:rPr lang="en-US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Sembra</a:t>
            </a:r>
            <a:r>
              <a:rPr lang="en-US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molte</a:t>
            </a:r>
            <a:r>
              <a:rPr lang="en-US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epidemie</a:t>
            </a:r>
            <a:r>
              <a:rPr lang="en-US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inf. equine </a:t>
            </a:r>
            <a:r>
              <a:rPr lang="en-US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storiche</a:t>
            </a:r>
            <a:r>
              <a:rPr lang="en-US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abbiano</a:t>
            </a:r>
            <a:r>
              <a:rPr lang="en-US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preceduto</a:t>
            </a:r>
            <a:r>
              <a:rPr lang="en-US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3 </a:t>
            </a:r>
            <a:r>
              <a:rPr lang="en-US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settimane</a:t>
            </a:r>
            <a:r>
              <a:rPr lang="en-US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l’infezione</a:t>
            </a:r>
            <a:r>
              <a:rPr lang="en-US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nell’uomo</a:t>
            </a:r>
            <a:endParaRPr lang="it-IT" altLang="it-IT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01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5027"/>
            <a:ext cx="3563937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06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ttangolo 2"/>
          <p:cNvSpPr>
            <a:spLocks noChangeArrowheads="1"/>
          </p:cNvSpPr>
          <p:nvPr/>
        </p:nvSpPr>
        <p:spPr bwMode="auto">
          <a:xfrm>
            <a:off x="960393" y="381591"/>
            <a:ext cx="30956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/>
            <a:r>
              <a:rPr lang="en-US" altLang="it-IT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Virus </a:t>
            </a:r>
            <a:r>
              <a:rPr lang="en-US" altLang="it-IT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equino</a:t>
            </a:r>
            <a:r>
              <a:rPr lang="en-US" altLang="it-IT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eaLnBrk="1" hangingPunct="1"/>
            <a:r>
              <a:rPr lang="en-US" altLang="it-IT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trasmissione</a:t>
            </a:r>
            <a:r>
              <a:rPr lang="en-US" altLang="it-IT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anche</a:t>
            </a:r>
            <a:r>
              <a:rPr lang="en-US" altLang="it-IT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all’uomo</a:t>
            </a:r>
            <a:r>
              <a:rPr lang="en-US" altLang="it-IT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it-IT" altLang="it-IT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11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5888"/>
            <a:ext cx="2794000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Rettangolo 5"/>
          <p:cNvSpPr>
            <a:spLocks noChangeArrowheads="1"/>
          </p:cNvSpPr>
          <p:nvPr/>
        </p:nvSpPr>
        <p:spPr bwMode="auto">
          <a:xfrm>
            <a:off x="250825" y="2003425"/>
            <a:ext cx="43211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algn="l" eaLnBrk="1" hangingPunct="1"/>
            <a:r>
              <a:rPr lang="en-US" altLang="it-IT" sz="2800" dirty="0" err="1">
                <a:solidFill>
                  <a:schemeClr val="tx1"/>
                </a:solidFill>
                <a:latin typeface="Corbel" panose="020B0503020204020204" pitchFamily="34" charset="0"/>
              </a:rPr>
              <a:t>Testimonianze</a:t>
            </a:r>
            <a:r>
              <a:rPr lang="en-US" altLang="it-IT" sz="28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altLang="it-IT" sz="2800" dirty="0" err="1">
                <a:solidFill>
                  <a:schemeClr val="tx1"/>
                </a:solidFill>
                <a:latin typeface="Corbel" panose="020B0503020204020204" pitchFamily="34" charset="0"/>
              </a:rPr>
              <a:t>storiche</a:t>
            </a:r>
            <a:r>
              <a:rPr lang="en-US" altLang="it-IT" sz="28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altLang="it-IT" sz="2800" dirty="0" err="1">
                <a:solidFill>
                  <a:schemeClr val="tx1"/>
                </a:solidFill>
                <a:latin typeface="Corbel" panose="020B0503020204020204" pitchFamily="34" charset="0"/>
              </a:rPr>
              <a:t>Dati</a:t>
            </a:r>
            <a:r>
              <a:rPr lang="en-US" altLang="it-IT" sz="28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altLang="it-IT" sz="2800" dirty="0" err="1">
                <a:solidFill>
                  <a:schemeClr val="tx1"/>
                </a:solidFill>
                <a:latin typeface="Corbel" panose="020B0503020204020204" pitchFamily="34" charset="0"/>
              </a:rPr>
              <a:t>scientifici</a:t>
            </a:r>
            <a:endParaRPr lang="it-IT" altLang="it-IT" sz="28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91141" name="Freccia a destra 3"/>
          <p:cNvSpPr>
            <a:spLocks noChangeArrowheads="1"/>
          </p:cNvSpPr>
          <p:nvPr/>
        </p:nvSpPr>
        <p:spPr bwMode="auto">
          <a:xfrm>
            <a:off x="4067175" y="1916113"/>
            <a:ext cx="792163" cy="125253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91142" name="CasellaDiTesto 8"/>
          <p:cNvSpPr txBox="1">
            <a:spLocks noChangeArrowheads="1"/>
          </p:cNvSpPr>
          <p:nvPr/>
        </p:nvSpPr>
        <p:spPr bwMode="auto">
          <a:xfrm>
            <a:off x="4859338" y="2127250"/>
            <a:ext cx="27892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/>
            <a:r>
              <a:rPr lang="it-IT" altLang="it-IT">
                <a:solidFill>
                  <a:schemeClr val="tx1"/>
                </a:solidFill>
              </a:rPr>
              <a:t>Ipotesi da non</a:t>
            </a:r>
          </a:p>
          <a:p>
            <a:pPr eaLnBrk="1" hangingPunct="1"/>
            <a:r>
              <a:rPr lang="it-IT" altLang="it-IT">
                <a:solidFill>
                  <a:schemeClr val="tx1"/>
                </a:solidFill>
              </a:rPr>
              <a:t> sottovalutare</a:t>
            </a:r>
          </a:p>
        </p:txBody>
      </p:sp>
      <p:pic>
        <p:nvPicPr>
          <p:cNvPr id="911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167063"/>
            <a:ext cx="5535612" cy="36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4" name="Rettangolo 9"/>
          <p:cNvSpPr>
            <a:spLocks noChangeArrowheads="1"/>
          </p:cNvSpPr>
          <p:nvPr/>
        </p:nvSpPr>
        <p:spPr bwMode="auto">
          <a:xfrm>
            <a:off x="242888" y="3444875"/>
            <a:ext cx="5040312" cy="1568450"/>
          </a:xfrm>
          <a:prstGeom prst="rect">
            <a:avLst/>
          </a:prstGeom>
          <a:solidFill>
            <a:schemeClr val="bg1">
              <a:alpha val="2588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/>
            <a:r>
              <a:rPr lang="en-US" altLang="it-IT" sz="3200" dirty="0" err="1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Necessaria</a:t>
            </a:r>
            <a:r>
              <a:rPr lang="en-US" altLang="it-IT" sz="3200" dirty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 </a:t>
            </a:r>
            <a:r>
              <a:rPr lang="en-US" altLang="it-IT" sz="3200" dirty="0" err="1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una</a:t>
            </a:r>
            <a:r>
              <a:rPr lang="en-US" altLang="it-IT" sz="3200" dirty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 </a:t>
            </a:r>
            <a:r>
              <a:rPr lang="en-US" altLang="it-IT" sz="3200" dirty="0" err="1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stretta</a:t>
            </a:r>
            <a:r>
              <a:rPr lang="en-US" altLang="it-IT" sz="3200" dirty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 </a:t>
            </a:r>
            <a:r>
              <a:rPr lang="en-US" altLang="it-IT" sz="3200" dirty="0" err="1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sorveglianza</a:t>
            </a:r>
            <a:r>
              <a:rPr lang="en-US" altLang="it-IT" sz="3200" dirty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 sui virus </a:t>
            </a:r>
            <a:r>
              <a:rPr lang="en-US" altLang="it-IT" sz="3200" dirty="0" err="1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influenzali</a:t>
            </a:r>
            <a:r>
              <a:rPr lang="en-US" altLang="it-IT" sz="3200" dirty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 </a:t>
            </a:r>
            <a:r>
              <a:rPr lang="en-US" altLang="it-IT" sz="3200" dirty="0" err="1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equini</a:t>
            </a:r>
            <a:endParaRPr lang="it-IT" altLang="it-IT" sz="3200" dirty="0">
              <a:solidFill>
                <a:schemeClr val="tx1"/>
              </a:solidFill>
              <a:latin typeface="Aharoni" pitchFamily="2" charset="0"/>
              <a:cs typeface="Aharo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50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Box 23"/>
          <p:cNvSpPr txBox="1">
            <a:spLocks noChangeArrowheads="1"/>
          </p:cNvSpPr>
          <p:nvPr/>
        </p:nvSpPr>
        <p:spPr bwMode="auto">
          <a:xfrm>
            <a:off x="155575" y="260350"/>
            <a:ext cx="4732338" cy="584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0000"/>
              </a:buClr>
              <a:buFontTx/>
              <a:buNone/>
              <a:defRPr/>
            </a:pPr>
            <a:r>
              <a:rPr lang="it-IT" altLang="it-IT" cap="small" dirty="0" smtClean="0">
                <a:latin typeface="Times New Roman" pitchFamily="18" charset="0"/>
              </a:rPr>
              <a:t>Fino a poco tempo fa…</a:t>
            </a:r>
            <a:endParaRPr lang="it-IT" altLang="it-IT" sz="2800" cap="small" dirty="0" smtClean="0">
              <a:latin typeface="Times New Roman" pitchFamily="18" charset="0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2087692" y="1135063"/>
            <a:ext cx="1890453" cy="76944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dist="35921" dir="2700000" algn="ctr" rotWithShape="0">
              <a:schemeClr val="bg1"/>
            </a:outerShdw>
          </a:effectLst>
          <a:extLst/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0000"/>
              </a:buClr>
              <a:buFontTx/>
              <a:buNone/>
              <a:defRPr/>
            </a:pPr>
            <a:r>
              <a:rPr lang="it-IT" altLang="it-IT" sz="4400" cap="small" dirty="0" smtClean="0">
                <a:latin typeface="Rockwell Condensed" panose="02060603050405020104" pitchFamily="18" charset="0"/>
              </a:rPr>
              <a:t>Cavallo</a:t>
            </a:r>
            <a:endParaRPr lang="it-IT" altLang="it-IT" sz="4000" cap="small" dirty="0" smtClean="0">
              <a:latin typeface="Rockwell Condensed" panose="02060603050405020104" pitchFamily="18" charset="0"/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4211638" y="981075"/>
            <a:ext cx="3817937" cy="1076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0000"/>
              </a:buClr>
              <a:buFontTx/>
              <a:buNone/>
              <a:defRPr/>
            </a:pPr>
            <a:r>
              <a:rPr lang="it-IT" altLang="it-IT" cap="small" dirty="0" smtClean="0">
                <a:latin typeface="Times New Roman" pitchFamily="18" charset="0"/>
              </a:rPr>
              <a:t>dead-end </a:t>
            </a:r>
            <a:r>
              <a:rPr lang="it-IT" altLang="it-IT" cap="small" dirty="0" err="1" smtClean="0">
                <a:latin typeface="Times New Roman" pitchFamily="18" charset="0"/>
              </a:rPr>
              <a:t>host</a:t>
            </a:r>
            <a:r>
              <a:rPr lang="it-IT" altLang="it-IT" cap="small" dirty="0" smtClean="0">
                <a:latin typeface="Times New Roman" pitchFamily="18" charset="0"/>
              </a:rPr>
              <a:t> per </a:t>
            </a:r>
          </a:p>
          <a:p>
            <a:pPr algn="ctr" eaLnBrk="1" hangingPunct="1">
              <a:spcBef>
                <a:spcPct val="0"/>
              </a:spcBef>
              <a:buClr>
                <a:srgbClr val="FF0000"/>
              </a:buClr>
              <a:buFontTx/>
              <a:buNone/>
              <a:defRPr/>
            </a:pPr>
            <a:r>
              <a:rPr lang="it-IT" altLang="it-IT" cap="small" dirty="0" smtClean="0">
                <a:latin typeface="Times New Roman" pitchFamily="18" charset="0"/>
              </a:rPr>
              <a:t>virus influenzali</a:t>
            </a:r>
            <a:endParaRPr lang="it-IT" altLang="it-IT" sz="2800" cap="small" dirty="0" smtClean="0">
              <a:latin typeface="Times New Roman" pitchFamily="18" charset="0"/>
            </a:endParaRPr>
          </a:p>
        </p:txBody>
      </p:sp>
      <p:sp>
        <p:nvSpPr>
          <p:cNvPr id="66565" name="Rectangle 12"/>
          <p:cNvSpPr>
            <a:spLocks noChangeArrowheads="1"/>
          </p:cNvSpPr>
          <p:nvPr/>
        </p:nvSpPr>
        <p:spPr bwMode="auto">
          <a:xfrm>
            <a:off x="250825" y="3860800"/>
            <a:ext cx="8497888" cy="266541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1441393" y="2276475"/>
            <a:ext cx="6512040" cy="1200329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0000"/>
              </a:buClr>
              <a:buFontTx/>
              <a:buNone/>
              <a:defRPr/>
            </a:pPr>
            <a:r>
              <a:rPr lang="it-IT" altLang="it-IT" sz="36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Mai osservati scambi di geni tra </a:t>
            </a:r>
          </a:p>
          <a:p>
            <a:pPr algn="ctr" eaLnBrk="1" hangingPunct="1">
              <a:spcBef>
                <a:spcPct val="0"/>
              </a:spcBef>
              <a:buClr>
                <a:srgbClr val="FF0000"/>
              </a:buClr>
              <a:buFontTx/>
              <a:buNone/>
              <a:defRPr/>
            </a:pPr>
            <a:r>
              <a:rPr lang="it-IT" altLang="it-IT" sz="36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virus equini e virus di altri animali</a:t>
            </a:r>
            <a:endParaRPr lang="it-IT" altLang="it-IT" cap="smal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ttangolo 9"/>
          <p:cNvSpPr>
            <a:spLocks noChangeArrowheads="1"/>
          </p:cNvSpPr>
          <p:nvPr/>
        </p:nvSpPr>
        <p:spPr bwMode="auto">
          <a:xfrm>
            <a:off x="602928" y="4221088"/>
            <a:ext cx="7569472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/>
            <a:r>
              <a:rPr lang="en-US" altLang="it-IT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2004, FLORIDA: INFLUENZA NEL CANE</a:t>
            </a:r>
            <a:endParaRPr lang="it-IT" altLang="it-IT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ttangolo 9"/>
          <p:cNvSpPr>
            <a:spLocks noChangeArrowheads="1"/>
          </p:cNvSpPr>
          <p:nvPr/>
        </p:nvSpPr>
        <p:spPr bwMode="auto">
          <a:xfrm>
            <a:off x="4060225" y="4897471"/>
            <a:ext cx="3975236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/>
            <a:r>
              <a:rPr lang="en-US" altLang="it-IT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Isolato</a:t>
            </a:r>
            <a:r>
              <a:rPr lang="en-US" altLang="it-IT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N3N8 </a:t>
            </a:r>
            <a:r>
              <a:rPr lang="en-US" altLang="it-IT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equino</a:t>
            </a:r>
            <a:endParaRPr lang="it-IT" altLang="it-IT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ttangolo 9"/>
          <p:cNvSpPr>
            <a:spLocks noChangeArrowheads="1"/>
          </p:cNvSpPr>
          <p:nvPr/>
        </p:nvSpPr>
        <p:spPr bwMode="auto">
          <a:xfrm>
            <a:off x="683817" y="5592915"/>
            <a:ext cx="8064896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FF33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/>
            <a:r>
              <a:rPr lang="en-US" altLang="it-IT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SALTO di SPECIE ANCHE PER VIRUS EQUINO</a:t>
            </a:r>
            <a:endParaRPr lang="it-IT" altLang="it-IT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49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dog-greyhound-racing-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90538"/>
            <a:ext cx="2592387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6319838" y="188913"/>
            <a:ext cx="2355850" cy="336550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66"/>
                </a:solidFill>
                <a:latin typeface="Times New Roman" panose="02020603050405020304" pitchFamily="18" charset="0"/>
              </a:rPr>
              <a:t>INFLUENZA NEI CANI</a:t>
            </a:r>
          </a:p>
        </p:txBody>
      </p:sp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827088" y="1125538"/>
            <a:ext cx="5254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>
                <a:latin typeface="Times New Roman" panose="02020603050405020304" pitchFamily="18" charset="0"/>
              </a:rPr>
              <a:t>GENNAIO 2004 - FLORIDA</a:t>
            </a:r>
          </a:p>
        </p:txBody>
      </p:sp>
      <p:sp>
        <p:nvSpPr>
          <p:cNvPr id="188422" name="Text Box 6"/>
          <p:cNvSpPr txBox="1">
            <a:spLocks noChangeArrowheads="1"/>
          </p:cNvSpPr>
          <p:nvPr/>
        </p:nvSpPr>
        <p:spPr bwMode="auto">
          <a:xfrm>
            <a:off x="0" y="2565400"/>
            <a:ext cx="946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FOCOLAIO DI MALATTIA RESPIRATORIA IN GREYHOUNDS</a:t>
            </a:r>
          </a:p>
        </p:txBody>
      </p:sp>
      <p:sp>
        <p:nvSpPr>
          <p:cNvPr id="188423" name="Text Box 7"/>
          <p:cNvSpPr txBox="1">
            <a:spLocks noChangeArrowheads="1"/>
          </p:cNvSpPr>
          <p:nvPr/>
        </p:nvSpPr>
        <p:spPr bwMode="auto">
          <a:xfrm>
            <a:off x="1994258" y="1697906"/>
            <a:ext cx="3614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Times New Roman" panose="02020603050405020304" pitchFamily="18" charset="0"/>
              </a:rPr>
              <a:t>8/22 CANI MORTI (36%)</a:t>
            </a:r>
          </a:p>
        </p:txBody>
      </p:sp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49212" y="2994405"/>
            <a:ext cx="720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Times New Roman" panose="02020603050405020304" pitchFamily="18" charset="0"/>
              </a:rPr>
              <a:t>CAMPIONI NEGATIVI AI COMUNI PATOGENI </a:t>
            </a: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41" y="4280770"/>
            <a:ext cx="2266653" cy="1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4649987"/>
            <a:ext cx="16219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827584" y="6137321"/>
            <a:ext cx="76334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ESTESI FENOMENI EMORRAGICI TRATTO RESPIRATORIO 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0" y="3469467"/>
            <a:ext cx="29075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ESAMI VIROLOGICI</a:t>
            </a: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2771800" y="3717032"/>
            <a:ext cx="223224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600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5065945" y="3511278"/>
            <a:ext cx="3178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VIRUS INFLUENZALE H3</a:t>
            </a:r>
          </a:p>
        </p:txBody>
      </p:sp>
      <p:sp>
        <p:nvSpPr>
          <p:cNvPr id="17" name="WordArt 21"/>
          <p:cNvSpPr>
            <a:spLocks noChangeArrowheads="1" noChangeShapeType="1" noTextEdit="1"/>
          </p:cNvSpPr>
          <p:nvPr/>
        </p:nvSpPr>
        <p:spPr bwMode="auto">
          <a:xfrm>
            <a:off x="4932040" y="4066736"/>
            <a:ext cx="3680944" cy="6068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POSITIVO H3N8 EQUINO</a:t>
            </a: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6081713" y="4810522"/>
            <a:ext cx="2531271" cy="57790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200" b="0"/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5940152" y="4787860"/>
            <a:ext cx="26642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Times New Roman" panose="02020603050405020304" pitchFamily="18" charset="0"/>
              </a:rPr>
              <a:t>canine/</a:t>
            </a:r>
            <a:r>
              <a:rPr lang="it-IT" altLang="it-IT" sz="2800" dirty="0" err="1">
                <a:latin typeface="Times New Roman" panose="02020603050405020304" pitchFamily="18" charset="0"/>
              </a:rPr>
              <a:t>Fl</a:t>
            </a:r>
            <a:r>
              <a:rPr lang="it-IT" altLang="it-IT" sz="2800" dirty="0">
                <a:latin typeface="Times New Roman" panose="02020603050405020304" pitchFamily="18" charset="0"/>
              </a:rPr>
              <a:t>/04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13"/>
          <p:cNvSpPr txBox="1">
            <a:spLocks noChangeArrowheads="1"/>
          </p:cNvSpPr>
          <p:nvPr/>
        </p:nvSpPr>
        <p:spPr bwMode="auto">
          <a:xfrm>
            <a:off x="6372200" y="487999"/>
            <a:ext cx="2355850" cy="336550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 dirty="0">
                <a:solidFill>
                  <a:srgbClr val="000066"/>
                </a:solidFill>
                <a:latin typeface="Times New Roman" panose="02020603050405020304" pitchFamily="18" charset="0"/>
              </a:rPr>
              <a:t>INFLUENZA NEI CANI</a:t>
            </a:r>
          </a:p>
        </p:txBody>
      </p:sp>
      <p:sp>
        <p:nvSpPr>
          <p:cNvPr id="192516" name="Text Box 15"/>
          <p:cNvSpPr txBox="1">
            <a:spLocks noChangeArrowheads="1"/>
          </p:cNvSpPr>
          <p:nvPr/>
        </p:nvSpPr>
        <p:spPr bwMode="auto">
          <a:xfrm>
            <a:off x="198313" y="1125538"/>
            <a:ext cx="8766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latin typeface="Times New Roman" panose="02020603050405020304" pitchFamily="18" charset="0"/>
              </a:rPr>
              <a:t>INDAGINI SIEROLOGICHE HANNO DIMOSTRATO</a:t>
            </a:r>
          </a:p>
        </p:txBody>
      </p:sp>
      <p:sp>
        <p:nvSpPr>
          <p:cNvPr id="192517" name="Text Box 16"/>
          <p:cNvSpPr txBox="1">
            <a:spLocks noChangeArrowheads="1"/>
          </p:cNvSpPr>
          <p:nvPr/>
        </p:nvSpPr>
        <p:spPr bwMode="auto">
          <a:xfrm>
            <a:off x="773113" y="2338388"/>
            <a:ext cx="75961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it-IT" alt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VIRUS PRESENTE NEI CANI PRIMA DEL </a:t>
            </a:r>
            <a:r>
              <a:rPr lang="it-IT" alt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2004</a:t>
            </a:r>
            <a:r>
              <a:rPr lang="it-IT" alt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, NON PRIMA DEL 1998</a:t>
            </a:r>
          </a:p>
        </p:txBody>
      </p:sp>
      <p:sp>
        <p:nvSpPr>
          <p:cNvPr id="192518" name="Text Box 20"/>
          <p:cNvSpPr txBox="1">
            <a:spLocks noChangeArrowheads="1"/>
          </p:cNvSpPr>
          <p:nvPr/>
        </p:nvSpPr>
        <p:spPr bwMode="auto">
          <a:xfrm>
            <a:off x="847502" y="3978276"/>
            <a:ext cx="79009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it-IT" alt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ALTA </a:t>
            </a:r>
            <a:r>
              <a:rPr lang="it-IT" alt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SIEROPOSITIVITÀ </a:t>
            </a:r>
            <a:r>
              <a:rPr lang="it-IT" alt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NEI CANI </a:t>
            </a:r>
            <a:r>
              <a:rPr lang="it-IT" alt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CONTATTO </a:t>
            </a:r>
            <a:r>
              <a:rPr lang="it-IT" alt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CON CANI AMMALATI</a:t>
            </a:r>
          </a:p>
        </p:txBody>
      </p:sp>
      <p:sp>
        <p:nvSpPr>
          <p:cNvPr id="192519" name="Text Box 22"/>
          <p:cNvSpPr txBox="1">
            <a:spLocks noChangeArrowheads="1"/>
          </p:cNvSpPr>
          <p:nvPr/>
        </p:nvSpPr>
        <p:spPr bwMode="auto">
          <a:xfrm>
            <a:off x="2411760" y="5408613"/>
            <a:ext cx="561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anose="02020603050405020304" pitchFamily="18" charset="0"/>
              </a:rPr>
              <a:t>FORME SUBCLINICHE MOLTO FREQUENTI</a:t>
            </a:r>
          </a:p>
        </p:txBody>
      </p:sp>
      <p:sp>
        <p:nvSpPr>
          <p:cNvPr id="192520" name="AutoShape 23"/>
          <p:cNvSpPr>
            <a:spLocks noChangeArrowheads="1"/>
          </p:cNvSpPr>
          <p:nvPr/>
        </p:nvSpPr>
        <p:spPr bwMode="auto">
          <a:xfrm>
            <a:off x="1475656" y="4891010"/>
            <a:ext cx="1439862" cy="360363"/>
          </a:xfrm>
          <a:prstGeom prst="curvedRightArrow">
            <a:avLst>
              <a:gd name="adj1" fmla="val 20000"/>
              <a:gd name="adj2" fmla="val 40000"/>
              <a:gd name="adj3" fmla="val 1331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3"/>
          <p:cNvSpPr txBox="1">
            <a:spLocks noChangeArrowheads="1"/>
          </p:cNvSpPr>
          <p:nvPr/>
        </p:nvSpPr>
        <p:spPr bwMode="auto">
          <a:xfrm>
            <a:off x="6319839" y="631915"/>
            <a:ext cx="2355850" cy="336550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66"/>
                </a:solidFill>
                <a:latin typeface="Times New Roman" panose="02020603050405020304" pitchFamily="18" charset="0"/>
              </a:rPr>
              <a:t>INFLUENZA NEI CANI</a:t>
            </a:r>
          </a:p>
        </p:txBody>
      </p:sp>
      <p:sp>
        <p:nvSpPr>
          <p:cNvPr id="194564" name="Text Box 14"/>
          <p:cNvSpPr txBox="1">
            <a:spLocks noChangeArrowheads="1"/>
          </p:cNvSpPr>
          <p:nvPr/>
        </p:nvSpPr>
        <p:spPr bwMode="auto">
          <a:xfrm>
            <a:off x="179389" y="1484313"/>
            <a:ext cx="84963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000" dirty="0">
                <a:latin typeface="Calibri" panose="020F0502020204030204" pitchFamily="34" charset="0"/>
                <a:cs typeface="Calibri" panose="020F0502020204030204" pitchFamily="34" charset="0"/>
              </a:rPr>
              <a:t>OGGI </a:t>
            </a:r>
            <a:r>
              <a:rPr lang="it-IT" altLang="it-IT" sz="3000" u="sng" dirty="0">
                <a:latin typeface="Calibri" panose="020F0502020204030204" pitchFamily="34" charset="0"/>
                <a:cs typeface="Calibri" panose="020F0502020204030204" pitchFamily="34" charset="0"/>
              </a:rPr>
              <a:t>L’INFLUENZA</a:t>
            </a:r>
            <a:r>
              <a:rPr lang="it-IT" altLang="it-IT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È </a:t>
            </a:r>
            <a:r>
              <a:rPr lang="it-IT" altLang="it-IT" sz="3000" dirty="0">
                <a:latin typeface="Calibri" panose="020F0502020204030204" pitchFamily="34" charset="0"/>
                <a:cs typeface="Calibri" panose="020F0502020204030204" pitchFamily="34" charset="0"/>
              </a:rPr>
              <a:t>CONSIDERATA </a:t>
            </a:r>
            <a:r>
              <a:rPr lang="it-IT" altLang="it-IT" sz="3000" u="sng" dirty="0">
                <a:latin typeface="Calibri" panose="020F0502020204030204" pitchFamily="34" charset="0"/>
                <a:cs typeface="Calibri" panose="020F0502020204030204" pitchFamily="34" charset="0"/>
              </a:rPr>
              <a:t>ENDEMICA</a:t>
            </a:r>
            <a:r>
              <a:rPr lang="it-IT" altLang="it-IT" sz="3000" dirty="0">
                <a:latin typeface="Calibri" panose="020F0502020204030204" pitchFamily="34" charset="0"/>
                <a:cs typeface="Calibri" panose="020F0502020204030204" pitchFamily="34" charset="0"/>
              </a:rPr>
              <a:t> NELLA POPOLAZIONE CANINA DEGLI USA ED EPIDEMIOLOGICAMENTE </a:t>
            </a:r>
            <a:r>
              <a:rPr lang="it-IT" altLang="it-IT" sz="3000" u="sng" dirty="0">
                <a:latin typeface="Calibri" panose="020F0502020204030204" pitchFamily="34" charset="0"/>
                <a:cs typeface="Calibri" panose="020F0502020204030204" pitchFamily="34" charset="0"/>
              </a:rPr>
              <a:t>INDIPENDENTE DA </a:t>
            </a:r>
            <a:r>
              <a:rPr lang="it-IT" altLang="it-IT" sz="3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it-IT" altLang="it-IT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altLang="it-IT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65" name="Text Box 15"/>
          <p:cNvSpPr txBox="1">
            <a:spLocks noChangeArrowheads="1"/>
          </p:cNvSpPr>
          <p:nvPr/>
        </p:nvSpPr>
        <p:spPr bwMode="auto">
          <a:xfrm>
            <a:off x="250825" y="3773586"/>
            <a:ext cx="5329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CEPPI INFLUENZA DEL CANE </a:t>
            </a:r>
          </a:p>
        </p:txBody>
      </p:sp>
      <p:sp>
        <p:nvSpPr>
          <p:cNvPr id="194566" name="Text Box 17"/>
          <p:cNvSpPr txBox="1">
            <a:spLocks noChangeArrowheads="1"/>
          </p:cNvSpPr>
          <p:nvPr/>
        </p:nvSpPr>
        <p:spPr bwMode="auto">
          <a:xfrm>
            <a:off x="3203575" y="4348261"/>
            <a:ext cx="50403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GRUPPO MONOFILETICO CHE STA DIVERGENDO DAI CEPPI EQUINI ANCESTRALI</a:t>
            </a:r>
          </a:p>
        </p:txBody>
      </p:sp>
      <p:sp>
        <p:nvSpPr>
          <p:cNvPr id="194567" name="AutoShape 23"/>
          <p:cNvSpPr>
            <a:spLocks noChangeArrowheads="1"/>
          </p:cNvSpPr>
          <p:nvPr/>
        </p:nvSpPr>
        <p:spPr bwMode="auto">
          <a:xfrm>
            <a:off x="1152594" y="4410808"/>
            <a:ext cx="2016125" cy="936625"/>
          </a:xfrm>
          <a:prstGeom prst="curvedRightArrow">
            <a:avLst>
              <a:gd name="adj1" fmla="val 0"/>
              <a:gd name="adj2" fmla="val 40000"/>
              <a:gd name="adj3" fmla="val 7175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18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Text Box 5"/>
          <p:cNvSpPr txBox="1">
            <a:spLocks noChangeArrowheads="1"/>
          </p:cNvSpPr>
          <p:nvPr/>
        </p:nvSpPr>
        <p:spPr bwMode="auto">
          <a:xfrm>
            <a:off x="6516688" y="188913"/>
            <a:ext cx="2355850" cy="336550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66"/>
                </a:solidFill>
                <a:latin typeface="Times New Roman" panose="02020603050405020304" pitchFamily="18" charset="0"/>
              </a:rPr>
              <a:t>INFLUENZA NEI CANI</a:t>
            </a:r>
          </a:p>
        </p:txBody>
      </p:sp>
      <p:sp>
        <p:nvSpPr>
          <p:cNvPr id="203780" name="Text Box 6"/>
          <p:cNvSpPr txBox="1">
            <a:spLocks noChangeArrowheads="1"/>
          </p:cNvSpPr>
          <p:nvPr/>
        </p:nvSpPr>
        <p:spPr bwMode="auto">
          <a:xfrm>
            <a:off x="596279" y="692696"/>
            <a:ext cx="786415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Times New Roman" panose="02020603050405020304" pitchFamily="18" charset="0"/>
              </a:rPr>
              <a:t>PASSAGGIO VIRUS INFLUENZALE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Times New Roman" panose="02020603050405020304" pitchFamily="18" charset="0"/>
              </a:rPr>
              <a:t>DA UN MAMMIFERO AD UN ALTRO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Times New Roman" panose="02020603050405020304" pitchFamily="18" charset="0"/>
              </a:rPr>
              <a:t>POCO CORRELATO</a:t>
            </a:r>
            <a:endParaRPr lang="it-IT" altLang="it-IT" sz="2800" i="1" dirty="0">
              <a:latin typeface="Times New Roman" panose="02020603050405020304" pitchFamily="18" charset="0"/>
            </a:endParaRPr>
          </a:p>
        </p:txBody>
      </p:sp>
      <p:sp>
        <p:nvSpPr>
          <p:cNvPr id="203781" name="WordArt 7"/>
          <p:cNvSpPr>
            <a:spLocks noChangeArrowheads="1" noChangeShapeType="1" noTextEdit="1"/>
          </p:cNvSpPr>
          <p:nvPr/>
        </p:nvSpPr>
        <p:spPr bwMode="auto">
          <a:xfrm>
            <a:off x="2641600" y="1989138"/>
            <a:ext cx="23622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it-IT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EVENTO RARO</a:t>
            </a:r>
          </a:p>
        </p:txBody>
      </p:sp>
      <p:sp>
        <p:nvSpPr>
          <p:cNvPr id="203782" name="Text Box 8"/>
          <p:cNvSpPr txBox="1">
            <a:spLocks noChangeArrowheads="1"/>
          </p:cNvSpPr>
          <p:nvPr/>
        </p:nvSpPr>
        <p:spPr bwMode="auto">
          <a:xfrm>
            <a:off x="0" y="3573463"/>
            <a:ext cx="5268913" cy="579437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>
                <a:latin typeface="Times New Roman" panose="02020603050405020304" pitchFamily="18" charset="0"/>
              </a:rPr>
              <a:t>VIRUS EQUINO NEI CANI </a:t>
            </a:r>
            <a:endParaRPr lang="it-IT" altLang="it-IT" sz="2400" i="1">
              <a:latin typeface="Times New Roman" panose="02020603050405020304" pitchFamily="18" charset="0"/>
            </a:endParaRPr>
          </a:p>
        </p:txBody>
      </p:sp>
      <p:sp>
        <p:nvSpPr>
          <p:cNvPr id="203783" name="Text Box 9"/>
          <p:cNvSpPr txBox="1">
            <a:spLocks noChangeArrowheads="1"/>
          </p:cNvSpPr>
          <p:nvPr/>
        </p:nvSpPr>
        <p:spPr bwMode="auto">
          <a:xfrm>
            <a:off x="380255" y="4433888"/>
            <a:ext cx="19858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È PASSATO</a:t>
            </a:r>
            <a:endParaRPr lang="it-IT" altLang="it-IT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784" name="Text Box 10"/>
          <p:cNvSpPr txBox="1">
            <a:spLocks noChangeArrowheads="1"/>
          </p:cNvSpPr>
          <p:nvPr/>
        </p:nvSpPr>
        <p:spPr bwMode="auto">
          <a:xfrm>
            <a:off x="1763688" y="5075704"/>
            <a:ext cx="26534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SI È ADATTATO</a:t>
            </a:r>
            <a:endParaRPr lang="it-IT" altLang="it-IT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785" name="Text Box 11"/>
          <p:cNvSpPr txBox="1">
            <a:spLocks noChangeArrowheads="1"/>
          </p:cNvSpPr>
          <p:nvPr/>
        </p:nvSpPr>
        <p:spPr bwMode="auto">
          <a:xfrm>
            <a:off x="3512282" y="5665788"/>
            <a:ext cx="49896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SI È DIFFUSO VELOCEMENTE</a:t>
            </a:r>
            <a:endParaRPr lang="it-IT" altLang="it-IT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3786" name="Picture 12" descr="greyho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154238"/>
            <a:ext cx="39243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85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1" i="0" u="none" strike="noStrike" cap="none" normalizeH="0" baseline="0" smtClean="0">
            <a:ln>
              <a:noFill/>
            </a:ln>
            <a:solidFill>
              <a:srgbClr val="CCFF33"/>
            </a:solidFill>
            <a:effectLst/>
            <a:latin typeface="Lucida Console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1" i="0" u="none" strike="noStrike" cap="none" normalizeH="0" baseline="0" smtClean="0">
            <a:ln>
              <a:noFill/>
            </a:ln>
            <a:solidFill>
              <a:srgbClr val="CCFF33"/>
            </a:solidFill>
            <a:effectLst/>
            <a:latin typeface="Lucida Console" pitchFamily="49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3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1" i="0" u="none" strike="noStrike" cap="none" normalizeH="0" baseline="0" smtClean="0">
            <a:ln>
              <a:noFill/>
            </a:ln>
            <a:solidFill>
              <a:srgbClr val="CCFF33"/>
            </a:solidFill>
            <a:effectLst/>
            <a:latin typeface="Lucida Console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1" i="0" u="none" strike="noStrike" cap="none" normalizeH="0" baseline="0" smtClean="0">
            <a:ln>
              <a:noFill/>
            </a:ln>
            <a:solidFill>
              <a:srgbClr val="CCFF33"/>
            </a:solidFill>
            <a:effectLst/>
            <a:latin typeface="Lucida Console" pitchFamily="49" charset="0"/>
          </a:defRPr>
        </a:defPPr>
      </a:lstStyle>
    </a:lnDef>
  </a:objectDefaults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5_Struttura predefinita">
  <a:themeElements>
    <a:clrScheme name="1_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8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1" i="0" u="none" strike="noStrike" cap="none" normalizeH="0" baseline="0" smtClean="0">
            <a:ln>
              <a:noFill/>
            </a:ln>
            <a:solidFill>
              <a:srgbClr val="CCFF33"/>
            </a:solidFill>
            <a:effectLst/>
            <a:latin typeface="Lucida Console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1" i="0" u="none" strike="noStrike" cap="none" normalizeH="0" baseline="0" smtClean="0">
            <a:ln>
              <a:noFill/>
            </a:ln>
            <a:solidFill>
              <a:srgbClr val="CCFF33"/>
            </a:solidFill>
            <a:effectLst/>
            <a:latin typeface="Lucida Console" pitchFamily="49" charset="0"/>
          </a:defRPr>
        </a:defPPr>
      </a:lstStyle>
    </a:lnDef>
  </a:objectDefaults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1" i="0" u="none" strike="noStrike" cap="none" normalizeH="0" baseline="0" smtClean="0">
            <a:ln>
              <a:noFill/>
            </a:ln>
            <a:solidFill>
              <a:srgbClr val="CCFF33"/>
            </a:solidFill>
            <a:effectLst/>
            <a:latin typeface="Lucida Console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1" i="0" u="none" strike="noStrike" cap="none" normalizeH="0" baseline="0" smtClean="0">
            <a:ln>
              <a:noFill/>
            </a:ln>
            <a:solidFill>
              <a:srgbClr val="CCFF33"/>
            </a:solidFill>
            <a:effectLst/>
            <a:latin typeface="Lucida Console" pitchFamily="49" charset="0"/>
          </a:defRPr>
        </a:defPPr>
      </a:lstStyle>
    </a:lnDef>
  </a:objectDefaults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ruttura predefinita">
  <a:themeElements>
    <a:clrScheme name="2_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1" i="0" u="none" strike="noStrike" cap="none" normalizeH="0" baseline="0" smtClean="0">
            <a:ln>
              <a:noFill/>
            </a:ln>
            <a:solidFill>
              <a:srgbClr val="CCFF33"/>
            </a:solidFill>
            <a:effectLst/>
            <a:latin typeface="Lucida Console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1" i="0" u="none" strike="noStrike" cap="none" normalizeH="0" baseline="0" smtClean="0">
            <a:ln>
              <a:noFill/>
            </a:ln>
            <a:solidFill>
              <a:srgbClr val="CCFF33"/>
            </a:solidFill>
            <a:effectLst/>
            <a:latin typeface="Lucida Console" pitchFamily="49" charset="0"/>
          </a:defRPr>
        </a:defPPr>
      </a:lstStyle>
    </a:lnDef>
  </a:objectDefaults>
  <a:extraClrSchemeLst>
    <a:extraClrScheme>
      <a:clrScheme name="2_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1" i="0" u="none" strike="noStrike" cap="none" normalizeH="0" baseline="0" smtClean="0">
            <a:ln>
              <a:noFill/>
            </a:ln>
            <a:solidFill>
              <a:srgbClr val="CCFF33"/>
            </a:solidFill>
            <a:effectLst/>
            <a:latin typeface="Lucida Console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1" i="0" u="none" strike="noStrike" cap="none" normalizeH="0" baseline="0" smtClean="0">
            <a:ln>
              <a:noFill/>
            </a:ln>
            <a:solidFill>
              <a:srgbClr val="CCFF33"/>
            </a:solidFill>
            <a:effectLst/>
            <a:latin typeface="Lucida Console" pitchFamily="49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1" i="0" u="none" strike="noStrike" cap="none" normalizeH="0" baseline="0" smtClean="0">
            <a:ln>
              <a:noFill/>
            </a:ln>
            <a:solidFill>
              <a:srgbClr val="CCFF33"/>
            </a:solidFill>
            <a:effectLst/>
            <a:latin typeface="Lucida Console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1" i="0" u="none" strike="noStrike" cap="none" normalizeH="0" baseline="0" smtClean="0">
            <a:ln>
              <a:noFill/>
            </a:ln>
            <a:solidFill>
              <a:srgbClr val="CCFF33"/>
            </a:solidFill>
            <a:effectLst/>
            <a:latin typeface="Lucida Console" pitchFamily="49" charset="0"/>
          </a:defRPr>
        </a:defPPr>
      </a:lstStyle>
    </a:lnDef>
  </a:objectDefaults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1" i="0" u="none" strike="noStrike" cap="none" normalizeH="0" baseline="0" smtClean="0">
            <a:ln>
              <a:noFill/>
            </a:ln>
            <a:solidFill>
              <a:srgbClr val="CCFF33"/>
            </a:solidFill>
            <a:effectLst/>
            <a:latin typeface="Lucida Console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1" i="0" u="none" strike="noStrike" cap="none" normalizeH="0" baseline="0" smtClean="0">
            <a:ln>
              <a:noFill/>
            </a:ln>
            <a:solidFill>
              <a:srgbClr val="CCFF33"/>
            </a:solidFill>
            <a:effectLst/>
            <a:latin typeface="Lucida Console" pitchFamily="49" charset="0"/>
          </a:defRPr>
        </a:defPPr>
      </a:lstStyle>
    </a:lnDef>
  </a:objectDefaults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1" i="0" u="none" strike="noStrike" cap="none" normalizeH="0" baseline="0" smtClean="0">
            <a:ln>
              <a:noFill/>
            </a:ln>
            <a:solidFill>
              <a:srgbClr val="CCFF33"/>
            </a:solidFill>
            <a:effectLst/>
            <a:latin typeface="Lucida Console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1" i="0" u="none" strike="noStrike" cap="none" normalizeH="0" baseline="0" smtClean="0">
            <a:ln>
              <a:noFill/>
            </a:ln>
            <a:solidFill>
              <a:srgbClr val="CCFF33"/>
            </a:solidFill>
            <a:effectLst/>
            <a:latin typeface="Lucida Console" pitchFamily="49" charset="0"/>
          </a:defRPr>
        </a:defPPr>
      </a:lstStyle>
    </a:lnDef>
  </a:objectDefaults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1" i="0" u="none" strike="noStrike" cap="none" normalizeH="0" baseline="0" smtClean="0">
            <a:ln>
              <a:noFill/>
            </a:ln>
            <a:solidFill>
              <a:srgbClr val="CCFF33"/>
            </a:solidFill>
            <a:effectLst/>
            <a:latin typeface="Lucida Console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1" i="0" u="none" strike="noStrike" cap="none" normalizeH="0" baseline="0" smtClean="0">
            <a:ln>
              <a:noFill/>
            </a:ln>
            <a:solidFill>
              <a:srgbClr val="CCFF33"/>
            </a:solidFill>
            <a:effectLst/>
            <a:latin typeface="Lucida Console" pitchFamily="49" charset="0"/>
          </a:defRPr>
        </a:defPPr>
      </a:lstStyle>
    </a:lnDef>
  </a:objectDefaults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10685</TotalTime>
  <Words>3009</Words>
  <Application>Microsoft Office PowerPoint</Application>
  <PresentationFormat>Presentazione su schermo (4:3)</PresentationFormat>
  <Paragraphs>982</Paragraphs>
  <Slides>110</Slides>
  <Notes>25</Notes>
  <HiddenSlides>0</HiddenSlides>
  <MMClips>1</MMClips>
  <ScaleCrop>false</ScaleCrop>
  <HeadingPairs>
    <vt:vector size="8" baseType="variant">
      <vt:variant>
        <vt:lpstr>Caratteri utilizzati</vt:lpstr>
      </vt:variant>
      <vt:variant>
        <vt:i4>17</vt:i4>
      </vt:variant>
      <vt:variant>
        <vt:lpstr>Tema</vt:lpstr>
      </vt:variant>
      <vt:variant>
        <vt:i4>12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110</vt:i4>
      </vt:variant>
    </vt:vector>
  </HeadingPairs>
  <TitlesOfParts>
    <vt:vector size="142" baseType="lpstr">
      <vt:lpstr>ＭＳ Ｐゴシック</vt:lpstr>
      <vt:lpstr>ＭＳ Ｐゴシック</vt:lpstr>
      <vt:lpstr>Aharoni</vt:lpstr>
      <vt:lpstr>Arial</vt:lpstr>
      <vt:lpstr>Arial Black</vt:lpstr>
      <vt:lpstr>Bodoni MT</vt:lpstr>
      <vt:lpstr>Calibri</vt:lpstr>
      <vt:lpstr>Comic Sans MS</vt:lpstr>
      <vt:lpstr>Copperplate Gothic Bold</vt:lpstr>
      <vt:lpstr>Corbel</vt:lpstr>
      <vt:lpstr>Impact</vt:lpstr>
      <vt:lpstr>Lucida Console</vt:lpstr>
      <vt:lpstr>Rockwell Condensed</vt:lpstr>
      <vt:lpstr>Segoe Print</vt:lpstr>
      <vt:lpstr>Symbol</vt:lpstr>
      <vt:lpstr>Times New Roman</vt:lpstr>
      <vt:lpstr>Wingdings</vt:lpstr>
      <vt:lpstr>Struttura predefinita</vt:lpstr>
      <vt:lpstr>1_Struttura predefinita</vt:lpstr>
      <vt:lpstr>2_Struttura predefinita</vt:lpstr>
      <vt:lpstr>3_Struttura predefinita</vt:lpstr>
      <vt:lpstr>5_Struttura predefinita</vt:lpstr>
      <vt:lpstr>6_Struttura predefinita</vt:lpstr>
      <vt:lpstr>7_Struttura predefinita</vt:lpstr>
      <vt:lpstr>9_Struttura predefinita</vt:lpstr>
      <vt:lpstr>10_Struttura predefinita</vt:lpstr>
      <vt:lpstr>13_Struttura predefinita</vt:lpstr>
      <vt:lpstr>15_Struttura predefinita</vt:lpstr>
      <vt:lpstr>18_Struttura predefinita</vt:lpstr>
      <vt:lpstr>CorelPhotoPaint.Image.6</vt:lpstr>
      <vt:lpstr>Fotografia Photo Editor</vt:lpstr>
      <vt:lpstr>Immagine bitmap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Dip. Sanità e Benessere Anima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Gabriella Elia</dc:creator>
  <cp:lastModifiedBy>Annamaria Pratelli</cp:lastModifiedBy>
  <cp:revision>482</cp:revision>
  <dcterms:created xsi:type="dcterms:W3CDTF">2001-11-06T16:50:03Z</dcterms:created>
  <dcterms:modified xsi:type="dcterms:W3CDTF">2020-06-25T11:42:53Z</dcterms:modified>
</cp:coreProperties>
</file>